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1"/>
  </p:notesMasterIdLst>
  <p:sldIdLst>
    <p:sldId id="257" r:id="rId3"/>
    <p:sldId id="259" r:id="rId4"/>
    <p:sldId id="260" r:id="rId5"/>
    <p:sldId id="261" r:id="rId6"/>
    <p:sldId id="264" r:id="rId7"/>
    <p:sldId id="265" r:id="rId8"/>
    <p:sldId id="266" r:id="rId9"/>
    <p:sldId id="267" r:id="rId10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90" r:id="rId25"/>
    <p:sldId id="292" r:id="rId26"/>
    <p:sldId id="293" r:id="rId27"/>
    <p:sldId id="291" r:id="rId28"/>
    <p:sldId id="286" r:id="rId29"/>
    <p:sldId id="289" r:id="rId30"/>
    <p:sldId id="282" r:id="rId31"/>
    <p:sldId id="281" r:id="rId32"/>
    <p:sldId id="283" r:id="rId33"/>
    <p:sldId id="284" r:id="rId34"/>
    <p:sldId id="285" r:id="rId35"/>
    <p:sldId id="287" r:id="rId36"/>
    <p:sldId id="288" r:id="rId37"/>
    <p:sldId id="316" r:id="rId38"/>
    <p:sldId id="317" r:id="rId39"/>
    <p:sldId id="319" r:id="rId40"/>
    <p:sldId id="313" r:id="rId4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5" Type="http://schemas.openxmlformats.org/officeDocument/2006/relationships/commentAuthors" Target="commentAuthors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58804133858268"/>
          <c:y val="0.104248606963067"/>
          <c:w val="0.836230002464631"/>
          <c:h val="0.8003556592877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数据总量</c:v>
                </c:pt>
              </c:strCache>
            </c:strRef>
          </c:tx>
          <c:spPr>
            <a:solidFill>
              <a:srgbClr val="404040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rgbClr val="3D89BC"/>
              </a:solidFill>
              <a:ln>
                <a:noFill/>
              </a:ln>
              <a:effectLst/>
            </c:spPr>
          </c:dPt>
          <c:dLbls>
            <c:dLbl>
              <c:idx val="9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800" b="1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2015</c:v>
                </c:pt>
                <c:pt idx="9">
                  <c:v>2020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30</c:v>
                </c:pt>
                <c:pt idx="1">
                  <c:v>50</c:v>
                </c:pt>
                <c:pt idx="2">
                  <c:v>161</c:v>
                </c:pt>
                <c:pt idx="3">
                  <c:v>280</c:v>
                </c:pt>
                <c:pt idx="4">
                  <c:v>540</c:v>
                </c:pt>
                <c:pt idx="5">
                  <c:v>800</c:v>
                </c:pt>
                <c:pt idx="6">
                  <c:v>1200</c:v>
                </c:pt>
                <c:pt idx="7">
                  <c:v>1800</c:v>
                </c:pt>
                <c:pt idx="8">
                  <c:v>7900</c:v>
                </c:pt>
                <c:pt idx="9">
                  <c:v>35000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overlap val="-14"/>
        <c:axId val="50504064"/>
        <c:axId val="50505600"/>
      </c:barChart>
      <c:catAx>
        <c:axId val="50504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50505600"/>
        <c:crosses val="autoZero"/>
        <c:auto val="1"/>
        <c:lblAlgn val="ctr"/>
        <c:lblOffset val="0"/>
        <c:noMultiLvlLbl val="0"/>
      </c:catAx>
      <c:valAx>
        <c:axId val="50505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50504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CCE252-96DC-4364-B6D8-D604A68ECA2D}" type="doc">
      <dgm:prSet loTypeId="urn:microsoft.com/office/officeart/2005/8/layout/chevron2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E282234F-EE42-470C-8C43-8A78EA6E63BD}">
      <dgm:prSet phldrT="[文本]" custT="1"/>
      <dgm:spPr>
        <a:solidFill>
          <a:srgbClr val="3D89BC"/>
        </a:solidFill>
      </dgm:spPr>
      <dgm:t>
        <a:bodyPr/>
        <a:lstStyle/>
        <a:p>
          <a:r>
            <a:rPr lang="en-US" altLang="zh-CN" sz="2800" dirty="0" smtClean="0"/>
            <a:t>1</a:t>
          </a:r>
          <a:endParaRPr lang="zh-CN" altLang="en-US" sz="2800" dirty="0"/>
        </a:p>
      </dgm:t>
    </dgm:pt>
    <dgm:pt modelId="{0F0101BD-80A9-4497-9FEA-7F8C4F1F44F5}" cxnId="{E93BE210-42C2-4E0C-B34F-2D726884D47A}" type="parTrans">
      <dgm:prSet/>
      <dgm:spPr/>
      <dgm:t>
        <a:bodyPr/>
        <a:lstStyle/>
        <a:p>
          <a:endParaRPr lang="zh-CN" altLang="en-US"/>
        </a:p>
      </dgm:t>
    </dgm:pt>
    <dgm:pt modelId="{03390D32-013B-471D-B22A-F6682B7463DF}" cxnId="{E93BE210-42C2-4E0C-B34F-2D726884D47A}" type="sibTrans">
      <dgm:prSet/>
      <dgm:spPr/>
      <dgm:t>
        <a:bodyPr/>
        <a:lstStyle/>
        <a:p>
          <a:endParaRPr lang="zh-CN" altLang="en-US"/>
        </a:p>
      </dgm:t>
    </dgm:pt>
    <dgm:pt modelId="{9E4DC953-3A44-4552-B8C7-F5CD3C31F9E0}">
      <dgm:prSet phldrT="[文本]" custT="1"/>
      <dgm:spPr/>
      <dgm:t>
        <a:bodyPr/>
        <a:lstStyle/>
        <a:p>
          <a:r>
            <a:rPr lang="en-US" sz="1200" dirty="0" smtClean="0"/>
            <a:t>2008</a:t>
          </a:r>
          <a:r>
            <a:rPr lang="zh-CN" sz="1200" dirty="0" smtClean="0"/>
            <a:t>年</a:t>
          </a:r>
          <a:r>
            <a:rPr lang="en-US" sz="1200" dirty="0" smtClean="0"/>
            <a:t>9 </a:t>
          </a:r>
          <a:r>
            <a:rPr lang="zh-CN" sz="1200" dirty="0" smtClean="0"/>
            <a:t>月，美国《自然》（</a:t>
          </a:r>
          <a:r>
            <a:rPr lang="en-US" sz="1200" dirty="0" smtClean="0"/>
            <a:t>Nature</a:t>
          </a:r>
          <a:r>
            <a:rPr lang="zh-CN" sz="1200" dirty="0" smtClean="0"/>
            <a:t>）杂志专刊——</a:t>
          </a:r>
          <a:r>
            <a:rPr lang="en-US" sz="1200" dirty="0" smtClean="0"/>
            <a:t>The next </a:t>
          </a:r>
          <a:r>
            <a:rPr lang="en-US" sz="1200" dirty="0" err="1" smtClean="0"/>
            <a:t>google</a:t>
          </a:r>
          <a:r>
            <a:rPr lang="en-US" sz="1200" dirty="0" smtClean="0"/>
            <a:t>,</a:t>
          </a:r>
          <a:r>
            <a:rPr lang="zh-CN" sz="1200" dirty="0" smtClean="0"/>
            <a:t>第一次正式提出“大数据”概念</a:t>
          </a:r>
          <a:r>
            <a:rPr lang="zh-CN" sz="1600" dirty="0" smtClean="0"/>
            <a:t>。</a:t>
          </a:r>
          <a:endParaRPr lang="zh-CN" altLang="en-US" sz="1600" dirty="0"/>
        </a:p>
      </dgm:t>
    </dgm:pt>
    <dgm:pt modelId="{4E7F57CA-C3C3-4E05-93CD-2C653C444F98}" cxnId="{2910EFEF-1AE5-48DC-87D9-9E48D95053DB}" type="parTrans">
      <dgm:prSet/>
      <dgm:spPr/>
      <dgm:t>
        <a:bodyPr/>
        <a:lstStyle/>
        <a:p>
          <a:endParaRPr lang="zh-CN" altLang="en-US"/>
        </a:p>
      </dgm:t>
    </dgm:pt>
    <dgm:pt modelId="{1D61F924-9806-40B4-B45A-EF04D7A30D17}" cxnId="{2910EFEF-1AE5-48DC-87D9-9E48D95053DB}" type="sibTrans">
      <dgm:prSet/>
      <dgm:spPr/>
      <dgm:t>
        <a:bodyPr/>
        <a:lstStyle/>
        <a:p>
          <a:endParaRPr lang="zh-CN" altLang="en-US"/>
        </a:p>
      </dgm:t>
    </dgm:pt>
    <dgm:pt modelId="{7151C9E7-DA04-4C8C-9636-B0BD18DF90EF}">
      <dgm:prSet phldrT="[文本]" custT="1"/>
      <dgm:spPr>
        <a:solidFill>
          <a:srgbClr val="3D89BC"/>
        </a:solidFill>
      </dgm:spPr>
      <dgm:t>
        <a:bodyPr/>
        <a:lstStyle/>
        <a:p>
          <a:r>
            <a:rPr lang="en-US" altLang="zh-CN" sz="2800" dirty="0" smtClean="0"/>
            <a:t>2</a:t>
          </a:r>
          <a:endParaRPr lang="zh-CN" altLang="en-US" sz="2800" dirty="0"/>
        </a:p>
      </dgm:t>
    </dgm:pt>
    <dgm:pt modelId="{09F12B68-5361-4AFA-B891-0382200FE95A}" cxnId="{A4CFC5BB-812D-4AD2-A37B-2136CD3DBC96}" type="parTrans">
      <dgm:prSet/>
      <dgm:spPr/>
      <dgm:t>
        <a:bodyPr/>
        <a:lstStyle/>
        <a:p>
          <a:endParaRPr lang="zh-CN" altLang="en-US"/>
        </a:p>
      </dgm:t>
    </dgm:pt>
    <dgm:pt modelId="{62F53C71-1305-4794-9A2A-476F49D45127}" cxnId="{A4CFC5BB-812D-4AD2-A37B-2136CD3DBC96}" type="sibTrans">
      <dgm:prSet/>
      <dgm:spPr/>
      <dgm:t>
        <a:bodyPr/>
        <a:lstStyle/>
        <a:p>
          <a:endParaRPr lang="zh-CN" altLang="en-US"/>
        </a:p>
      </dgm:t>
    </dgm:pt>
    <dgm:pt modelId="{15DF4843-0728-4925-B82A-B9B58423BF78}">
      <dgm:prSet phldrT="[文本]" custT="1"/>
      <dgm:spPr/>
      <dgm:t>
        <a:bodyPr/>
        <a:lstStyle/>
        <a:p>
          <a:r>
            <a:rPr lang="en-US" sz="1200" dirty="0" smtClean="0"/>
            <a:t>2011</a:t>
          </a:r>
          <a:r>
            <a:rPr lang="zh-CN" sz="1200" dirty="0" smtClean="0"/>
            <a:t>年</a:t>
          </a:r>
          <a:r>
            <a:rPr lang="en-US" sz="1200" dirty="0" smtClean="0"/>
            <a:t>2</a:t>
          </a:r>
          <a:r>
            <a:rPr lang="zh-CN" sz="1200" dirty="0" smtClean="0"/>
            <a:t>月</a:t>
          </a:r>
          <a:r>
            <a:rPr lang="en-US" sz="1200" dirty="0" smtClean="0"/>
            <a:t>1</a:t>
          </a:r>
          <a:r>
            <a:rPr lang="zh-CN" sz="1200" dirty="0" smtClean="0"/>
            <a:t>日，《科学》（</a:t>
          </a:r>
          <a:r>
            <a:rPr lang="en-US" sz="1200" dirty="0" smtClean="0"/>
            <a:t>Science</a:t>
          </a:r>
          <a:r>
            <a:rPr lang="zh-CN" sz="1200" dirty="0" smtClean="0"/>
            <a:t>）杂志专刊——</a:t>
          </a:r>
          <a:r>
            <a:rPr lang="en-US" sz="1200" dirty="0" smtClean="0"/>
            <a:t>Dealing with data</a:t>
          </a:r>
          <a:r>
            <a:rPr lang="zh-CN" sz="1200" dirty="0" smtClean="0"/>
            <a:t>，通过社会调查的方式，第一次综合分析了大数据对人们生活造成的影响，详细描述了人类面临的“数据困境”</a:t>
          </a:r>
          <a:r>
            <a:rPr lang="zh-CN" sz="1000" dirty="0" smtClean="0"/>
            <a:t>。</a:t>
          </a:r>
          <a:endParaRPr lang="zh-CN" altLang="en-US" sz="1000" dirty="0"/>
        </a:p>
      </dgm:t>
    </dgm:pt>
    <dgm:pt modelId="{9A2632F6-CF60-48D6-95DA-D2D3CFFCE684}" cxnId="{4E291151-0E86-486D-BCA1-BA1C8B0D5675}" type="parTrans">
      <dgm:prSet/>
      <dgm:spPr/>
      <dgm:t>
        <a:bodyPr/>
        <a:lstStyle/>
        <a:p>
          <a:endParaRPr lang="zh-CN" altLang="en-US"/>
        </a:p>
      </dgm:t>
    </dgm:pt>
    <dgm:pt modelId="{74AE5974-EE46-4FC1-A862-92530231AFF0}" cxnId="{4E291151-0E86-486D-BCA1-BA1C8B0D5675}" type="sibTrans">
      <dgm:prSet/>
      <dgm:spPr/>
      <dgm:t>
        <a:bodyPr/>
        <a:lstStyle/>
        <a:p>
          <a:endParaRPr lang="zh-CN" altLang="en-US"/>
        </a:p>
      </dgm:t>
    </dgm:pt>
    <dgm:pt modelId="{8BC944EC-EDD2-4CD8-9003-4B53A31EE3CB}">
      <dgm:prSet phldrT="[文本]" custT="1"/>
      <dgm:spPr>
        <a:solidFill>
          <a:srgbClr val="3D89BC"/>
        </a:solidFill>
      </dgm:spPr>
      <dgm:t>
        <a:bodyPr/>
        <a:lstStyle/>
        <a:p>
          <a:r>
            <a:rPr lang="en-US" altLang="zh-CN" sz="2800" dirty="0" smtClean="0"/>
            <a:t>3</a:t>
          </a:r>
          <a:endParaRPr lang="zh-CN" altLang="en-US" sz="2800" dirty="0"/>
        </a:p>
      </dgm:t>
    </dgm:pt>
    <dgm:pt modelId="{D836D31E-E363-4B02-9BE7-0568DAE86231}" cxnId="{1CB0A032-AEFA-402B-AB42-57DFB6DF3303}" type="parTrans">
      <dgm:prSet/>
      <dgm:spPr/>
      <dgm:t>
        <a:bodyPr/>
        <a:lstStyle/>
        <a:p>
          <a:endParaRPr lang="zh-CN" altLang="en-US"/>
        </a:p>
      </dgm:t>
    </dgm:pt>
    <dgm:pt modelId="{A86A5730-D298-4A3E-A2E3-7B8869E76B3E}" cxnId="{1CB0A032-AEFA-402B-AB42-57DFB6DF3303}" type="sibTrans">
      <dgm:prSet/>
      <dgm:spPr/>
      <dgm:t>
        <a:bodyPr/>
        <a:lstStyle/>
        <a:p>
          <a:endParaRPr lang="zh-CN" altLang="en-US"/>
        </a:p>
      </dgm:t>
    </dgm:pt>
    <dgm:pt modelId="{EDE2119E-7725-4E73-B0DB-5E9CD5644412}">
      <dgm:prSet phldrT="[文本]" custT="1"/>
      <dgm:spPr/>
      <dgm:t>
        <a:bodyPr/>
        <a:lstStyle/>
        <a:p>
          <a:r>
            <a:rPr lang="en-US" sz="1200" dirty="0" smtClean="0"/>
            <a:t>2011</a:t>
          </a:r>
          <a:r>
            <a:rPr lang="zh-CN" sz="1200" dirty="0" smtClean="0"/>
            <a:t>年</a:t>
          </a:r>
          <a:r>
            <a:rPr lang="en-US" sz="1200" dirty="0" smtClean="0"/>
            <a:t>5</a:t>
          </a:r>
          <a:r>
            <a:rPr lang="zh-CN" sz="1200" dirty="0" smtClean="0"/>
            <a:t>月，麦肯锡研究院发布报告——</a:t>
          </a:r>
          <a:r>
            <a:rPr lang="en-US" sz="1200" dirty="0" smtClean="0"/>
            <a:t>Big data: The next frontier for innovation, competition, and productivity,</a:t>
          </a:r>
          <a:r>
            <a:rPr lang="zh-CN" sz="1200" dirty="0" smtClean="0"/>
            <a:t>第一次给大数据做出相对清晰的定义：“大数据是指其大小超出了常规数据库工具获取、储存、管理和分析能力的数据集。”</a:t>
          </a:r>
          <a:endParaRPr lang="zh-CN" altLang="en-US" sz="1200" dirty="0"/>
        </a:p>
      </dgm:t>
    </dgm:pt>
    <dgm:pt modelId="{F6E2E949-37C3-4DED-886C-4E9E8712B314}" cxnId="{BAE15588-ED7B-4E82-A7BD-D0A5BB187842}" type="parTrans">
      <dgm:prSet/>
      <dgm:spPr/>
      <dgm:t>
        <a:bodyPr/>
        <a:lstStyle/>
        <a:p>
          <a:endParaRPr lang="zh-CN" altLang="en-US"/>
        </a:p>
      </dgm:t>
    </dgm:pt>
    <dgm:pt modelId="{0D1D188C-B9EA-4513-947F-52E2CD62AA15}" cxnId="{BAE15588-ED7B-4E82-A7BD-D0A5BB187842}" type="sibTrans">
      <dgm:prSet/>
      <dgm:spPr/>
      <dgm:t>
        <a:bodyPr/>
        <a:lstStyle/>
        <a:p>
          <a:endParaRPr lang="zh-CN" altLang="en-US"/>
        </a:p>
      </dgm:t>
    </dgm:pt>
    <dgm:pt modelId="{21108766-401C-48A1-AFBA-32140676E058}" type="pres">
      <dgm:prSet presAssocID="{44CCE252-96DC-4364-B6D8-D604A68ECA2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08324E8C-E7E4-48DC-943A-D5DFAD6A33C2}" type="pres">
      <dgm:prSet presAssocID="{E282234F-EE42-470C-8C43-8A78EA6E63BD}" presName="composite" presStyleCnt="0"/>
      <dgm:spPr/>
    </dgm:pt>
    <dgm:pt modelId="{8D40D3E1-C55B-4451-BD13-6C4BBCFB59C4}" type="pres">
      <dgm:prSet presAssocID="{E282234F-EE42-470C-8C43-8A78EA6E63B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65D165C-FB6D-4F91-B721-4130AF3F3A99}" type="pres">
      <dgm:prSet presAssocID="{E282234F-EE42-470C-8C43-8A78EA6E63BD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0FCDB02-AA92-4961-89F7-300473F61CD5}" type="pres">
      <dgm:prSet presAssocID="{03390D32-013B-471D-B22A-F6682B7463DF}" presName="sp" presStyleCnt="0"/>
      <dgm:spPr/>
    </dgm:pt>
    <dgm:pt modelId="{B1EA2659-1B43-4B23-A825-5B082B4578AC}" type="pres">
      <dgm:prSet presAssocID="{7151C9E7-DA04-4C8C-9636-B0BD18DF90EF}" presName="composite" presStyleCnt="0"/>
      <dgm:spPr/>
    </dgm:pt>
    <dgm:pt modelId="{2B022DE4-2826-4456-A48A-9C64F75641DF}" type="pres">
      <dgm:prSet presAssocID="{7151C9E7-DA04-4C8C-9636-B0BD18DF90E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962E1B6-CC9D-4F15-B0B8-9350163A20CC}" type="pres">
      <dgm:prSet presAssocID="{7151C9E7-DA04-4C8C-9636-B0BD18DF90EF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DA0193A-A764-4826-9DB4-EC8AB02A4980}" type="pres">
      <dgm:prSet presAssocID="{62F53C71-1305-4794-9A2A-476F49D45127}" presName="sp" presStyleCnt="0"/>
      <dgm:spPr/>
    </dgm:pt>
    <dgm:pt modelId="{9F360C30-B333-4B83-81A8-92D0DCCB742F}" type="pres">
      <dgm:prSet presAssocID="{8BC944EC-EDD2-4CD8-9003-4B53A31EE3CB}" presName="composite" presStyleCnt="0"/>
      <dgm:spPr/>
    </dgm:pt>
    <dgm:pt modelId="{08B9CE72-FD6B-4FC5-9809-34B2EC5598DE}" type="pres">
      <dgm:prSet presAssocID="{8BC944EC-EDD2-4CD8-9003-4B53A31EE3CB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8819065-0B0E-41E9-AA52-2A4EBB79C908}" type="pres">
      <dgm:prSet presAssocID="{8BC944EC-EDD2-4CD8-9003-4B53A31EE3CB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E93BE210-42C2-4E0C-B34F-2D726884D47A}" srcId="{44CCE252-96DC-4364-B6D8-D604A68ECA2D}" destId="{E282234F-EE42-470C-8C43-8A78EA6E63BD}" srcOrd="0" destOrd="0" parTransId="{0F0101BD-80A9-4497-9FEA-7F8C4F1F44F5}" sibTransId="{03390D32-013B-471D-B22A-F6682B7463DF}"/>
    <dgm:cxn modelId="{A5FDC110-76C9-48D4-8031-E8C680A5D79B}" type="presOf" srcId="{9E4DC953-3A44-4552-B8C7-F5CD3C31F9E0}" destId="{565D165C-FB6D-4F91-B721-4130AF3F3A99}" srcOrd="0" destOrd="0" presId="urn:microsoft.com/office/officeart/2005/8/layout/chevron2"/>
    <dgm:cxn modelId="{2910EFEF-1AE5-48DC-87D9-9E48D95053DB}" srcId="{E282234F-EE42-470C-8C43-8A78EA6E63BD}" destId="{9E4DC953-3A44-4552-B8C7-F5CD3C31F9E0}" srcOrd="0" destOrd="0" parTransId="{4E7F57CA-C3C3-4E05-93CD-2C653C444F98}" sibTransId="{1D61F924-9806-40B4-B45A-EF04D7A30D17}"/>
    <dgm:cxn modelId="{4E291151-0E86-486D-BCA1-BA1C8B0D5675}" srcId="{7151C9E7-DA04-4C8C-9636-B0BD18DF90EF}" destId="{15DF4843-0728-4925-B82A-B9B58423BF78}" srcOrd="0" destOrd="0" parTransId="{9A2632F6-CF60-48D6-95DA-D2D3CFFCE684}" sibTransId="{74AE5974-EE46-4FC1-A862-92530231AFF0}"/>
    <dgm:cxn modelId="{16A55026-5EB2-414E-B026-D45CFD290D61}" type="presOf" srcId="{15DF4843-0728-4925-B82A-B9B58423BF78}" destId="{A962E1B6-CC9D-4F15-B0B8-9350163A20CC}" srcOrd="0" destOrd="0" presId="urn:microsoft.com/office/officeart/2005/8/layout/chevron2"/>
    <dgm:cxn modelId="{FEA97A73-8E8E-4B67-A678-79A97B28B114}" type="presOf" srcId="{7151C9E7-DA04-4C8C-9636-B0BD18DF90EF}" destId="{2B022DE4-2826-4456-A48A-9C64F75641DF}" srcOrd="0" destOrd="0" presId="urn:microsoft.com/office/officeart/2005/8/layout/chevron2"/>
    <dgm:cxn modelId="{BAE15588-ED7B-4E82-A7BD-D0A5BB187842}" srcId="{8BC944EC-EDD2-4CD8-9003-4B53A31EE3CB}" destId="{EDE2119E-7725-4E73-B0DB-5E9CD5644412}" srcOrd="0" destOrd="0" parTransId="{F6E2E949-37C3-4DED-886C-4E9E8712B314}" sibTransId="{0D1D188C-B9EA-4513-947F-52E2CD62AA15}"/>
    <dgm:cxn modelId="{A9794225-D4BC-489F-B1AD-1E35FA7DC515}" type="presOf" srcId="{44CCE252-96DC-4364-B6D8-D604A68ECA2D}" destId="{21108766-401C-48A1-AFBA-32140676E058}" srcOrd="0" destOrd="0" presId="urn:microsoft.com/office/officeart/2005/8/layout/chevron2"/>
    <dgm:cxn modelId="{977BD740-31E1-4C2F-8DB3-DF4FBBB1AB7D}" type="presOf" srcId="{E282234F-EE42-470C-8C43-8A78EA6E63BD}" destId="{8D40D3E1-C55B-4451-BD13-6C4BBCFB59C4}" srcOrd="0" destOrd="0" presId="urn:microsoft.com/office/officeart/2005/8/layout/chevron2"/>
    <dgm:cxn modelId="{8A50D0A1-337F-41E4-A5FD-732514EF79B7}" type="presOf" srcId="{8BC944EC-EDD2-4CD8-9003-4B53A31EE3CB}" destId="{08B9CE72-FD6B-4FC5-9809-34B2EC5598DE}" srcOrd="0" destOrd="0" presId="urn:microsoft.com/office/officeart/2005/8/layout/chevron2"/>
    <dgm:cxn modelId="{2AE951CD-1B81-4EEA-8AA4-8B5CEC766DD8}" type="presOf" srcId="{EDE2119E-7725-4E73-B0DB-5E9CD5644412}" destId="{48819065-0B0E-41E9-AA52-2A4EBB79C908}" srcOrd="0" destOrd="0" presId="urn:microsoft.com/office/officeart/2005/8/layout/chevron2"/>
    <dgm:cxn modelId="{1CB0A032-AEFA-402B-AB42-57DFB6DF3303}" srcId="{44CCE252-96DC-4364-B6D8-D604A68ECA2D}" destId="{8BC944EC-EDD2-4CD8-9003-4B53A31EE3CB}" srcOrd="2" destOrd="0" parTransId="{D836D31E-E363-4B02-9BE7-0568DAE86231}" sibTransId="{A86A5730-D298-4A3E-A2E3-7B8869E76B3E}"/>
    <dgm:cxn modelId="{A4CFC5BB-812D-4AD2-A37B-2136CD3DBC96}" srcId="{44CCE252-96DC-4364-B6D8-D604A68ECA2D}" destId="{7151C9E7-DA04-4C8C-9636-B0BD18DF90EF}" srcOrd="1" destOrd="0" parTransId="{09F12B68-5361-4AFA-B891-0382200FE95A}" sibTransId="{62F53C71-1305-4794-9A2A-476F49D45127}"/>
    <dgm:cxn modelId="{A3EB3872-D426-4B7C-9033-B0837EC135A1}" type="presParOf" srcId="{21108766-401C-48A1-AFBA-32140676E058}" destId="{08324E8C-E7E4-48DC-943A-D5DFAD6A33C2}" srcOrd="0" destOrd="0" presId="urn:microsoft.com/office/officeart/2005/8/layout/chevron2"/>
    <dgm:cxn modelId="{E15E8651-6D94-41B7-8434-2BE4D326ECC6}" type="presParOf" srcId="{08324E8C-E7E4-48DC-943A-D5DFAD6A33C2}" destId="{8D40D3E1-C55B-4451-BD13-6C4BBCFB59C4}" srcOrd="0" destOrd="0" presId="urn:microsoft.com/office/officeart/2005/8/layout/chevron2"/>
    <dgm:cxn modelId="{27BADC40-0178-45C9-B0FB-7BE14DD09152}" type="presParOf" srcId="{08324E8C-E7E4-48DC-943A-D5DFAD6A33C2}" destId="{565D165C-FB6D-4F91-B721-4130AF3F3A99}" srcOrd="1" destOrd="0" presId="urn:microsoft.com/office/officeart/2005/8/layout/chevron2"/>
    <dgm:cxn modelId="{97D38399-AA8C-42FA-B983-C1AA54F00BF6}" type="presParOf" srcId="{21108766-401C-48A1-AFBA-32140676E058}" destId="{00FCDB02-AA92-4961-89F7-300473F61CD5}" srcOrd="1" destOrd="0" presId="urn:microsoft.com/office/officeart/2005/8/layout/chevron2"/>
    <dgm:cxn modelId="{8AFA86DE-BBCA-48CA-9DDD-0FC75593CD54}" type="presParOf" srcId="{21108766-401C-48A1-AFBA-32140676E058}" destId="{B1EA2659-1B43-4B23-A825-5B082B4578AC}" srcOrd="2" destOrd="0" presId="urn:microsoft.com/office/officeart/2005/8/layout/chevron2"/>
    <dgm:cxn modelId="{EDEA3992-6041-404A-81D7-A0C00946CDD7}" type="presParOf" srcId="{B1EA2659-1B43-4B23-A825-5B082B4578AC}" destId="{2B022DE4-2826-4456-A48A-9C64F75641DF}" srcOrd="0" destOrd="0" presId="urn:microsoft.com/office/officeart/2005/8/layout/chevron2"/>
    <dgm:cxn modelId="{8362DFCD-F150-4DC4-8B2D-BA797D134ABA}" type="presParOf" srcId="{B1EA2659-1B43-4B23-A825-5B082B4578AC}" destId="{A962E1B6-CC9D-4F15-B0B8-9350163A20CC}" srcOrd="1" destOrd="0" presId="urn:microsoft.com/office/officeart/2005/8/layout/chevron2"/>
    <dgm:cxn modelId="{98B661CD-6FBA-4BC9-9A0A-B5D06800B03D}" type="presParOf" srcId="{21108766-401C-48A1-AFBA-32140676E058}" destId="{BDA0193A-A764-4826-9DB4-EC8AB02A4980}" srcOrd="3" destOrd="0" presId="urn:microsoft.com/office/officeart/2005/8/layout/chevron2"/>
    <dgm:cxn modelId="{A5F382CC-EAA2-4CFF-B767-2E1713548061}" type="presParOf" srcId="{21108766-401C-48A1-AFBA-32140676E058}" destId="{9F360C30-B333-4B83-81A8-92D0DCCB742F}" srcOrd="4" destOrd="0" presId="urn:microsoft.com/office/officeart/2005/8/layout/chevron2"/>
    <dgm:cxn modelId="{501943AC-142A-480E-B7F1-16C4E64C926D}" type="presParOf" srcId="{9F360C30-B333-4B83-81A8-92D0DCCB742F}" destId="{08B9CE72-FD6B-4FC5-9809-34B2EC5598DE}" srcOrd="0" destOrd="0" presId="urn:microsoft.com/office/officeart/2005/8/layout/chevron2"/>
    <dgm:cxn modelId="{509ADEEF-24E7-4A0D-94A7-006AF55A2BAC}" type="presParOf" srcId="{9F360C30-B333-4B83-81A8-92D0DCCB742F}" destId="{48819065-0B0E-41E9-AA52-2A4EBB79C90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40D3E1-C55B-4451-BD13-6C4BBCFB59C4}">
      <dsp:nvSpPr>
        <dsp:cNvPr id="0" name=""/>
        <dsp:cNvSpPr/>
      </dsp:nvSpPr>
      <dsp:spPr>
        <a:xfrm rot="5400000">
          <a:off x="-210750" y="214814"/>
          <a:ext cx="1405002" cy="983501"/>
        </a:xfrm>
        <a:prstGeom prst="chevron">
          <a:avLst/>
        </a:prstGeom>
        <a:solidFill>
          <a:srgbClr val="3D89BC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800" kern="1200" dirty="0" smtClean="0"/>
            <a:t>1</a:t>
          </a:r>
          <a:endParaRPr lang="zh-CN" altLang="en-US" sz="2800" kern="1200" dirty="0"/>
        </a:p>
      </dsp:txBody>
      <dsp:txXfrm rot="-5400000">
        <a:off x="1" y="495815"/>
        <a:ext cx="983501" cy="421501"/>
      </dsp:txXfrm>
    </dsp:sp>
    <dsp:sp modelId="{565D165C-FB6D-4F91-B721-4130AF3F3A99}">
      <dsp:nvSpPr>
        <dsp:cNvPr id="0" name=""/>
        <dsp:cNvSpPr/>
      </dsp:nvSpPr>
      <dsp:spPr>
        <a:xfrm rot="5400000">
          <a:off x="3438005" y="-2450440"/>
          <a:ext cx="913731" cy="5822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2008</a:t>
          </a:r>
          <a:r>
            <a:rPr lang="zh-CN" sz="1200" kern="1200" dirty="0" smtClean="0"/>
            <a:t>年</a:t>
          </a:r>
          <a:r>
            <a:rPr lang="en-US" sz="1200" kern="1200" dirty="0" smtClean="0"/>
            <a:t>9 </a:t>
          </a:r>
          <a:r>
            <a:rPr lang="zh-CN" sz="1200" kern="1200" dirty="0" smtClean="0"/>
            <a:t>月，美国《自然》（</a:t>
          </a:r>
          <a:r>
            <a:rPr lang="en-US" sz="1200" kern="1200" dirty="0" smtClean="0"/>
            <a:t>Nature</a:t>
          </a:r>
          <a:r>
            <a:rPr lang="zh-CN" sz="1200" kern="1200" dirty="0" smtClean="0"/>
            <a:t>）杂志专刊——</a:t>
          </a:r>
          <a:r>
            <a:rPr lang="en-US" sz="1200" kern="1200" dirty="0" smtClean="0"/>
            <a:t>The next </a:t>
          </a:r>
          <a:r>
            <a:rPr lang="en-US" sz="1200" kern="1200" dirty="0" err="1" smtClean="0"/>
            <a:t>google</a:t>
          </a:r>
          <a:r>
            <a:rPr lang="en-US" sz="1200" kern="1200" dirty="0" smtClean="0"/>
            <a:t>,</a:t>
          </a:r>
          <a:r>
            <a:rPr lang="zh-CN" sz="1200" kern="1200" dirty="0" smtClean="0"/>
            <a:t>第一次正式提出“大数据”概念</a:t>
          </a:r>
          <a:r>
            <a:rPr lang="zh-CN" sz="1600" kern="1200" dirty="0" smtClean="0"/>
            <a:t>。</a:t>
          </a:r>
          <a:endParaRPr lang="zh-CN" altLang="en-US" sz="1600" kern="1200" dirty="0"/>
        </a:p>
      </dsp:txBody>
      <dsp:txXfrm rot="-5400000">
        <a:off x="983501" y="48669"/>
        <a:ext cx="5778135" cy="824521"/>
      </dsp:txXfrm>
    </dsp:sp>
    <dsp:sp modelId="{2B022DE4-2826-4456-A48A-9C64F75641DF}">
      <dsp:nvSpPr>
        <dsp:cNvPr id="0" name=""/>
        <dsp:cNvSpPr/>
      </dsp:nvSpPr>
      <dsp:spPr>
        <a:xfrm rot="5400000">
          <a:off x="-210750" y="1423313"/>
          <a:ext cx="1405002" cy="983501"/>
        </a:xfrm>
        <a:prstGeom prst="chevron">
          <a:avLst/>
        </a:prstGeom>
        <a:solidFill>
          <a:srgbClr val="3D89BC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800" kern="1200" dirty="0" smtClean="0"/>
            <a:t>2</a:t>
          </a:r>
          <a:endParaRPr lang="zh-CN" altLang="en-US" sz="2800" kern="1200" dirty="0"/>
        </a:p>
      </dsp:txBody>
      <dsp:txXfrm rot="-5400000">
        <a:off x="1" y="1704314"/>
        <a:ext cx="983501" cy="421501"/>
      </dsp:txXfrm>
    </dsp:sp>
    <dsp:sp modelId="{A962E1B6-CC9D-4F15-B0B8-9350163A20CC}">
      <dsp:nvSpPr>
        <dsp:cNvPr id="0" name=""/>
        <dsp:cNvSpPr/>
      </dsp:nvSpPr>
      <dsp:spPr>
        <a:xfrm rot="5400000">
          <a:off x="3438246" y="-1242181"/>
          <a:ext cx="913251" cy="5822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2011</a:t>
          </a:r>
          <a:r>
            <a:rPr lang="zh-CN" sz="1200" kern="1200" dirty="0" smtClean="0"/>
            <a:t>年</a:t>
          </a:r>
          <a:r>
            <a:rPr lang="en-US" sz="1200" kern="1200" dirty="0" smtClean="0"/>
            <a:t>2</a:t>
          </a:r>
          <a:r>
            <a:rPr lang="zh-CN" sz="1200" kern="1200" dirty="0" smtClean="0"/>
            <a:t>月</a:t>
          </a:r>
          <a:r>
            <a:rPr lang="en-US" sz="1200" kern="1200" dirty="0" smtClean="0"/>
            <a:t>1</a:t>
          </a:r>
          <a:r>
            <a:rPr lang="zh-CN" sz="1200" kern="1200" dirty="0" smtClean="0"/>
            <a:t>日，《科学》（</a:t>
          </a:r>
          <a:r>
            <a:rPr lang="en-US" sz="1200" kern="1200" dirty="0" smtClean="0"/>
            <a:t>Science</a:t>
          </a:r>
          <a:r>
            <a:rPr lang="zh-CN" sz="1200" kern="1200" dirty="0" smtClean="0"/>
            <a:t>）杂志专刊——</a:t>
          </a:r>
          <a:r>
            <a:rPr lang="en-US" sz="1200" kern="1200" dirty="0" smtClean="0"/>
            <a:t>Dealing with data</a:t>
          </a:r>
          <a:r>
            <a:rPr lang="zh-CN" sz="1200" kern="1200" dirty="0" smtClean="0"/>
            <a:t>，通过社会调查的方式，第一次综合分析了大数据对人们生活造成的影响，详细描述了人类面临的“数据困境”</a:t>
          </a:r>
          <a:r>
            <a:rPr lang="zh-CN" sz="1000" kern="1200" dirty="0" smtClean="0"/>
            <a:t>。</a:t>
          </a:r>
          <a:endParaRPr lang="zh-CN" altLang="en-US" sz="1000" kern="1200" dirty="0"/>
        </a:p>
      </dsp:txBody>
      <dsp:txXfrm rot="-5400000">
        <a:off x="983502" y="1257144"/>
        <a:ext cx="5778159" cy="824089"/>
      </dsp:txXfrm>
    </dsp:sp>
    <dsp:sp modelId="{08B9CE72-FD6B-4FC5-9809-34B2EC5598DE}">
      <dsp:nvSpPr>
        <dsp:cNvPr id="0" name=""/>
        <dsp:cNvSpPr/>
      </dsp:nvSpPr>
      <dsp:spPr>
        <a:xfrm rot="5400000">
          <a:off x="-210750" y="2631812"/>
          <a:ext cx="1405002" cy="983501"/>
        </a:xfrm>
        <a:prstGeom prst="chevron">
          <a:avLst/>
        </a:prstGeom>
        <a:solidFill>
          <a:srgbClr val="3D89BC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800" kern="1200" dirty="0" smtClean="0"/>
            <a:t>3</a:t>
          </a:r>
          <a:endParaRPr lang="zh-CN" altLang="en-US" sz="2800" kern="1200" dirty="0"/>
        </a:p>
      </dsp:txBody>
      <dsp:txXfrm rot="-5400000">
        <a:off x="1" y="2912813"/>
        <a:ext cx="983501" cy="421501"/>
      </dsp:txXfrm>
    </dsp:sp>
    <dsp:sp modelId="{48819065-0B0E-41E9-AA52-2A4EBB79C908}">
      <dsp:nvSpPr>
        <dsp:cNvPr id="0" name=""/>
        <dsp:cNvSpPr/>
      </dsp:nvSpPr>
      <dsp:spPr>
        <a:xfrm rot="5400000">
          <a:off x="3438246" y="-33681"/>
          <a:ext cx="913251" cy="5822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2011</a:t>
          </a:r>
          <a:r>
            <a:rPr lang="zh-CN" sz="1200" kern="1200" dirty="0" smtClean="0"/>
            <a:t>年</a:t>
          </a:r>
          <a:r>
            <a:rPr lang="en-US" sz="1200" kern="1200" dirty="0" smtClean="0"/>
            <a:t>5</a:t>
          </a:r>
          <a:r>
            <a:rPr lang="zh-CN" sz="1200" kern="1200" dirty="0" smtClean="0"/>
            <a:t>月，麦肯锡研究院发布报告——</a:t>
          </a:r>
          <a:r>
            <a:rPr lang="en-US" sz="1200" kern="1200" dirty="0" smtClean="0"/>
            <a:t>Big data: The next frontier for innovation, competition, and productivity,</a:t>
          </a:r>
          <a:r>
            <a:rPr lang="zh-CN" sz="1200" kern="1200" dirty="0" smtClean="0"/>
            <a:t>第一次给大数据做出相对清晰的定义：“大数据是指其大小超出了常规数据库工具获取、储存、管理和分析能力的数据集。”</a:t>
          </a:r>
          <a:endParaRPr lang="zh-CN" altLang="en-US" sz="1200" kern="1200" dirty="0"/>
        </a:p>
      </dsp:txBody>
      <dsp:txXfrm rot="-5400000">
        <a:off x="983502" y="2465644"/>
        <a:ext cx="5778159" cy="8240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type="chevron" r:blip="" rot="90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ound2SameRect" r:blip="" rot="90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ound2SameRect" r:blip="" rot="-90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51543"/>
            <a:ext cx="78867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2187443"/>
            <a:ext cx="78867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744961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615609"/>
            <a:ext cx="3868340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744961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615609"/>
            <a:ext cx="3887391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2159000"/>
            <a:ext cx="428625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3733201"/>
            <a:ext cx="428625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0" y="713673"/>
            <a:ext cx="3511241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713673"/>
            <a:ext cx="428391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0" y="2313873"/>
            <a:ext cx="3511241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4" y="365125"/>
            <a:ext cx="68167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49" y="365125"/>
            <a:ext cx="7084832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.xml"/><Relationship Id="rId13" Type="http://schemas.openxmlformats.org/officeDocument/2006/relationships/tags" Target="../tags/tag2.xml"/><Relationship Id="rId12" Type="http://schemas.openxmlformats.org/officeDocument/2006/relationships/tags" Target="../tags/tag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8.wdp"/><Relationship Id="rId3" Type="http://schemas.openxmlformats.org/officeDocument/2006/relationships/image" Target="../media/image7.jpeg"/><Relationship Id="rId2" Type="http://schemas.microsoft.com/office/2007/relationships/hdphoto" Target="../media/image6.wdp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jpeg"/><Relationship Id="rId8" Type="http://schemas.openxmlformats.org/officeDocument/2006/relationships/image" Target="../media/image23.jpe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8" Type="http://schemas.openxmlformats.org/officeDocument/2006/relationships/slideLayout" Target="../slideLayouts/slideLayout2.xml"/><Relationship Id="rId17" Type="http://schemas.microsoft.com/office/2007/relationships/hdphoto" Target="../media/image32.wdp"/><Relationship Id="rId16" Type="http://schemas.openxmlformats.org/officeDocument/2006/relationships/image" Target="../media/image31.png"/><Relationship Id="rId15" Type="http://schemas.microsoft.com/office/2007/relationships/hdphoto" Target="../media/image30.wdp"/><Relationship Id="rId14" Type="http://schemas.openxmlformats.org/officeDocument/2006/relationships/image" Target="../media/image29.png"/><Relationship Id="rId13" Type="http://schemas.openxmlformats.org/officeDocument/2006/relationships/image" Target="../media/image28.png"/><Relationship Id="rId12" Type="http://schemas.openxmlformats.org/officeDocument/2006/relationships/image" Target="../media/image27.png"/><Relationship Id="rId11" Type="http://schemas.microsoft.com/office/2007/relationships/hdphoto" Target="../media/image26.wdp"/><Relationship Id="rId10" Type="http://schemas.openxmlformats.org/officeDocument/2006/relationships/image" Target="../media/image25.jpeg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png"/><Relationship Id="rId2" Type="http://schemas.openxmlformats.org/officeDocument/2006/relationships/image" Target="../media/image44.jpeg"/><Relationship Id="rId1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52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51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50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65.png"/><Relationship Id="rId27" Type="http://schemas.openxmlformats.org/officeDocument/2006/relationships/image" Target="../media/image64.png"/><Relationship Id="rId26" Type="http://schemas.openxmlformats.org/officeDocument/2006/relationships/image" Target="../media/image63.jpeg"/><Relationship Id="rId25" Type="http://schemas.openxmlformats.org/officeDocument/2006/relationships/image" Target="../media/image62.jpeg"/><Relationship Id="rId24" Type="http://schemas.openxmlformats.org/officeDocument/2006/relationships/image" Target="../media/image61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60.png"/><Relationship Id="rId21" Type="http://schemas.openxmlformats.org/officeDocument/2006/relationships/image" Target="../media/image59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58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57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56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55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54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image" Target="../media/image69.png"/><Relationship Id="rId7" Type="http://schemas.openxmlformats.org/officeDocument/2006/relationships/tags" Target="../tags/tag30.xml"/><Relationship Id="rId6" Type="http://schemas.openxmlformats.org/officeDocument/2006/relationships/image" Target="../media/image68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96.png"/><Relationship Id="rId53" Type="http://schemas.openxmlformats.org/officeDocument/2006/relationships/tags" Target="../tags/tag49.xml"/><Relationship Id="rId52" Type="http://schemas.openxmlformats.org/officeDocument/2006/relationships/image" Target="../media/image95.png"/><Relationship Id="rId51" Type="http://schemas.openxmlformats.org/officeDocument/2006/relationships/image" Target="../media/image94.png"/><Relationship Id="rId50" Type="http://schemas.openxmlformats.org/officeDocument/2006/relationships/tags" Target="../tags/tag48.xml"/><Relationship Id="rId5" Type="http://schemas.openxmlformats.org/officeDocument/2006/relationships/tags" Target="../tags/tag29.xml"/><Relationship Id="rId49" Type="http://schemas.openxmlformats.org/officeDocument/2006/relationships/image" Target="../media/image93.png"/><Relationship Id="rId48" Type="http://schemas.openxmlformats.org/officeDocument/2006/relationships/image" Target="../media/image92.png"/><Relationship Id="rId47" Type="http://schemas.openxmlformats.org/officeDocument/2006/relationships/image" Target="../media/image91.png"/><Relationship Id="rId46" Type="http://schemas.openxmlformats.org/officeDocument/2006/relationships/image" Target="../media/image90.png"/><Relationship Id="rId45" Type="http://schemas.openxmlformats.org/officeDocument/2006/relationships/image" Target="../media/image89.png"/><Relationship Id="rId44" Type="http://schemas.openxmlformats.org/officeDocument/2006/relationships/image" Target="../media/image88.png"/><Relationship Id="rId43" Type="http://schemas.openxmlformats.org/officeDocument/2006/relationships/image" Target="../media/image87.png"/><Relationship Id="rId42" Type="http://schemas.openxmlformats.org/officeDocument/2006/relationships/image" Target="../media/image86.png"/><Relationship Id="rId41" Type="http://schemas.openxmlformats.org/officeDocument/2006/relationships/tags" Target="../tags/tag47.xml"/><Relationship Id="rId40" Type="http://schemas.openxmlformats.org/officeDocument/2006/relationships/image" Target="../media/image85.png"/><Relationship Id="rId4" Type="http://schemas.openxmlformats.org/officeDocument/2006/relationships/image" Target="../media/image67.png"/><Relationship Id="rId39" Type="http://schemas.openxmlformats.org/officeDocument/2006/relationships/tags" Target="../tags/tag46.xml"/><Relationship Id="rId38" Type="http://schemas.openxmlformats.org/officeDocument/2006/relationships/image" Target="../media/image84.png"/><Relationship Id="rId37" Type="http://schemas.openxmlformats.org/officeDocument/2006/relationships/tags" Target="../tags/tag45.xml"/><Relationship Id="rId36" Type="http://schemas.openxmlformats.org/officeDocument/2006/relationships/image" Target="../media/image83.png"/><Relationship Id="rId35" Type="http://schemas.openxmlformats.org/officeDocument/2006/relationships/tags" Target="../tags/tag44.xml"/><Relationship Id="rId34" Type="http://schemas.openxmlformats.org/officeDocument/2006/relationships/image" Target="../media/image82.png"/><Relationship Id="rId33" Type="http://schemas.openxmlformats.org/officeDocument/2006/relationships/tags" Target="../tags/tag43.xml"/><Relationship Id="rId32" Type="http://schemas.openxmlformats.org/officeDocument/2006/relationships/image" Target="../media/image81.png"/><Relationship Id="rId31" Type="http://schemas.openxmlformats.org/officeDocument/2006/relationships/tags" Target="../tags/tag42.xml"/><Relationship Id="rId30" Type="http://schemas.openxmlformats.org/officeDocument/2006/relationships/image" Target="../media/image80.png"/><Relationship Id="rId3" Type="http://schemas.openxmlformats.org/officeDocument/2006/relationships/tags" Target="../tags/tag28.xml"/><Relationship Id="rId29" Type="http://schemas.openxmlformats.org/officeDocument/2006/relationships/tags" Target="../tags/tag41.xml"/><Relationship Id="rId28" Type="http://schemas.openxmlformats.org/officeDocument/2006/relationships/image" Target="../media/image79.png"/><Relationship Id="rId27" Type="http://schemas.openxmlformats.org/officeDocument/2006/relationships/tags" Target="../tags/tag40.xml"/><Relationship Id="rId26" Type="http://schemas.openxmlformats.org/officeDocument/2006/relationships/image" Target="../media/image78.png"/><Relationship Id="rId25" Type="http://schemas.openxmlformats.org/officeDocument/2006/relationships/tags" Target="../tags/tag39.xml"/><Relationship Id="rId24" Type="http://schemas.openxmlformats.org/officeDocument/2006/relationships/image" Target="../media/image77.png"/><Relationship Id="rId23" Type="http://schemas.openxmlformats.org/officeDocument/2006/relationships/tags" Target="../tags/tag38.xml"/><Relationship Id="rId22" Type="http://schemas.openxmlformats.org/officeDocument/2006/relationships/image" Target="../media/image76.png"/><Relationship Id="rId21" Type="http://schemas.openxmlformats.org/officeDocument/2006/relationships/tags" Target="../tags/tag37.xml"/><Relationship Id="rId20" Type="http://schemas.openxmlformats.org/officeDocument/2006/relationships/image" Target="../media/image75.png"/><Relationship Id="rId2" Type="http://schemas.openxmlformats.org/officeDocument/2006/relationships/image" Target="../media/image66.png"/><Relationship Id="rId19" Type="http://schemas.openxmlformats.org/officeDocument/2006/relationships/tags" Target="../tags/tag36.xml"/><Relationship Id="rId18" Type="http://schemas.openxmlformats.org/officeDocument/2006/relationships/image" Target="../media/image74.png"/><Relationship Id="rId17" Type="http://schemas.openxmlformats.org/officeDocument/2006/relationships/tags" Target="../tags/tag35.xml"/><Relationship Id="rId16" Type="http://schemas.openxmlformats.org/officeDocument/2006/relationships/image" Target="../media/image73.png"/><Relationship Id="rId15" Type="http://schemas.openxmlformats.org/officeDocument/2006/relationships/tags" Target="../tags/tag34.xml"/><Relationship Id="rId14" Type="http://schemas.openxmlformats.org/officeDocument/2006/relationships/image" Target="../media/image72.png"/><Relationship Id="rId13" Type="http://schemas.openxmlformats.org/officeDocument/2006/relationships/tags" Target="../tags/tag33.xml"/><Relationship Id="rId12" Type="http://schemas.openxmlformats.org/officeDocument/2006/relationships/image" Target="../media/image71.png"/><Relationship Id="rId11" Type="http://schemas.openxmlformats.org/officeDocument/2006/relationships/tags" Target="../tags/tag32.xml"/><Relationship Id="rId10" Type="http://schemas.openxmlformats.org/officeDocument/2006/relationships/image" Target="../media/image70.png"/><Relationship Id="rId1" Type="http://schemas.openxmlformats.org/officeDocument/2006/relationships/tags" Target="../tags/tag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62228" y="728895"/>
            <a:ext cx="7426960" cy="13220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8000" b="1" spc="300" dirty="0" smtClean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大数据导论</a:t>
            </a:r>
            <a:endParaRPr lang="en-US" altLang="zh-CN" sz="8000" b="1" spc="300" dirty="0" smtClean="0">
              <a:ln w="11430"/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790317" y="3240900"/>
            <a:ext cx="368541" cy="30710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410335" y="2209165"/>
            <a:ext cx="259715" cy="86487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0066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658620" y="2209165"/>
            <a:ext cx="6269990" cy="864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8" name="TextBox 6"/>
          <p:cNvSpPr txBox="1"/>
          <p:nvPr/>
        </p:nvSpPr>
        <p:spPr>
          <a:xfrm>
            <a:off x="1670340" y="2297556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张  燕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670340" y="2634610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付 雯    主编                             陈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甫    李法平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副主编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3078008" y="2405963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" name="Freeform 25"/>
          <p:cNvSpPr>
            <a:spLocks noEditPoints="1"/>
          </p:cNvSpPr>
          <p:nvPr/>
        </p:nvSpPr>
        <p:spPr bwMode="auto">
          <a:xfrm>
            <a:off x="5842163" y="274314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25"/>
          <p:cNvSpPr>
            <a:spLocks noEditPoints="1"/>
          </p:cNvSpPr>
          <p:nvPr/>
        </p:nvSpPr>
        <p:spPr bwMode="auto">
          <a:xfrm>
            <a:off x="2309658" y="274314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43" y="3240900"/>
            <a:ext cx="8496050" cy="307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68" y="6337300"/>
            <a:ext cx="2217463" cy="520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timgsa.baidu.com/timg?image&amp;quality=80&amp;size=b9999_10000&amp;sec=1491821567902&amp;di=d9578d613bd3eb57f5aa0fa1cf942bc3&amp;imgtype=0&amp;src=http%3A%2F%2Fwww.vmarketing.cn%2Fupload1%2Fimage%2F20140331%2F20140331130807_42488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595" y="3895641"/>
            <a:ext cx="2561847" cy="191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1460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1.1</a:t>
            </a:r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大</a:t>
            </a:r>
            <a:r>
              <a:rPr lang="zh-CN" altLang="en-US" sz="2100" b="1" spc="225" dirty="0">
                <a:solidFill>
                  <a:prstClr val="white"/>
                </a:solidFill>
                <a:sym typeface="+mn-ea"/>
              </a:rPr>
              <a:t>数据的概念</a:t>
            </a:r>
            <a:endParaRPr lang="zh-CN" altLang="en-US" sz="2100" b="1" spc="225" dirty="0">
              <a:solidFill>
                <a:prstClr val="white"/>
              </a:solidFill>
            </a:endParaRPr>
          </a:p>
          <a:p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7" y="218903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89" rIns="68580" bIns="34289" numCol="1" anchor="t" anchorCtr="0" compatLnSpc="1"/>
          <a:lstStyle/>
          <a:p>
            <a:endParaRPr lang="id-ID" sz="1355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58619" y="1076243"/>
            <a:ext cx="8129773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b="1" dirty="0">
                <a:solidFill>
                  <a:srgbClr val="3D89BC"/>
                </a:solidFill>
              </a:rPr>
              <a:t>风马牛可相</a:t>
            </a:r>
            <a:r>
              <a:rPr lang="zh-CN" altLang="zh-CN" b="1" dirty="0" smtClean="0">
                <a:solidFill>
                  <a:srgbClr val="3D89BC"/>
                </a:solidFill>
              </a:rPr>
              <a:t>及</a:t>
            </a:r>
            <a:endParaRPr lang="zh-CN" altLang="zh-CN" b="1" dirty="0" smtClean="0">
              <a:solidFill>
                <a:srgbClr val="3D89BC"/>
              </a:solidFill>
            </a:endParaRPr>
          </a:p>
          <a:p>
            <a:r>
              <a:rPr lang="en-US" altLang="zh-CN" b="1" dirty="0">
                <a:solidFill>
                  <a:srgbClr val="3D89BC"/>
                </a:solidFill>
              </a:rPr>
              <a:t> </a:t>
            </a:r>
            <a:r>
              <a:rPr lang="en-US" altLang="zh-CN" b="1" dirty="0" smtClean="0">
                <a:solidFill>
                  <a:srgbClr val="3D89BC"/>
                </a:solidFill>
              </a:rPr>
              <a:t> </a:t>
            </a:r>
            <a:endParaRPr lang="en-US" altLang="zh-CN" b="1" dirty="0">
              <a:solidFill>
                <a:srgbClr val="3D89BC"/>
              </a:solidFill>
            </a:endParaRPr>
          </a:p>
          <a:p>
            <a:r>
              <a:rPr lang="zh-CN" altLang="zh-CN" sz="1600" dirty="0" smtClean="0"/>
              <a:t>在</a:t>
            </a:r>
            <a:r>
              <a:rPr lang="zh-CN" altLang="zh-CN" sz="1600" dirty="0"/>
              <a:t>大数据背景下，因海量无限、包罗万象的数据存在，让许多看似毫不相干的现象之间发生一定的关联，使人们能够更简捷、更清晰地认知事物和把握局势。大数据的巨大潜能与作用现在难以进行估量，但揭示事物的相关关系无疑是其真正的价值所在。</a:t>
            </a:r>
            <a:endParaRPr lang="zh-CN" altLang="zh-CN" sz="1600" dirty="0"/>
          </a:p>
        </p:txBody>
      </p:sp>
      <p:sp>
        <p:nvSpPr>
          <p:cNvPr id="12" name="矩形 11"/>
          <p:cNvSpPr/>
          <p:nvPr/>
        </p:nvSpPr>
        <p:spPr>
          <a:xfrm>
            <a:off x="542461" y="2993076"/>
            <a:ext cx="11988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 smtClean="0">
                <a:solidFill>
                  <a:srgbClr val="3D89BC"/>
                </a:solidFill>
              </a:rPr>
              <a:t>经典案例：</a:t>
            </a:r>
            <a:endParaRPr lang="zh-CN" altLang="en-US" sz="1600" b="1" dirty="0" smtClean="0">
              <a:solidFill>
                <a:srgbClr val="3D89BC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25257" y="3526309"/>
            <a:ext cx="1718310" cy="614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dirty="0"/>
              <a:t>（</a:t>
            </a:r>
            <a:r>
              <a:rPr lang="en-US" altLang="zh-CN" sz="1600" dirty="0"/>
              <a:t>1</a:t>
            </a:r>
            <a:r>
              <a:rPr lang="zh-CN" altLang="zh-CN" sz="1600" dirty="0"/>
              <a:t>）啤酒与</a:t>
            </a:r>
            <a:r>
              <a:rPr lang="zh-CN" altLang="zh-CN" sz="1600" dirty="0" smtClean="0"/>
              <a:t>尿布</a:t>
            </a:r>
            <a:endParaRPr lang="zh-CN" altLang="zh-CN" sz="1600" dirty="0" smtClean="0"/>
          </a:p>
          <a:p>
            <a:endParaRPr lang="en-US" altLang="zh-CN" dirty="0" smtClean="0"/>
          </a:p>
        </p:txBody>
      </p:sp>
      <p:sp>
        <p:nvSpPr>
          <p:cNvPr id="10" name="矩形 9"/>
          <p:cNvSpPr/>
          <p:nvPr/>
        </p:nvSpPr>
        <p:spPr>
          <a:xfrm>
            <a:off x="4654549" y="3526309"/>
            <a:ext cx="171831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dirty="0"/>
              <a:t>（</a:t>
            </a:r>
            <a:r>
              <a:rPr lang="en-US" altLang="zh-CN" sz="1600" dirty="0"/>
              <a:t>2</a:t>
            </a:r>
            <a:r>
              <a:rPr lang="zh-CN" altLang="zh-CN" sz="1600" dirty="0"/>
              <a:t>）谷歌与流感</a:t>
            </a:r>
            <a:endParaRPr lang="zh-CN" altLang="zh-CN" sz="1600" dirty="0"/>
          </a:p>
        </p:txBody>
      </p:sp>
      <p:pic>
        <p:nvPicPr>
          <p:cNvPr id="3076" name="Picture 4" descr="https://timgsa.baidu.com/timg?image&amp;quality=80&amp;size=b9999_10000&amp;sec=1491821697058&amp;di=63be736137e201e2670960a2e5d98534&amp;imgtype=0&amp;src=http%3A%2F%2Fpic.biodiscover.com%2Ffiles%2Fs%2Fhu%2F20130225144026753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35" y="3994183"/>
            <a:ext cx="3679409" cy="171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27"/>
          <p:cNvSpPr txBox="1"/>
          <p:nvPr/>
        </p:nvSpPr>
        <p:spPr>
          <a:xfrm>
            <a:off x="6630203" y="234392"/>
            <a:ext cx="230378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55" dirty="0" smtClean="0">
                <a:solidFill>
                  <a:prstClr val="white"/>
                </a:solidFill>
              </a:rPr>
              <a:t>第一章 大数据概念及其应用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1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12202" y="1169836"/>
              <a:ext cx="2119582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第一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大数据概念与应用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5" y="2048547"/>
            <a:ext cx="5693399" cy="414020"/>
            <a:chOff x="1807265" y="2462595"/>
            <a:chExt cx="5693399" cy="414020"/>
          </a:xfrm>
          <a:solidFill>
            <a:schemeClr val="bg2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71208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1.1</a:t>
              </a:r>
              <a:r>
                <a:rPr lang="zh-CN" altLang="en-US" sz="2100" spc="225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大数据的概念</a:t>
              </a:r>
              <a:endParaRPr lang="zh-CN" altLang="en-US" sz="2100" spc="225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5" y="2753555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1.2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大数据的来源</a:t>
              </a:r>
              <a:endParaRPr lang="zh-CN" altLang="en-US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5" y="3469343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59791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数据的特征及意义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5" y="4185131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330263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数据的表现形态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1.5      </a:t>
            </a:r>
            <a:r>
              <a:rPr lang="zh-CN" alt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大数据的应用场景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070" y="-8890"/>
            <a:ext cx="9040495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3172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1.2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大数据的来源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3834003" y="5700864"/>
            <a:ext cx="1160780" cy="260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100" b="1" dirty="0"/>
              <a:t>全球数据总量图</a:t>
            </a:r>
            <a:endParaRPr lang="zh-CN" altLang="en-US" sz="1100" b="1" dirty="0"/>
          </a:p>
        </p:txBody>
      </p:sp>
      <p:sp>
        <p:nvSpPr>
          <p:cNvPr id="3" name="矩形 2"/>
          <p:cNvSpPr/>
          <p:nvPr/>
        </p:nvSpPr>
        <p:spPr>
          <a:xfrm>
            <a:off x="508957" y="1146261"/>
            <a:ext cx="8108832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/>
              <a:t>杰姆·格雷（</a:t>
            </a:r>
            <a:r>
              <a:rPr lang="en-US" altLang="zh-CN" sz="1600" dirty="0"/>
              <a:t>Jim Gray</a:t>
            </a:r>
            <a:r>
              <a:rPr lang="zh-CN" altLang="zh-CN" sz="1600" dirty="0"/>
              <a:t>）提出著名的“新摩尔定律”，即人类有史以来的数据总量，每过</a:t>
            </a:r>
            <a:r>
              <a:rPr lang="en-US" altLang="zh-CN" sz="1600" dirty="0"/>
              <a:t>18</a:t>
            </a:r>
            <a:r>
              <a:rPr lang="zh-CN" altLang="zh-CN" sz="1600" dirty="0"/>
              <a:t>个月就会</a:t>
            </a:r>
            <a:r>
              <a:rPr lang="zh-CN" altLang="zh-CN" sz="1600" dirty="0" smtClean="0"/>
              <a:t>翻一番</a:t>
            </a:r>
            <a:r>
              <a:rPr lang="zh-CN" altLang="en-US" sz="1600" dirty="0" smtClean="0"/>
              <a:t>。</a:t>
            </a:r>
            <a:endParaRPr lang="zh-CN" altLang="en-US" sz="1600" dirty="0"/>
          </a:p>
        </p:txBody>
      </p:sp>
      <p:grpSp>
        <p:nvGrpSpPr>
          <p:cNvPr id="43" name="组合 42"/>
          <p:cNvGrpSpPr/>
          <p:nvPr/>
        </p:nvGrpSpPr>
        <p:grpSpPr>
          <a:xfrm>
            <a:off x="807988" y="1903495"/>
            <a:ext cx="7634385" cy="3792568"/>
            <a:chOff x="901700" y="1223046"/>
            <a:chExt cx="10972800" cy="4995285"/>
          </a:xfrm>
        </p:grpSpPr>
        <p:graphicFrame>
          <p:nvGraphicFramePr>
            <p:cNvPr id="53" name="图表 52"/>
            <p:cNvGraphicFramePr/>
            <p:nvPr/>
          </p:nvGraphicFramePr>
          <p:xfrm>
            <a:off x="901700" y="1378858"/>
            <a:ext cx="10972800" cy="48175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55" name="文本框 19"/>
            <p:cNvSpPr txBox="1"/>
            <p:nvPr/>
          </p:nvSpPr>
          <p:spPr>
            <a:xfrm>
              <a:off x="1178739" y="1223046"/>
              <a:ext cx="759347" cy="395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55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(EB)</a:t>
              </a:r>
              <a:endParaRPr lang="zh-CN" altLang="en-US" sz="1355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60" name="文本框 20"/>
            <p:cNvSpPr txBox="1"/>
            <p:nvPr/>
          </p:nvSpPr>
          <p:spPr>
            <a:xfrm>
              <a:off x="10883898" y="5822726"/>
              <a:ext cx="925455" cy="395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55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(</a:t>
              </a:r>
              <a:r>
                <a:rPr lang="zh-CN" altLang="en-US" sz="1355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年份</a:t>
              </a:r>
              <a:r>
                <a:rPr lang="en-US" altLang="zh-CN" sz="1355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)</a:t>
              </a:r>
              <a:endParaRPr lang="zh-CN" altLang="en-US" sz="1355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63" name="文本框 27"/>
          <p:cNvSpPr txBox="1"/>
          <p:nvPr/>
        </p:nvSpPr>
        <p:spPr>
          <a:xfrm>
            <a:off x="6630203" y="234392"/>
            <a:ext cx="230378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5" dirty="0" smtClean="0">
                <a:solidFill>
                  <a:prstClr val="white"/>
                </a:solidFill>
              </a:rPr>
              <a:t>第一章 大数据概念及其应用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1"/>
          <a:srcRect l="19090" t="21720" r="16280" b="22029"/>
          <a:stretch>
            <a:fillRect/>
          </a:stretch>
        </p:blipFill>
        <p:spPr>
          <a:xfrm>
            <a:off x="-38100" y="-22225"/>
            <a:ext cx="9201151" cy="682942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301995" y="2419383"/>
            <a:ext cx="4536440" cy="1951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55" b="1" spc="225" dirty="0">
                <a:solidFill>
                  <a:srgbClr val="00B0F0"/>
                </a:solidFill>
              </a:rPr>
              <a:t>为什么全球数据量</a:t>
            </a:r>
            <a:endParaRPr lang="en-US" altLang="zh-CN" sz="4055" b="1" spc="225" dirty="0">
              <a:solidFill>
                <a:srgbClr val="00B0F0"/>
              </a:solidFill>
            </a:endParaRPr>
          </a:p>
          <a:p>
            <a:pPr algn="ctr"/>
            <a:r>
              <a:rPr lang="zh-CN" altLang="en-US" sz="4055" b="1" spc="225" dirty="0">
                <a:solidFill>
                  <a:srgbClr val="00B0F0"/>
                </a:solidFill>
              </a:rPr>
              <a:t>增长如此之</a:t>
            </a:r>
            <a:r>
              <a:rPr lang="zh-CN" altLang="en-US" sz="6000" b="1" spc="225" dirty="0">
                <a:solidFill>
                  <a:prstClr val="white"/>
                </a:solidFill>
              </a:rPr>
              <a:t>快</a:t>
            </a:r>
            <a:r>
              <a:rPr lang="zh-CN" altLang="en-US" sz="4055" b="1" spc="225" dirty="0">
                <a:solidFill>
                  <a:srgbClr val="00B0F0"/>
                </a:solidFill>
              </a:rPr>
              <a:t>？</a:t>
            </a:r>
            <a:endParaRPr lang="zh-CN" altLang="en-US" sz="4055" b="1" spc="225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手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335" y="3563620"/>
            <a:ext cx="2611755" cy="174815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1905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3172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1.2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大数据的来源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346075" y="1511935"/>
            <a:ext cx="8242300" cy="3909695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67665" y="1315720"/>
            <a:ext cx="8214360" cy="4105911"/>
            <a:chOff x="2979" y="2072"/>
            <a:chExt cx="12936" cy="6466"/>
          </a:xfrm>
        </p:grpSpPr>
        <p:grpSp>
          <p:nvGrpSpPr>
            <p:cNvPr id="13" name="组合 12"/>
            <p:cNvGrpSpPr/>
            <p:nvPr/>
          </p:nvGrpSpPr>
          <p:grpSpPr>
            <a:xfrm>
              <a:off x="2979" y="2405"/>
              <a:ext cx="12936" cy="6133"/>
              <a:chOff x="2966" y="2415"/>
              <a:chExt cx="12936" cy="6133"/>
            </a:xfrm>
          </p:grpSpPr>
          <p:pic>
            <p:nvPicPr>
              <p:cNvPr id="12" name="图片 11" descr="iPad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363" y="5556"/>
                <a:ext cx="4518" cy="2992"/>
              </a:xfrm>
              <a:prstGeom prst="rect">
                <a:avLst/>
              </a:prstGeom>
            </p:spPr>
          </p:pic>
          <p:pic>
            <p:nvPicPr>
              <p:cNvPr id="11" name="图片 10" descr="智能手表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55" y="5493"/>
                <a:ext cx="4527" cy="2985"/>
              </a:xfrm>
              <a:prstGeom prst="rect">
                <a:avLst/>
              </a:prstGeom>
            </p:spPr>
          </p:pic>
          <p:pic>
            <p:nvPicPr>
              <p:cNvPr id="6" name="图片 5" descr="捕获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56" y="2443"/>
                <a:ext cx="6446" cy="3106"/>
              </a:xfrm>
              <a:prstGeom prst="rect">
                <a:avLst/>
              </a:prstGeom>
            </p:spPr>
          </p:pic>
          <p:pic>
            <p:nvPicPr>
              <p:cNvPr id="8" name="图片 7" descr="手机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3113" y="5577"/>
                <a:ext cx="4113" cy="2956"/>
              </a:xfrm>
              <a:prstGeom prst="rect">
                <a:avLst/>
              </a:prstGeom>
            </p:spPr>
          </p:pic>
          <p:pic>
            <p:nvPicPr>
              <p:cNvPr id="2" name="图片 1" descr="ph1449-p0167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6" y="2415"/>
                <a:ext cx="6489" cy="3162"/>
              </a:xfrm>
              <a:prstGeom prst="rect">
                <a:avLst/>
              </a:prstGeom>
            </p:spPr>
          </p:pic>
          <p:grpSp>
            <p:nvGrpSpPr>
              <p:cNvPr id="56" name="组合 55"/>
              <p:cNvGrpSpPr/>
              <p:nvPr/>
            </p:nvGrpSpPr>
            <p:grpSpPr>
              <a:xfrm>
                <a:off x="3459" y="7505"/>
                <a:ext cx="2999" cy="1022"/>
                <a:chOff x="1307154" y="2302514"/>
                <a:chExt cx="2539132" cy="865180"/>
              </a:xfrm>
            </p:grpSpPr>
            <p:sp>
              <p:nvSpPr>
                <p:cNvPr id="57" name="矩形 56"/>
                <p:cNvSpPr/>
                <p:nvPr/>
              </p:nvSpPr>
              <p:spPr>
                <a:xfrm>
                  <a:off x="1307154" y="2302514"/>
                  <a:ext cx="2539132" cy="865180"/>
                </a:xfrm>
                <a:prstGeom prst="rect">
                  <a:avLst/>
                </a:prstGeom>
                <a:solidFill>
                  <a:schemeClr val="tx1">
                    <a:alpha val="7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" name="矩形 57"/>
                <p:cNvSpPr/>
                <p:nvPr/>
              </p:nvSpPr>
              <p:spPr>
                <a:xfrm>
                  <a:off x="1423988" y="2361288"/>
                  <a:ext cx="2324100" cy="747632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9" name="文本框 42"/>
                <p:cNvSpPr txBox="1"/>
                <p:nvPr/>
              </p:nvSpPr>
              <p:spPr>
                <a:xfrm>
                  <a:off x="1765050" y="2442717"/>
                  <a:ext cx="1983039" cy="6137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2400" b="1" dirty="0">
                      <a:solidFill>
                        <a:prstClr val="white"/>
                      </a:solidFill>
                    </a:rPr>
                    <a:t>   </a:t>
                  </a:r>
                  <a:r>
                    <a:rPr lang="zh-CN" altLang="en-US" sz="2400" b="1" dirty="0">
                      <a:solidFill>
                        <a:prstClr val="white"/>
                      </a:solidFill>
                    </a:rPr>
                    <a:t>手机</a:t>
                  </a:r>
                  <a:endParaRPr lang="zh-CN" altLang="en-US" sz="2400" b="1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3" name="组合 62"/>
              <p:cNvGrpSpPr/>
              <p:nvPr/>
            </p:nvGrpSpPr>
            <p:grpSpPr>
              <a:xfrm>
                <a:off x="11287" y="4461"/>
                <a:ext cx="2999" cy="1022"/>
                <a:chOff x="1307154" y="2302514"/>
                <a:chExt cx="2539132" cy="865180"/>
              </a:xfrm>
            </p:grpSpPr>
            <p:sp>
              <p:nvSpPr>
                <p:cNvPr id="64" name="矩形 63"/>
                <p:cNvSpPr/>
                <p:nvPr/>
              </p:nvSpPr>
              <p:spPr>
                <a:xfrm>
                  <a:off x="1307154" y="2302514"/>
                  <a:ext cx="2539132" cy="865180"/>
                </a:xfrm>
                <a:prstGeom prst="rect">
                  <a:avLst/>
                </a:prstGeom>
                <a:solidFill>
                  <a:schemeClr val="tx1">
                    <a:alpha val="7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矩形 64"/>
                <p:cNvSpPr/>
                <p:nvPr/>
              </p:nvSpPr>
              <p:spPr>
                <a:xfrm>
                  <a:off x="1423988" y="2361288"/>
                  <a:ext cx="2324100" cy="747632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" name="文本框 46"/>
                <p:cNvSpPr txBox="1"/>
                <p:nvPr/>
              </p:nvSpPr>
              <p:spPr>
                <a:xfrm>
                  <a:off x="1436039" y="2442717"/>
                  <a:ext cx="2324100" cy="6137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zh-CN" altLang="en-US" sz="2400" b="1" dirty="0" smtClean="0">
                      <a:solidFill>
                        <a:prstClr val="white"/>
                      </a:solidFill>
                    </a:rPr>
                    <a:t>  智能家电</a:t>
                  </a:r>
                  <a:endParaRPr lang="zh-CN" altLang="en-US" sz="2400" b="1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7" name="组合 66"/>
              <p:cNvGrpSpPr/>
              <p:nvPr/>
            </p:nvGrpSpPr>
            <p:grpSpPr>
              <a:xfrm>
                <a:off x="8249" y="7492"/>
                <a:ext cx="2795" cy="1022"/>
                <a:chOff x="1307154" y="2302514"/>
                <a:chExt cx="2605864" cy="865180"/>
              </a:xfrm>
            </p:grpSpPr>
            <p:sp>
              <p:nvSpPr>
                <p:cNvPr id="68" name="矩形 67"/>
                <p:cNvSpPr/>
                <p:nvPr/>
              </p:nvSpPr>
              <p:spPr>
                <a:xfrm>
                  <a:off x="1307154" y="2302514"/>
                  <a:ext cx="2539132" cy="865180"/>
                </a:xfrm>
                <a:prstGeom prst="rect">
                  <a:avLst/>
                </a:prstGeom>
                <a:solidFill>
                  <a:schemeClr val="tx1">
                    <a:alpha val="7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矩形 68"/>
                <p:cNvSpPr/>
                <p:nvPr/>
              </p:nvSpPr>
              <p:spPr>
                <a:xfrm>
                  <a:off x="1423988" y="2361288"/>
                  <a:ext cx="2324100" cy="747632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文本框 50"/>
                <p:cNvSpPr txBox="1"/>
                <p:nvPr/>
              </p:nvSpPr>
              <p:spPr>
                <a:xfrm>
                  <a:off x="1588918" y="2442717"/>
                  <a:ext cx="2324100" cy="6137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zh-CN" altLang="en-US" sz="2400" b="1" dirty="0">
                      <a:solidFill>
                        <a:prstClr val="white"/>
                      </a:solidFill>
                    </a:rPr>
                    <a:t>智能手表</a:t>
                  </a:r>
                  <a:endParaRPr lang="zh-CN" altLang="en-US" sz="2400" b="1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2" name="组合 41"/>
              <p:cNvGrpSpPr/>
              <p:nvPr/>
            </p:nvGrpSpPr>
            <p:grpSpPr>
              <a:xfrm>
                <a:off x="4353" y="4295"/>
                <a:ext cx="2999" cy="1022"/>
                <a:chOff x="1307154" y="2302514"/>
                <a:chExt cx="2539132" cy="865180"/>
              </a:xfrm>
            </p:grpSpPr>
            <p:sp>
              <p:nvSpPr>
                <p:cNvPr id="43" name="矩形 42"/>
                <p:cNvSpPr/>
                <p:nvPr/>
              </p:nvSpPr>
              <p:spPr>
                <a:xfrm>
                  <a:off x="1307154" y="2302514"/>
                  <a:ext cx="2539132" cy="865180"/>
                </a:xfrm>
                <a:prstGeom prst="rect">
                  <a:avLst/>
                </a:prstGeom>
                <a:solidFill>
                  <a:schemeClr val="tx1">
                    <a:alpha val="7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矩形 43"/>
                <p:cNvSpPr/>
                <p:nvPr/>
              </p:nvSpPr>
              <p:spPr>
                <a:xfrm>
                  <a:off x="1423988" y="2361288"/>
                  <a:ext cx="2324100" cy="747632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文本框 23"/>
                <p:cNvSpPr txBox="1"/>
                <p:nvPr/>
              </p:nvSpPr>
              <p:spPr>
                <a:xfrm>
                  <a:off x="1696263" y="2442717"/>
                  <a:ext cx="1983039" cy="6137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zh-CN" altLang="en-US" sz="2400" b="1" dirty="0" smtClean="0">
                      <a:solidFill>
                        <a:prstClr val="white"/>
                      </a:solidFill>
                    </a:rPr>
                    <a:t>  电脑</a:t>
                  </a:r>
                  <a:endParaRPr lang="zh-CN" altLang="en-US" sz="2400" b="1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0" name="组合 49"/>
              <p:cNvGrpSpPr/>
              <p:nvPr/>
            </p:nvGrpSpPr>
            <p:grpSpPr>
              <a:xfrm>
                <a:off x="12174" y="7488"/>
                <a:ext cx="2999" cy="1022"/>
                <a:chOff x="1307154" y="2302514"/>
                <a:chExt cx="2539132" cy="865180"/>
              </a:xfrm>
            </p:grpSpPr>
            <p:sp>
              <p:nvSpPr>
                <p:cNvPr id="51" name="矩形 50"/>
                <p:cNvSpPr/>
                <p:nvPr/>
              </p:nvSpPr>
              <p:spPr>
                <a:xfrm>
                  <a:off x="1307154" y="2302514"/>
                  <a:ext cx="2539132" cy="865180"/>
                </a:xfrm>
                <a:prstGeom prst="rect">
                  <a:avLst/>
                </a:prstGeom>
                <a:solidFill>
                  <a:schemeClr val="tx1">
                    <a:alpha val="7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2" name="矩形 51"/>
                <p:cNvSpPr/>
                <p:nvPr/>
              </p:nvSpPr>
              <p:spPr>
                <a:xfrm>
                  <a:off x="1423988" y="2361288"/>
                  <a:ext cx="2324100" cy="747632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文本框 38"/>
                <p:cNvSpPr txBox="1"/>
                <p:nvPr/>
              </p:nvSpPr>
              <p:spPr>
                <a:xfrm>
                  <a:off x="1712949" y="2431329"/>
                  <a:ext cx="1983039" cy="6137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2400" b="1" dirty="0" smtClean="0">
                      <a:solidFill>
                        <a:prstClr val="white"/>
                      </a:solidFill>
                    </a:rPr>
                    <a:t>   iPad</a:t>
                  </a:r>
                  <a:endParaRPr lang="en-US" altLang="zh-CN" sz="2400" b="1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41" name="矩形 40"/>
            <p:cNvSpPr/>
            <p:nvPr/>
          </p:nvSpPr>
          <p:spPr>
            <a:xfrm>
              <a:off x="7654" y="2072"/>
              <a:ext cx="4008" cy="65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100" spc="225" dirty="0" smtClean="0">
                  <a:solidFill>
                    <a:prstClr val="white"/>
                  </a:solidFill>
                </a:rPr>
                <a:t>大数据的主要来源</a:t>
              </a:r>
              <a:endParaRPr lang="en-US" sz="2100" spc="225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文本框 27"/>
          <p:cNvSpPr txBox="1"/>
          <p:nvPr/>
        </p:nvSpPr>
        <p:spPr>
          <a:xfrm>
            <a:off x="6630203" y="234392"/>
            <a:ext cx="230378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5" dirty="0" smtClean="0">
                <a:solidFill>
                  <a:prstClr val="white"/>
                </a:solidFill>
              </a:rPr>
              <a:t>第一章 大数据概念及其应用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3172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1.2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大数据的来源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026" name="Picture 2" descr="C:\Users\laoyao\Desktop\b3109034bdb860580d3d6118e84ec557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285" y="2083107"/>
            <a:ext cx="3559128" cy="208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58229" y="1436775"/>
            <a:ext cx="2635524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zh-CN" sz="1400" dirty="0"/>
              <a:t>互联网每天产生的全部内容可以刻满</a:t>
            </a:r>
            <a:r>
              <a:rPr lang="en-US" altLang="zh-CN" sz="1400" dirty="0"/>
              <a:t>6.4</a:t>
            </a:r>
            <a:r>
              <a:rPr lang="zh-CN" altLang="zh-CN" sz="1400" dirty="0"/>
              <a:t>亿张</a:t>
            </a:r>
            <a:r>
              <a:rPr lang="en-US" altLang="zh-CN" sz="1400" dirty="0"/>
              <a:t>DVD</a:t>
            </a:r>
            <a:endParaRPr lang="zh-CN" altLang="en-US" sz="1400" dirty="0"/>
          </a:p>
        </p:txBody>
      </p:sp>
      <p:sp>
        <p:nvSpPr>
          <p:cNvPr id="6" name="矩形 5"/>
          <p:cNvSpPr/>
          <p:nvPr/>
        </p:nvSpPr>
        <p:spPr>
          <a:xfrm>
            <a:off x="610707" y="2954320"/>
            <a:ext cx="179157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400" dirty="0"/>
              <a:t>Google</a:t>
            </a:r>
            <a:r>
              <a:rPr lang="zh-CN" altLang="zh-CN" sz="1400" dirty="0"/>
              <a:t>每天需要处理</a:t>
            </a:r>
            <a:r>
              <a:rPr lang="en-US" altLang="zh-CN" sz="1400" dirty="0"/>
              <a:t>24PB</a:t>
            </a:r>
            <a:r>
              <a:rPr lang="zh-CN" altLang="zh-CN" sz="1400" dirty="0"/>
              <a:t>的数据</a:t>
            </a:r>
            <a:endParaRPr lang="zh-CN" altLang="en-US" sz="1400" dirty="0"/>
          </a:p>
        </p:txBody>
      </p:sp>
      <p:sp>
        <p:nvSpPr>
          <p:cNvPr id="7" name="矩形 6"/>
          <p:cNvSpPr/>
          <p:nvPr/>
        </p:nvSpPr>
        <p:spPr>
          <a:xfrm>
            <a:off x="508959" y="4106033"/>
            <a:ext cx="2734067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zh-CN" sz="1400" dirty="0"/>
              <a:t>网民每天在</a:t>
            </a:r>
            <a:r>
              <a:rPr lang="en-US" altLang="zh-CN" sz="1400" dirty="0"/>
              <a:t>Facebook</a:t>
            </a:r>
            <a:r>
              <a:rPr lang="zh-CN" altLang="zh-CN" sz="1400" dirty="0"/>
              <a:t>上要花费</a:t>
            </a:r>
            <a:r>
              <a:rPr lang="en-US" altLang="zh-CN" sz="1400" dirty="0"/>
              <a:t>234</a:t>
            </a:r>
            <a:r>
              <a:rPr lang="zh-CN" altLang="zh-CN" sz="1400" dirty="0"/>
              <a:t>亿分钟，被移动互联网使用者发送和接收的数据高达</a:t>
            </a:r>
            <a:r>
              <a:rPr lang="en-US" altLang="zh-CN" sz="1400" dirty="0" smtClean="0"/>
              <a:t>44PB</a:t>
            </a:r>
            <a:endParaRPr lang="zh-CN" altLang="zh-CN" sz="1400" dirty="0"/>
          </a:p>
        </p:txBody>
      </p:sp>
      <p:sp>
        <p:nvSpPr>
          <p:cNvPr id="8" name="矩形 7"/>
          <p:cNvSpPr/>
          <p:nvPr/>
        </p:nvSpPr>
        <p:spPr>
          <a:xfrm>
            <a:off x="5710687" y="1329053"/>
            <a:ext cx="2674188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/>
              <a:t>全球每秒发送</a:t>
            </a:r>
            <a:r>
              <a:rPr lang="en-US" altLang="zh-CN" sz="1400" dirty="0"/>
              <a:t>290</a:t>
            </a:r>
            <a:r>
              <a:rPr lang="zh-CN" altLang="zh-CN" sz="1400" dirty="0"/>
              <a:t>万封电子邮件，一分钟读一篇的话，足够一个人昼夜不停地读</a:t>
            </a:r>
            <a:r>
              <a:rPr lang="en-US" altLang="zh-CN" sz="1400" dirty="0"/>
              <a:t>5.5</a:t>
            </a:r>
            <a:r>
              <a:rPr lang="zh-CN" altLang="zh-CN" sz="1400" dirty="0"/>
              <a:t>年</a:t>
            </a:r>
            <a:endParaRPr lang="zh-CN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6024812" y="2846599"/>
            <a:ext cx="2493035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/>
              <a:t>每天会有</a:t>
            </a:r>
            <a:r>
              <a:rPr lang="en-US" altLang="zh-CN" sz="1400" dirty="0"/>
              <a:t>2.88</a:t>
            </a:r>
            <a:r>
              <a:rPr lang="zh-CN" altLang="zh-CN" sz="1400" dirty="0"/>
              <a:t>万个小时的视频上传</a:t>
            </a:r>
            <a:r>
              <a:rPr lang="zh-CN" altLang="zh-CN" sz="1400" dirty="0" smtClean="0"/>
              <a:t>到</a:t>
            </a:r>
            <a:r>
              <a:rPr lang="en-US" altLang="zh-CN" sz="1400" dirty="0" smtClean="0"/>
              <a:t>YouTube</a:t>
            </a:r>
            <a:r>
              <a:rPr lang="zh-CN" altLang="zh-CN" sz="1400" dirty="0"/>
              <a:t>，足够一个人昼夜不停地观看</a:t>
            </a:r>
            <a:r>
              <a:rPr lang="en-US" altLang="zh-CN" sz="1400" dirty="0"/>
              <a:t>3.3</a:t>
            </a:r>
            <a:r>
              <a:rPr lang="zh-CN" altLang="zh-CN" sz="1400" dirty="0"/>
              <a:t>年</a:t>
            </a:r>
            <a:endParaRPr lang="zh-CN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4916109" y="4106033"/>
            <a:ext cx="3601737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Twitter</a:t>
            </a:r>
            <a:r>
              <a:rPr lang="zh-CN" altLang="zh-CN" sz="1400" dirty="0"/>
              <a:t>上每天发布</a:t>
            </a:r>
            <a:r>
              <a:rPr lang="en-US" altLang="zh-CN" sz="1400" dirty="0"/>
              <a:t>5000</a:t>
            </a:r>
            <a:r>
              <a:rPr lang="zh-CN" altLang="zh-CN" sz="1400" dirty="0"/>
              <a:t>万条消息，假设</a:t>
            </a:r>
            <a:r>
              <a:rPr lang="en-US" altLang="zh-CN" sz="1400" dirty="0"/>
              <a:t>10</a:t>
            </a:r>
            <a:r>
              <a:rPr lang="zh-CN" altLang="zh-CN" sz="1400" dirty="0"/>
              <a:t>秒就浏览一条消息，足够一个人昼夜不停地浏览</a:t>
            </a:r>
            <a:r>
              <a:rPr lang="en-US" altLang="zh-CN" sz="1400" dirty="0"/>
              <a:t>16</a:t>
            </a:r>
            <a:r>
              <a:rPr lang="zh-CN" altLang="zh-CN" sz="1400" dirty="0"/>
              <a:t>年</a:t>
            </a:r>
            <a:endParaRPr lang="zh-CN" altLang="en-US" sz="1400" dirty="0"/>
          </a:p>
        </p:txBody>
      </p:sp>
      <p:cxnSp>
        <p:nvCxnSpPr>
          <p:cNvPr id="13" name="直接连接符 12"/>
          <p:cNvCxnSpPr/>
          <p:nvPr/>
        </p:nvCxnSpPr>
        <p:spPr>
          <a:xfrm>
            <a:off x="831669" y="2143491"/>
            <a:ext cx="206171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831669" y="3589391"/>
            <a:ext cx="206171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831669" y="4935111"/>
            <a:ext cx="220074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5019621" y="4935111"/>
            <a:ext cx="31625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6103555" y="3727413"/>
            <a:ext cx="206171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 flipV="1">
            <a:off x="6016924" y="2119475"/>
            <a:ext cx="2213041" cy="755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708412" y="2054777"/>
            <a:ext cx="129396" cy="1293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708412" y="3524693"/>
            <a:ext cx="129396" cy="1293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708412" y="4844697"/>
            <a:ext cx="129396" cy="1293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8165267" y="3662715"/>
            <a:ext cx="129396" cy="1293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8165267" y="2057043"/>
            <a:ext cx="129396" cy="1293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8165267" y="4854115"/>
            <a:ext cx="129396" cy="1293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9" name="直接连接符 48"/>
          <p:cNvCxnSpPr/>
          <p:nvPr/>
        </p:nvCxnSpPr>
        <p:spPr>
          <a:xfrm flipV="1">
            <a:off x="5710687" y="2143491"/>
            <a:ext cx="306237" cy="3840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flipH="1" flipV="1">
            <a:off x="2893383" y="2143491"/>
            <a:ext cx="278067" cy="22994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 flipV="1">
            <a:off x="3032415" y="4100909"/>
            <a:ext cx="678381" cy="83420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H="1" flipV="1">
            <a:off x="4348956" y="4163659"/>
            <a:ext cx="670667" cy="77145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2286675" y="5322824"/>
            <a:ext cx="479522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chemeClr val="accent1"/>
                </a:solidFill>
              </a:rPr>
              <a:t>大数据</a:t>
            </a:r>
            <a:r>
              <a:rPr lang="zh-CN" altLang="zh-CN" sz="1400" dirty="0"/>
              <a:t>到底有多</a:t>
            </a:r>
            <a:r>
              <a:rPr lang="zh-CN" altLang="zh-CN" sz="2800" b="1" dirty="0">
                <a:solidFill>
                  <a:schemeClr val="accent1"/>
                </a:solidFill>
              </a:rPr>
              <a:t>大</a:t>
            </a:r>
            <a:r>
              <a:rPr lang="zh-CN" altLang="zh-CN" sz="2800" b="1" dirty="0" smtClean="0">
                <a:solidFill>
                  <a:schemeClr val="accent1"/>
                </a:solidFill>
              </a:rPr>
              <a:t>？</a:t>
            </a:r>
            <a:r>
              <a:rPr lang="en-US" altLang="zh-CN" b="1" dirty="0" smtClean="0"/>
              <a:t>     </a:t>
            </a:r>
            <a:r>
              <a:rPr lang="zh-CN" altLang="en-US" sz="1400" dirty="0" smtClean="0"/>
              <a:t>以上</a:t>
            </a:r>
            <a:r>
              <a:rPr lang="zh-CN" altLang="zh-CN" sz="1400" dirty="0" smtClean="0"/>
              <a:t>一</a:t>
            </a:r>
            <a:r>
              <a:rPr lang="zh-CN" altLang="zh-CN" sz="1400" dirty="0"/>
              <a:t>组互联网数据</a:t>
            </a:r>
            <a:endParaRPr lang="zh-CN" altLang="en-US" sz="1400" dirty="0"/>
          </a:p>
        </p:txBody>
      </p:sp>
      <p:sp>
        <p:nvSpPr>
          <p:cNvPr id="63" name="文本框 27"/>
          <p:cNvSpPr txBox="1"/>
          <p:nvPr/>
        </p:nvSpPr>
        <p:spPr>
          <a:xfrm>
            <a:off x="6630203" y="234392"/>
            <a:ext cx="230378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5" dirty="0" smtClean="0">
                <a:solidFill>
                  <a:prstClr val="white"/>
                </a:solidFill>
              </a:rPr>
              <a:t>第一章 大数据概念及其应用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3172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1.2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大数据的来源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3298945" y="1182943"/>
            <a:ext cx="2684447" cy="3492587"/>
            <a:chOff x="3298945" y="1182942"/>
            <a:chExt cx="2684446" cy="3492587"/>
          </a:xfrm>
        </p:grpSpPr>
        <p:pic>
          <p:nvPicPr>
            <p:cNvPr id="56" name="Picture 14" descr="http://www.cinic.org.cn/site951/uploadfiles/txpd/1295416868040.jp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7101" y="3298499"/>
              <a:ext cx="2051821" cy="824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4" descr="http://hd2.315.org/finddate/pic/a2004/august08/monday1/ly8-8-2.g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5065" y="1414671"/>
              <a:ext cx="793808" cy="705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6" descr="http://home.cnenv.com/Site/chain5757/Images/2008910102344522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0291" y="1327983"/>
              <a:ext cx="1286646" cy="736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1" descr="C:\Users\DHE\AppData\Roaming\Tencent\Users\10881321\QQ\WinTemp\RichOle\R)_6[K4HKS({Q0W(7TD(I9M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1041" y="2340579"/>
              <a:ext cx="1453488" cy="789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8" descr="http://yj14176.sellgreat.com/uploadfiles/752859241/128659930841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5533" y="2321394"/>
              <a:ext cx="750206" cy="914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Rectangle 23"/>
            <p:cNvSpPr>
              <a:spLocks noChangeArrowheads="1"/>
            </p:cNvSpPr>
            <p:nvPr/>
          </p:nvSpPr>
          <p:spPr bwMode="auto">
            <a:xfrm>
              <a:off x="3298945" y="1182942"/>
              <a:ext cx="2684446" cy="309112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+mn-ea"/>
                <a:ea typeface="+mn-ea"/>
              </a:endParaRPr>
            </a:p>
          </p:txBody>
        </p:sp>
        <p:sp>
          <p:nvSpPr>
            <p:cNvPr id="76" name="Rectangle 26"/>
            <p:cNvSpPr>
              <a:spLocks noChangeArrowheads="1"/>
            </p:cNvSpPr>
            <p:nvPr/>
          </p:nvSpPr>
          <p:spPr bwMode="auto">
            <a:xfrm>
              <a:off x="3298945" y="4219643"/>
              <a:ext cx="2684446" cy="4558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</a:ln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400" b="1">
                  <a:solidFill>
                    <a:srgbClr val="FFFFFF"/>
                  </a:solidFill>
                  <a:latin typeface="+mn-ea"/>
                  <a:ea typeface="+mn-ea"/>
                </a:rPr>
                <a:t>来自大量传感器的机器数据</a:t>
              </a:r>
              <a:endParaRPr lang="zh-CN" altLang="en-US" sz="1400" b="1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038639" y="1182943"/>
            <a:ext cx="2684447" cy="3492587"/>
            <a:chOff x="6280167" y="1182942"/>
            <a:chExt cx="2684446" cy="3492587"/>
          </a:xfrm>
        </p:grpSpPr>
        <p:pic>
          <p:nvPicPr>
            <p:cNvPr id="58" name="Picture 7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3082" y="3129857"/>
              <a:ext cx="1317434" cy="84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5795" y="3102648"/>
              <a:ext cx="904373" cy="873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19" descr="http://pic7.nipic.com/20100530/1912176_033202721144_2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4838" y="2201978"/>
              <a:ext cx="1156971" cy="794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6" descr="C:\Users\DHE\AppData\Roaming\Tencent\Users\10881321\QQ\WinTemp\RichOle\_2}JXI2V208{[I1]3AX`YR5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4241" y="1327983"/>
              <a:ext cx="1141690" cy="755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5" descr="http://imgsrc.baidu.com/baike/pic/item/d66b7e5961b82c4f2934f058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1" t="2450" r="5419" b="4307"/>
            <a:stretch>
              <a:fillRect/>
            </a:stretch>
          </p:blipFill>
          <p:spPr bwMode="auto">
            <a:xfrm>
              <a:off x="6504628" y="1497794"/>
              <a:ext cx="801935" cy="1300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Rectangle 24"/>
            <p:cNvSpPr>
              <a:spLocks noChangeArrowheads="1"/>
            </p:cNvSpPr>
            <p:nvPr/>
          </p:nvSpPr>
          <p:spPr bwMode="auto">
            <a:xfrm>
              <a:off x="6280167" y="1182942"/>
              <a:ext cx="2684446" cy="309112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+mn-ea"/>
                <a:ea typeface="+mn-ea"/>
              </a:endParaRPr>
            </a:p>
          </p:txBody>
        </p:sp>
        <p:sp>
          <p:nvSpPr>
            <p:cNvPr id="77" name="Rectangle 27"/>
            <p:cNvSpPr>
              <a:spLocks noChangeArrowheads="1"/>
            </p:cNvSpPr>
            <p:nvPr/>
          </p:nvSpPr>
          <p:spPr bwMode="auto">
            <a:xfrm>
              <a:off x="6280167" y="4219643"/>
              <a:ext cx="2684446" cy="4558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</a:ln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400" b="1" dirty="0" smtClean="0">
                  <a:solidFill>
                    <a:srgbClr val="FFFFFF"/>
                  </a:solidFill>
                  <a:latin typeface="+mn-ea"/>
                  <a:ea typeface="+mn-ea"/>
                </a:rPr>
                <a:t>科学研究及行业多</a:t>
              </a:r>
              <a:r>
                <a:rPr lang="zh-CN" altLang="en-US" sz="1400" b="1" dirty="0">
                  <a:solidFill>
                    <a:srgbClr val="FFFFFF"/>
                  </a:solidFill>
                  <a:latin typeface="+mn-ea"/>
                  <a:ea typeface="+mn-ea"/>
                </a:rPr>
                <a:t>结构专业数据</a:t>
              </a:r>
              <a:endParaRPr lang="zh-CN" altLang="en-US" sz="1400" b="1" dirty="0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96147" y="1182943"/>
            <a:ext cx="2730297" cy="3492587"/>
            <a:chOff x="271871" y="1182942"/>
            <a:chExt cx="2730297" cy="3492587"/>
          </a:xfrm>
        </p:grpSpPr>
        <p:pic>
          <p:nvPicPr>
            <p:cNvPr id="42" name="Picture 2" descr="http://timg.sjs.sinajs.cn/t3/style/images/logostandard/download/Logo/logo_none_graphics/logo-graphics-rgb-png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13" y="2201978"/>
              <a:ext cx="1426046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Rectangle 22"/>
            <p:cNvSpPr>
              <a:spLocks noChangeArrowheads="1"/>
            </p:cNvSpPr>
            <p:nvPr/>
          </p:nvSpPr>
          <p:spPr bwMode="auto">
            <a:xfrm>
              <a:off x="317722" y="1182942"/>
              <a:ext cx="2684446" cy="309112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  <a:latin typeface="+mn-ea"/>
                <a:ea typeface="+mn-ea"/>
              </a:endParaRPr>
            </a:p>
          </p:txBody>
        </p:sp>
        <p:sp>
          <p:nvSpPr>
            <p:cNvPr id="75" name="Rectangle 25"/>
            <p:cNvSpPr>
              <a:spLocks noChangeArrowheads="1"/>
            </p:cNvSpPr>
            <p:nvPr/>
          </p:nvSpPr>
          <p:spPr bwMode="auto">
            <a:xfrm>
              <a:off x="317722" y="4219643"/>
              <a:ext cx="2684446" cy="4558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</a:ln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solidFill>
                    <a:srgbClr val="FFFFFF"/>
                  </a:solidFill>
                  <a:latin typeface="+mn-ea"/>
                  <a:ea typeface="+mn-ea"/>
                </a:rPr>
                <a:t>来自“大人群”泛互联网数据</a:t>
              </a:r>
              <a:endParaRPr lang="zh-CN" altLang="en-US" sz="1400" b="1" dirty="0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  <p:pic>
          <p:nvPicPr>
            <p:cNvPr id="2050" name="Picture 2" descr="C:\Users\laoyao\Desktop\e17262e6c2e0e316cdade4197d203d56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871" y="1296093"/>
              <a:ext cx="1325565" cy="865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://f.hiphotos.baidu.com/baike/w%3D268%3Bg%3D0/sign=f798815bbf12c8fcb4f3f1cbc438f578/d8f9d72a6059252d5139ee7f329b033b5bb5b99b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578" y="2321394"/>
              <a:ext cx="767371" cy="724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://b.hiphotos.baidu.com/baike/w%3D268%3Bg%3D0/sign=af7cde9c9652982205333ec5eff11cf6/d000baa1cd11728bae4f6e79cefcc3cec3fd2c0f.jp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-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11"/>
            <a:stretch>
              <a:fillRect/>
            </a:stretch>
          </p:blipFill>
          <p:spPr bwMode="auto">
            <a:xfrm>
              <a:off x="372124" y="3298500"/>
              <a:ext cx="1271088" cy="621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矩形 2"/>
            <p:cNvSpPr/>
            <p:nvPr/>
          </p:nvSpPr>
          <p:spPr>
            <a:xfrm>
              <a:off x="1497808" y="1497794"/>
              <a:ext cx="1481112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sz="1200" dirty="0"/>
                <a:t>智能终端拍照、拍视频</a:t>
              </a:r>
              <a:endParaRPr lang="zh-CN" altLang="en-US" sz="1200" dirty="0"/>
            </a:p>
          </p:txBody>
        </p:sp>
        <p:sp>
          <p:nvSpPr>
            <p:cNvPr id="4" name="矩形 3"/>
            <p:cNvSpPr/>
            <p:nvPr/>
          </p:nvSpPr>
          <p:spPr>
            <a:xfrm>
              <a:off x="1631498" y="2521616"/>
              <a:ext cx="1249680" cy="2755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1200" dirty="0"/>
                <a:t>发微博、发微信</a:t>
              </a:r>
              <a:endParaRPr lang="zh-CN" altLang="en-US" sz="1200" dirty="0"/>
            </a:p>
          </p:txBody>
        </p:sp>
        <p:sp>
          <p:nvSpPr>
            <p:cNvPr id="78" name="矩形 77"/>
            <p:cNvSpPr/>
            <p:nvPr/>
          </p:nvSpPr>
          <p:spPr>
            <a:xfrm>
              <a:off x="1631498" y="3414483"/>
              <a:ext cx="1249680" cy="2755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 smtClean="0"/>
                <a:t>其他互联网数据</a:t>
              </a:r>
              <a:endParaRPr lang="zh-CN" altLang="en-US" sz="1200" dirty="0"/>
            </a:p>
          </p:txBody>
        </p:sp>
      </p:grpSp>
      <p:sp>
        <p:nvSpPr>
          <p:cNvPr id="9" name="矩形 8"/>
          <p:cNvSpPr/>
          <p:nvPr/>
        </p:nvSpPr>
        <p:spPr>
          <a:xfrm>
            <a:off x="3414760" y="805797"/>
            <a:ext cx="18084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dirty="0"/>
              <a:t>海量的</a:t>
            </a:r>
            <a:r>
              <a:rPr lang="zh-CN" altLang="zh-CN" sz="1600" dirty="0" smtClean="0"/>
              <a:t>数据</a:t>
            </a:r>
            <a:r>
              <a:rPr lang="zh-CN" altLang="en-US" sz="1600" dirty="0" smtClean="0"/>
              <a:t>的产生</a:t>
            </a:r>
            <a:endParaRPr lang="zh-CN" altLang="en-US" sz="1600" dirty="0"/>
          </a:p>
        </p:txBody>
      </p:sp>
      <p:sp>
        <p:nvSpPr>
          <p:cNvPr id="12" name="矩形 11"/>
          <p:cNvSpPr/>
          <p:nvPr/>
        </p:nvSpPr>
        <p:spPr>
          <a:xfrm>
            <a:off x="542925" y="4932045"/>
            <a:ext cx="8180071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/>
              <a:t>随着人类活动的进一步扩展，数据规模会急剧膨胀，包括金融、汽车、零售、餐饮、电信、能源、政务、医疗、体育、娱乐等在内的各行业累积的数据量越来越大，数据类型也越来越多、越来越复杂，已经超越了传统数据管理系统、处理模式的能力范围，于是“大数据”这样一个概念才会</a:t>
            </a:r>
            <a:r>
              <a:rPr lang="zh-CN" altLang="zh-CN" sz="1400" dirty="0" smtClean="0"/>
              <a:t>应运而生</a:t>
            </a:r>
            <a:r>
              <a:rPr lang="zh-CN" altLang="en-US" sz="1400" dirty="0" smtClean="0"/>
              <a:t>。</a:t>
            </a:r>
            <a:endParaRPr lang="zh-CN" altLang="en-US" sz="1400" dirty="0"/>
          </a:p>
        </p:txBody>
      </p:sp>
      <p:sp>
        <p:nvSpPr>
          <p:cNvPr id="63" name="文本框 27"/>
          <p:cNvSpPr txBox="1"/>
          <p:nvPr/>
        </p:nvSpPr>
        <p:spPr>
          <a:xfrm>
            <a:off x="6630203" y="234392"/>
            <a:ext cx="230378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5" dirty="0" smtClean="0">
                <a:solidFill>
                  <a:prstClr val="white"/>
                </a:solidFill>
              </a:rPr>
              <a:t>第一章 大数据概念及其应用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3172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1.2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大数据的来源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667385" y="1252855"/>
            <a:ext cx="7369811" cy="4554220"/>
            <a:chOff x="1255892" y="1892789"/>
            <a:chExt cx="5743575" cy="4554855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87500"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按产生数据的主体划分</a:t>
              </a:r>
              <a:endParaRPr lang="zh-CN" altLang="en-US" sz="2000" b="1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2428102" y="2584304"/>
              <a:ext cx="4571365" cy="3863340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just" fontAlgn="auto">
                <a:lnSpc>
                  <a:spcPct val="150000"/>
                </a:lnSpc>
              </a:pPr>
              <a:r>
                <a:rPr sz="1600" b="1" dirty="0">
                  <a:sym typeface="Arial" panose="020B0604020202020204" pitchFamily="34" charset="0"/>
                </a:rPr>
                <a:t>1）少量企业应用产生的数据</a:t>
              </a:r>
              <a:endParaRPr sz="1600" b="1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50000"/>
                </a:lnSpc>
              </a:pPr>
              <a:r>
                <a:rPr sz="1600" dirty="0">
                  <a:sym typeface="Arial" panose="020B0604020202020204" pitchFamily="34" charset="0"/>
                </a:rPr>
                <a:t>如关系型数据库中的数据和数据仓库中的数据等。</a:t>
              </a:r>
              <a:endParaRPr sz="1600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50000"/>
                </a:lnSpc>
              </a:pPr>
              <a:r>
                <a:rPr sz="1600" b="1" dirty="0">
                  <a:sym typeface="Arial" panose="020B0604020202020204" pitchFamily="34" charset="0"/>
                </a:rPr>
                <a:t>2）大量人产生的数据</a:t>
              </a:r>
              <a:endParaRPr sz="1600" b="1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50000"/>
                </a:lnSpc>
              </a:pPr>
              <a:r>
                <a:rPr sz="1600" dirty="0">
                  <a:sym typeface="Arial" panose="020B0604020202020204" pitchFamily="34" charset="0"/>
                </a:rPr>
                <a:t>如推特、微博、通信软件、移动通信数据、电子商务在线交易日志数据、企业应用的相关评论数据等。</a:t>
              </a:r>
              <a:endParaRPr sz="1600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50000"/>
                </a:lnSpc>
              </a:pPr>
              <a:r>
                <a:rPr sz="1600" b="1" dirty="0">
                  <a:sym typeface="Arial" panose="020B0604020202020204" pitchFamily="34" charset="0"/>
                </a:rPr>
                <a:t>3）巨量机器产生的数据</a:t>
              </a:r>
              <a:endParaRPr sz="1600" b="1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50000"/>
                </a:lnSpc>
              </a:pPr>
              <a:r>
                <a:rPr sz="1600" dirty="0">
                  <a:sym typeface="Arial" panose="020B0604020202020204" pitchFamily="34" charset="0"/>
                </a:rPr>
                <a:t>如应用服务器日志、各类传感器数据、图像和视频监控数据、二维码和条形码（条码）扫描数据等。</a:t>
              </a:r>
              <a:endParaRPr sz="1600" dirty="0"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sym typeface="Arial" panose="020B0604020202020204" pitchFamily="34" charset="0"/>
                </a:rPr>
                <a:t>01</a:t>
              </a:r>
              <a:endParaRPr lang="zh-CN" altLang="en-US" sz="4800" b="1" dirty="0">
                <a:solidFill>
                  <a:schemeClr val="accent1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63" name="文本框 27"/>
          <p:cNvSpPr txBox="1"/>
          <p:nvPr/>
        </p:nvSpPr>
        <p:spPr>
          <a:xfrm>
            <a:off x="6630203" y="234392"/>
            <a:ext cx="230378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5" dirty="0" smtClean="0">
                <a:solidFill>
                  <a:prstClr val="white"/>
                </a:solidFill>
              </a:rPr>
              <a:t>第一章 大数据概念及其应用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3172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1.2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大数据的来源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1008380" y="1240155"/>
            <a:ext cx="7437120" cy="400051"/>
          </a:xfrm>
          <a:prstGeom prst="rect">
            <a:avLst/>
          </a:prstGeom>
        </p:spPr>
        <p:txBody>
          <a:bodyPr wrap="square">
            <a:normAutofit fontScale="87500"/>
          </a:bodyPr>
          <a:lstStyle/>
          <a:p>
            <a:r>
              <a:rPr lang="zh-CN" altLang="en-US" sz="2000" b="1" dirty="0">
                <a:solidFill>
                  <a:srgbClr val="ED7D3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按数据来源的行业划分</a:t>
            </a:r>
            <a:endParaRPr lang="zh-CN" altLang="en-US" sz="2000" b="1" dirty="0">
              <a:solidFill>
                <a:srgbClr val="ED7D31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897255" y="983615"/>
            <a:ext cx="111125" cy="1320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1008380" y="1644015"/>
            <a:ext cx="4305935" cy="379095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 fontAlgn="auto">
              <a:lnSpc>
                <a:spcPct val="150000"/>
              </a:lnSpc>
            </a:pPr>
            <a:r>
              <a:rPr sz="1400" b="1" dirty="0">
                <a:sym typeface="Arial" panose="020B0604020202020204" pitchFamily="34" charset="0"/>
              </a:rPr>
              <a:t>1）以BAT为代表的互联网公司</a:t>
            </a:r>
            <a:endParaRPr sz="1400" dirty="0">
              <a:sym typeface="Arial" panose="020B0604020202020204" pitchFamily="34" charset="0"/>
            </a:endParaRPr>
          </a:p>
          <a:p>
            <a:pPr algn="just" fontAlgn="auto">
              <a:lnSpc>
                <a:spcPct val="100000"/>
              </a:lnSpc>
            </a:pPr>
            <a:r>
              <a:rPr sz="1400" dirty="0">
                <a:sym typeface="Arial" panose="020B0604020202020204" pitchFamily="34" charset="0"/>
              </a:rPr>
              <a:t>百度公司数据总量超过了千PB级别，阿里巴巴公司保存的数据量超过了百PB级别，拥有90%以上的电商数据，腾讯公司总存储数据量经压缩处理以后仍然超过了百PB级别，数据量月增加达到10%。</a:t>
            </a:r>
            <a:endParaRPr sz="1400" dirty="0">
              <a:sym typeface="Arial" panose="020B0604020202020204" pitchFamily="34" charset="0"/>
            </a:endParaRPr>
          </a:p>
          <a:p>
            <a:pPr algn="just" fontAlgn="auto">
              <a:lnSpc>
                <a:spcPct val="100000"/>
              </a:lnSpc>
            </a:pPr>
            <a:endParaRPr sz="1400" dirty="0">
              <a:sym typeface="Arial" panose="020B0604020202020204" pitchFamily="34" charset="0"/>
            </a:endParaRPr>
          </a:p>
          <a:p>
            <a:pPr algn="just" fontAlgn="auto">
              <a:lnSpc>
                <a:spcPct val="150000"/>
              </a:lnSpc>
            </a:pPr>
            <a:r>
              <a:rPr sz="1400" b="1" dirty="0">
                <a:sym typeface="Arial" panose="020B0604020202020204" pitchFamily="34" charset="0"/>
              </a:rPr>
              <a:t>2）电信、金融、保险、电力、石化系统</a:t>
            </a:r>
            <a:endParaRPr sz="1400" dirty="0">
              <a:sym typeface="Arial" panose="020B0604020202020204" pitchFamily="34" charset="0"/>
            </a:endParaRPr>
          </a:p>
          <a:p>
            <a:pPr algn="just" fontAlgn="auto">
              <a:lnSpc>
                <a:spcPct val="100000"/>
              </a:lnSpc>
            </a:pPr>
            <a:r>
              <a:rPr sz="1400" dirty="0">
                <a:sym typeface="Arial" panose="020B0604020202020204" pitchFamily="34" charset="0"/>
              </a:rPr>
              <a:t>电信行业数据年度用户数据增长超过10%，金融每年产生的数据超过数十PB，保险系统的数据量也超过了PB级别，电力与石化方面，仅国家电网采集获得的数据总量就达到了数十PB，石油化工领域每年产生和保存下来的数据量也将近百PB级别。</a:t>
            </a:r>
            <a:endParaRPr sz="1400" dirty="0">
              <a:sym typeface="Arial" panose="020B0604020202020204" pitchFamily="34" charset="0"/>
            </a:endParaRPr>
          </a:p>
          <a:p>
            <a:pPr algn="just" fontAlgn="auto">
              <a:lnSpc>
                <a:spcPct val="100000"/>
              </a:lnSpc>
            </a:pPr>
            <a:endParaRPr sz="1400" dirty="0">
              <a:sym typeface="Arial" panose="020B0604020202020204" pitchFamily="34" charset="0"/>
            </a:endParaRPr>
          </a:p>
          <a:p>
            <a:pPr algn="just" fontAlgn="auto">
              <a:lnSpc>
                <a:spcPct val="150000"/>
              </a:lnSpc>
            </a:pPr>
            <a:r>
              <a:rPr sz="1400" b="1" dirty="0">
                <a:sym typeface="Arial" panose="020B0604020202020204" pitchFamily="34" charset="0"/>
              </a:rPr>
              <a:t>3）公共安全、医疗、交通领域</a:t>
            </a:r>
            <a:endParaRPr sz="1400" dirty="0">
              <a:sym typeface="Arial" panose="020B0604020202020204" pitchFamily="34" charset="0"/>
            </a:endParaRPr>
          </a:p>
          <a:p>
            <a:pPr algn="just" fontAlgn="auto">
              <a:lnSpc>
                <a:spcPct val="100000"/>
              </a:lnSpc>
            </a:pPr>
            <a:r>
              <a:rPr sz="1400" dirty="0">
                <a:sym typeface="Arial" panose="020B0604020202020204" pitchFamily="34" charset="0"/>
              </a:rPr>
              <a:t>一个中、大型城市，一个月的交通卡口记录数可以达到3亿条；整个医疗卫生行业一年能够保存下来的数据就可达到数百PB级别；航班往返一次产生的数据就达到TB级别；列车、水陆路运输产生的各种视频、文本类数据，每年保存下来的也达到数十PB。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	</a:t>
            </a:r>
            <a:endParaRPr lang="en-US" altLang="zh-CN" sz="12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cxnSp>
        <p:nvCxnSpPr>
          <p:cNvPr id="10" name="直接连接符 9"/>
          <p:cNvCxnSpPr/>
          <p:nvPr>
            <p:custDataLst>
              <p:tags r:id="rId4"/>
            </p:custDataLst>
          </p:nvPr>
        </p:nvCxnSpPr>
        <p:spPr>
          <a:xfrm>
            <a:off x="1009015" y="1640205"/>
            <a:ext cx="702881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58420" y="1077595"/>
            <a:ext cx="950595" cy="1302385"/>
          </a:xfrm>
          <a:prstGeom prst="rect">
            <a:avLst/>
          </a:prstGeom>
          <a:noFill/>
        </p:spPr>
        <p:txBody>
          <a:bodyPr vert="eaVert" wrap="square" lIns="0" tIns="0" rIns="0" bIns="0" rtlCol="0">
            <a:normAutofit/>
          </a:bodyPr>
          <a:lstStyle/>
          <a:p>
            <a:pPr algn="ctr"/>
            <a:r>
              <a:rPr lang="en-US" altLang="zh-CN" sz="4800" b="1" dirty="0" smtClean="0">
                <a:solidFill>
                  <a:schemeClr val="accent2"/>
                </a:solidFill>
                <a:sym typeface="Arial" panose="020B0604020202020204" pitchFamily="34" charset="0"/>
              </a:rPr>
              <a:t>02</a:t>
            </a:r>
            <a:endParaRPr lang="en-US" altLang="zh-CN" sz="4800" b="1" dirty="0" smtClean="0">
              <a:solidFill>
                <a:srgbClr val="FF0000"/>
              </a:solidFill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90515" y="1681481"/>
            <a:ext cx="3753485" cy="3753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None/>
            </a:pPr>
            <a:r>
              <a:rPr sz="1400" b="1" dirty="0"/>
              <a:t>4）气象、地理、政务等领域</a:t>
            </a:r>
            <a:endParaRPr sz="1400" b="1" dirty="0"/>
          </a:p>
          <a:p>
            <a:pPr algn="l">
              <a:buNone/>
            </a:pPr>
            <a:r>
              <a:rPr sz="1400" dirty="0"/>
              <a:t>中国气象局保存的数据将近10PB，每年约增数百TB；各种地图和地理位置信息每年约数十PB；政务数据则涵盖了旅游、教育、交通、医疗等多个门类，且多为结构化数据。</a:t>
            </a:r>
            <a:endParaRPr sz="1400" dirty="0"/>
          </a:p>
          <a:p>
            <a:pPr algn="l">
              <a:buNone/>
            </a:pPr>
            <a:endParaRPr sz="1400" dirty="0"/>
          </a:p>
          <a:p>
            <a:pPr algn="l">
              <a:buNone/>
            </a:pPr>
            <a:r>
              <a:rPr sz="1400" b="1" dirty="0"/>
              <a:t>5）制造业和其他传统行业</a:t>
            </a:r>
            <a:endParaRPr sz="1400" b="1" dirty="0"/>
          </a:p>
          <a:p>
            <a:pPr algn="l">
              <a:buNone/>
            </a:pPr>
            <a:r>
              <a:rPr sz="1400" dirty="0"/>
              <a:t>制造业的大数据类型以产品设计数据、企业生产环节的业务数据和生产监控数据为主。其中产品设计数据以文件为主，非结构化，共享要求较高，保存时间较长</a:t>
            </a:r>
            <a:r>
              <a:rPr lang="zh-CN" sz="1400" dirty="0"/>
              <a:t>；</a:t>
            </a:r>
            <a:r>
              <a:rPr sz="1400" dirty="0"/>
              <a:t>企业生产环节的业务数据主要是数据库结构化数据，而生产监控数据则数据量非常大。在其他传统行业，虽然线下商业销售、农林牧渔业、线下餐饮、食品、科研、物流运输等行业数据量剧增，但是数据量还处于积累期，整体体量都不算大，多则达到PB级别，少则数十TB或数百TB级别。</a:t>
            </a:r>
            <a:endParaRPr sz="1400" dirty="0"/>
          </a:p>
        </p:txBody>
      </p:sp>
      <p:sp>
        <p:nvSpPr>
          <p:cNvPr id="63" name="文本框 27"/>
          <p:cNvSpPr txBox="1"/>
          <p:nvPr/>
        </p:nvSpPr>
        <p:spPr>
          <a:xfrm>
            <a:off x="6630203" y="234392"/>
            <a:ext cx="230378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5" dirty="0" smtClean="0">
                <a:solidFill>
                  <a:prstClr val="white"/>
                </a:solidFill>
              </a:rPr>
              <a:t>第一章 大数据概念及其应用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3172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1.2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大数据的来源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318135" y="1295400"/>
            <a:ext cx="7369811" cy="4554220"/>
            <a:chOff x="1255892" y="1892789"/>
            <a:chExt cx="5743575" cy="4554855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87500"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按数据存储的形式划分</a:t>
              </a:r>
              <a:endParaRPr lang="zh-CN" altLang="en-US" sz="2000" b="1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2428102" y="2584304"/>
              <a:ext cx="4571365" cy="3863340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just" fontAlgn="auto">
                <a:lnSpc>
                  <a:spcPct val="150000"/>
                </a:lnSpc>
              </a:pPr>
              <a:r>
                <a:rPr sz="1600" dirty="0">
                  <a:sym typeface="Arial" panose="020B0604020202020204" pitchFamily="34" charset="0"/>
                </a:rPr>
                <a:t>大数据不仅仅体现在数据量大，还体现在数据类型多。如此海量的数据中，仅有20%左右属于结构化的数据，80%的数据属于广泛存在于社交网络、物联网、电子商务等领域的非结构化数据。</a:t>
              </a:r>
              <a:endParaRPr sz="1600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50000"/>
                </a:lnSpc>
              </a:pPr>
              <a:r>
                <a:rPr sz="1600" b="1" dirty="0">
                  <a:solidFill>
                    <a:srgbClr val="3D89BC"/>
                  </a:solidFill>
                  <a:sym typeface="Arial" panose="020B0604020202020204" pitchFamily="34" charset="0"/>
                </a:rPr>
                <a:t>结构化数据</a:t>
              </a:r>
              <a:r>
                <a:rPr sz="1600" dirty="0">
                  <a:sym typeface="Arial" panose="020B0604020202020204" pitchFamily="34" charset="0"/>
                </a:rPr>
                <a:t>简单来说就是数据库，如企业ERP、财务系统、医疗HIS数据库、教育一卡通、政府行政审批、其他核心数据库等数据。</a:t>
              </a:r>
              <a:endParaRPr sz="1600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50000"/>
                </a:lnSpc>
              </a:pPr>
              <a:r>
                <a:rPr sz="1600" b="1" dirty="0">
                  <a:solidFill>
                    <a:srgbClr val="3D89BC"/>
                  </a:solidFill>
                  <a:sym typeface="Arial" panose="020B0604020202020204" pitchFamily="34" charset="0"/>
                </a:rPr>
                <a:t>非结构化数据</a:t>
              </a:r>
              <a:r>
                <a:rPr sz="1600" dirty="0">
                  <a:sym typeface="Arial" panose="020B0604020202020204" pitchFamily="34" charset="0"/>
                </a:rPr>
                <a:t>包括所有格式的办公文档、文本、图片、XML、HTML、各类报表、图像和音频、视频信息等数据。</a:t>
              </a:r>
              <a:endParaRPr sz="1600" dirty="0"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sym typeface="Arial" panose="020B0604020202020204" pitchFamily="34" charset="0"/>
                </a:rPr>
                <a:t>03</a:t>
              </a:r>
              <a:endParaRPr lang="zh-CN" altLang="en-US" sz="4800" b="1" dirty="0">
                <a:solidFill>
                  <a:schemeClr val="accent1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63" name="文本框 27"/>
          <p:cNvSpPr txBox="1"/>
          <p:nvPr/>
        </p:nvSpPr>
        <p:spPr>
          <a:xfrm>
            <a:off x="6630203" y="234392"/>
            <a:ext cx="230378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5" dirty="0" smtClean="0">
                <a:solidFill>
                  <a:prstClr val="white"/>
                </a:solidFill>
              </a:rPr>
              <a:t>第一章 大数据概念及其应用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1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12202" y="1169836"/>
              <a:ext cx="2119582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第一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大数据概念与应用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5" y="2048547"/>
            <a:ext cx="5693399" cy="414020"/>
            <a:chOff x="1807265" y="2462595"/>
            <a:chExt cx="5693399" cy="414020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1.1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大数据的概念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5" y="2753555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大数据的来源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5" y="3469343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59791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数据的特征及意义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5" y="4185131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330263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数据的表现形态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1.5      </a:t>
            </a:r>
            <a:r>
              <a:rPr lang="zh-CN" alt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大数据的应用场景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070" y="-8890"/>
            <a:ext cx="9040495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3172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1.2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大数据的来源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-746760" y="1105535"/>
            <a:ext cx="9344025" cy="2327275"/>
            <a:chOff x="1255892" y="1892789"/>
            <a:chExt cx="5743200" cy="2327599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87500"/>
            </a:bodyPr>
            <a:lstStyle/>
            <a:p>
              <a:r>
                <a:rPr lang="zh-CN" altLang="en-US" sz="2000" b="1" dirty="0">
                  <a:solidFill>
                    <a:srgbClr val="ED7D3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常用的大数据获取途径</a:t>
              </a:r>
              <a:endParaRPr lang="zh-CN" altLang="en-US" sz="2000" b="1" dirty="0">
                <a:solidFill>
                  <a:srgbClr val="ED7D3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2428340" y="2584400"/>
              <a:ext cx="1887470" cy="163598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just" fontAlgn="auto">
                <a:lnSpc>
                  <a:spcPct val="150000"/>
                </a:lnSpc>
              </a:pPr>
              <a:r>
                <a:rPr sz="1200" b="1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1）系统日志采集</a:t>
              </a:r>
              <a:endParaRPr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50000"/>
                </a:lnSpc>
              </a:pPr>
              <a:r>
                <a:rPr sz="12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可以使用海量数据采集工具，用于系统日志采集，如Hadoop的Chukwa、Cloudera的Flume、Facebook的Scribe等，这些工具均采用分布式架构，能满足大数据的日志数据采集和传输需求。</a:t>
              </a:r>
              <a:endParaRPr sz="1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2"/>
                  </a:solidFill>
                  <a:sym typeface="Arial" panose="020B0604020202020204" pitchFamily="34" charset="0"/>
                </a:rPr>
                <a:t>04</a:t>
              </a:r>
              <a:endParaRPr lang="en-US" altLang="zh-CN" sz="4800" b="1" dirty="0" smtClean="0">
                <a:solidFill>
                  <a:srgbClr val="FF0000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782820" y="1746251"/>
            <a:ext cx="359092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50000"/>
              </a:lnSpc>
              <a:buNone/>
            </a:pPr>
            <a:r>
              <a:rPr lang="en-US"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3</a:t>
            </a:r>
            <a:r>
              <a:rPr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）APP移动端数据采集</a:t>
            </a:r>
            <a:endParaRPr sz="12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  <a:p>
            <a:pPr algn="just" fontAlgn="auto">
              <a:lnSpc>
                <a:spcPct val="150000"/>
              </a:lnSpc>
              <a:buNone/>
            </a:pPr>
            <a:r>
              <a:rPr sz="1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APP是获取用户移动端数据的一种有效方法，APP中的SDK插件可以将用户使用APP的信息汇总给指定服务器，即便用户在没有访问时，也能获知用户终端的相关信息，包括安装应用的数量和类型等。单个APP用户规模有限，数据量有限；但数十万APP用户，获取的用户终端数据和部分行为数据也会达到数亿的量级。</a:t>
            </a:r>
            <a:endParaRPr sz="12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  <a:p>
            <a:pPr algn="just" fontAlgn="auto">
              <a:lnSpc>
                <a:spcPct val="150000"/>
              </a:lnSpc>
              <a:buNone/>
            </a:pPr>
            <a:endParaRPr sz="12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fontAlgn="auto">
              <a:lnSpc>
                <a:spcPct val="150000"/>
              </a:lnSpc>
            </a:pPr>
            <a:r>
              <a:rPr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4）与数据服务机构进行合作</a:t>
            </a:r>
            <a:endParaRPr sz="12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  <a:p>
            <a:pPr algn="just" fontAlgn="auto">
              <a:lnSpc>
                <a:spcPct val="150000"/>
              </a:lnSpc>
            </a:pPr>
            <a:r>
              <a:rPr sz="1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数据服务机构通常具备规范的数据共享和交易渠道，人们可以在平台上快速、明确地获取自己所需要的数据。而对于企业生产经营数据或学科研究数据等保密性要求较高的数据，也可以通过与企业或研究机构合作，使用特定系统接口等相关方式采集数据。</a:t>
            </a:r>
            <a:endParaRPr sz="12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fontAlgn="auto">
              <a:lnSpc>
                <a:spcPct val="150000"/>
              </a:lnSpc>
              <a:buNone/>
            </a:pPr>
            <a:endParaRPr sz="12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66495" y="3265805"/>
            <a:ext cx="3065145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50000"/>
              </a:lnSpc>
            </a:pPr>
            <a:endParaRPr sz="12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  <a:p>
            <a:pPr algn="just" fontAlgn="auto">
              <a:lnSpc>
                <a:spcPct val="150000"/>
              </a:lnSpc>
            </a:pPr>
            <a:r>
              <a:rPr sz="1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2）互联网数据采集</a:t>
            </a:r>
            <a:endParaRPr sz="12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  <a:p>
            <a:pPr algn="just" fontAlgn="auto">
              <a:lnSpc>
                <a:spcPct val="150000"/>
              </a:lnSpc>
            </a:pPr>
            <a:r>
              <a:rPr sz="1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通过网络爬虫或网站公开API等方式从网站上获取数据信息，该方法可以数据从网页中抽取出来，将其存储为统一的本地数据文件，它支持图片、音频、视频等文件或附件的采集，附件与正文可以自动关联。除了网站中包含的内容之外，还可以使用DPI或DFI等带宽管理技术实现对网络流量的采集。</a:t>
            </a:r>
            <a:endParaRPr sz="12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  <a:p>
            <a:pPr algn="just" fontAlgn="auto">
              <a:lnSpc>
                <a:spcPct val="150000"/>
              </a:lnSpc>
            </a:pPr>
            <a:endParaRPr sz="12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3" name="文本框 27"/>
          <p:cNvSpPr txBox="1"/>
          <p:nvPr/>
        </p:nvSpPr>
        <p:spPr>
          <a:xfrm>
            <a:off x="6630203" y="234392"/>
            <a:ext cx="230378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5" dirty="0" smtClean="0">
                <a:solidFill>
                  <a:prstClr val="white"/>
                </a:solidFill>
              </a:rPr>
              <a:t>第一章 大数据概念及其应用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1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12202" y="1169836"/>
              <a:ext cx="2119582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第一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大数据概念与应用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5" y="2048547"/>
            <a:ext cx="5693399" cy="414020"/>
            <a:chOff x="1807265" y="2462595"/>
            <a:chExt cx="5693399" cy="414020"/>
          </a:xfrm>
          <a:solidFill>
            <a:schemeClr val="bg2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71208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1.1</a:t>
              </a:r>
              <a:r>
                <a:rPr lang="zh-CN" altLang="en-US" sz="2100" spc="225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大数据的概念</a:t>
              </a:r>
              <a:endParaRPr lang="zh-CN" altLang="en-US" sz="2100" spc="225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5" y="2753555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大数据的来源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5" y="3469343"/>
            <a:ext cx="5693399" cy="424800"/>
            <a:chOff x="1807265" y="3400693"/>
            <a:chExt cx="5693399" cy="424800"/>
          </a:xfrm>
          <a:solidFill>
            <a:schemeClr val="accent1"/>
          </a:solidFill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59791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1.3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数据的特征及意义</a:t>
              </a:r>
              <a:endParaRPr lang="zh-CN" altLang="en-US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5" y="4185131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330263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数据的表现形态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1.5      </a:t>
            </a:r>
            <a:r>
              <a:rPr lang="zh-CN" alt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大数据的应用场景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070" y="-8890"/>
            <a:ext cx="9040495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51057"/>
            <a:ext cx="329755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</a:t>
            </a:r>
            <a:r>
              <a:rPr lang="en-US" sz="2100" b="1" spc="225" dirty="0" smtClean="0">
                <a:solidFill>
                  <a:prstClr val="white"/>
                </a:solidFill>
              </a:rPr>
              <a:t>3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大数据的特征及意义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7" y="218903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89" rIns="68580" bIns="34289" numCol="1" anchor="t" anchorCtr="0" compatLnSpc="1"/>
          <a:lstStyle/>
          <a:p>
            <a:endParaRPr lang="id-ID" sz="1355">
              <a:solidFill>
                <a:prstClr val="black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90245" y="1227455"/>
            <a:ext cx="7621271" cy="88963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sz="1600" dirty="0"/>
              <a:t>大数据是数据分析的前沿技术。从各种各样类型的数据中，快速高效获得有价值信息的能力，就是大数据技术。在IT业界有的学者使用3S来描述大数据，还有的学者使用3I来描述大数据。</a:t>
            </a:r>
            <a:endParaRPr lang="zh-CN" sz="1600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24396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rgbClr val="3D89BC"/>
                </a:solidFill>
              </a:rPr>
              <a:t>大数据的</a:t>
            </a:r>
            <a:r>
              <a:rPr lang="en-US" altLang="zh-CN" sz="1600" b="1" dirty="0">
                <a:solidFill>
                  <a:srgbClr val="3D89BC"/>
                </a:solidFill>
              </a:rPr>
              <a:t>3S</a:t>
            </a:r>
            <a:endParaRPr lang="en-US" altLang="zh-CN" sz="1600" b="1" dirty="0">
              <a:solidFill>
                <a:srgbClr val="3D89BC"/>
              </a:solidFill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230378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55" dirty="0" smtClean="0">
                <a:solidFill>
                  <a:prstClr val="white"/>
                </a:solidFill>
              </a:rPr>
              <a:t>第一章 大数据概念及其应用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617345" y="2587625"/>
            <a:ext cx="1519555" cy="4375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CN" altLang="en-US" sz="1600">
                <a:sym typeface="+mn-ea"/>
              </a:rPr>
              <a:t>数据的大小</a:t>
            </a:r>
            <a:endParaRPr lang="zh-CN" altLang="en-US" sz="1600">
              <a:sym typeface="+mn-ea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604645" y="3530600"/>
            <a:ext cx="1762760" cy="4375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CN" altLang="en-US" sz="1600">
                <a:sym typeface="+mn-ea"/>
              </a:rPr>
              <a:t>数据的处理速度</a:t>
            </a:r>
            <a:endParaRPr lang="zh-CN" altLang="en-US" sz="1600">
              <a:sym typeface="+mn-ea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24155" y="2453640"/>
            <a:ext cx="1320165" cy="757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smtClean="0">
                <a:latin typeface="Impact" panose="020B0806030902050204" pitchFamily="34" charset="0"/>
              </a:rPr>
              <a:t>Size</a:t>
            </a:r>
            <a:endParaRPr lang="en-US" altLang="zh-CN" sz="2400" smtClean="0">
              <a:latin typeface="Impact" panose="020B080603090205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24155" y="3342640"/>
            <a:ext cx="1320165" cy="757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smtClean="0">
                <a:latin typeface="Impact" panose="020B0806030902050204" pitchFamily="34" charset="0"/>
              </a:rPr>
              <a:t>Speed</a:t>
            </a:r>
            <a:endParaRPr lang="en-US" altLang="zh-CN" sz="2000" smtClean="0">
              <a:latin typeface="Impact" panose="020B0806030902050204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604645" y="2453640"/>
            <a:ext cx="1538605" cy="75755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604645" y="3350895"/>
            <a:ext cx="1539240" cy="75755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655445" y="4481831"/>
            <a:ext cx="1411605" cy="4375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CN" altLang="en-US" sz="1600">
                <a:sym typeface="+mn-ea"/>
              </a:rPr>
              <a:t>数据的结构化</a:t>
            </a:r>
            <a:endParaRPr lang="zh-CN" altLang="en-US" sz="1600"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24155" y="4320540"/>
            <a:ext cx="1320165" cy="757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smtClean="0">
                <a:latin typeface="Impact" panose="020B0806030902050204" pitchFamily="34" charset="0"/>
              </a:rPr>
              <a:t>Structur</a:t>
            </a:r>
            <a:endParaRPr lang="en-US" sz="2400" smtClean="0">
              <a:latin typeface="Impact" panose="020B0806030902050204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89405" y="4320540"/>
            <a:ext cx="1531620" cy="75755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latin typeface="Impact" panose="020B0806030902050204" pitchFamily="34" charset="0"/>
            </a:endParaRPr>
          </a:p>
        </p:txBody>
      </p:sp>
      <p:pic>
        <p:nvPicPr>
          <p:cNvPr id="43" name="图片 42" descr="公用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67405" y="2320925"/>
            <a:ext cx="4944111" cy="3122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9755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</a:t>
            </a:r>
            <a:r>
              <a:rPr lang="en-US" sz="2100" b="1" spc="225" dirty="0" smtClean="0">
                <a:solidFill>
                  <a:prstClr val="white"/>
                </a:solidFill>
              </a:rPr>
              <a:t>3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大数据的特征及意义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7" y="218903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89" rIns="68580" bIns="34289" numCol="1" anchor="t" anchorCtr="0" compatLnSpc="1"/>
          <a:lstStyle/>
          <a:p>
            <a:endParaRPr lang="id-ID" sz="1355">
              <a:solidFill>
                <a:prstClr val="black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" y="1053465"/>
            <a:ext cx="2769871" cy="479361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prstClr val="white"/>
                </a:solidFill>
              </a:rPr>
              <a:t>从技术上看，大数据与云计算的关系就像一枚硬币的正反面一样密不可分。大数据必然无法用单台的计算机进行处理，必须采用分布式计算架构。它的特色在于对海量数据的挖掘，但它必须依托云计算的分布式处理、分布式数据库、云存储和/或虚拟化技术。(在维克托·迈尔-舍恩伯格及肯尼斯·库克耶编写的《大数据时代》中大数据指不用随机分析法（抽样调查）这样的捷径，而采用所有数据的方法）大数据的4V特征：Volume（大量）、Velocity（高速）、Variety（多样）、Value（价值）。</a:t>
            </a:r>
            <a:endParaRPr lang="zh-CN" altLang="en-US" sz="160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42707" y="715968"/>
            <a:ext cx="20116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b="1" dirty="0">
                <a:solidFill>
                  <a:srgbClr val="3D89BC"/>
                </a:solidFill>
              </a:rPr>
              <a:t>从技术上看</a:t>
            </a:r>
            <a:r>
              <a:rPr lang="en-US" altLang="zh-CN" sz="1600" b="1" dirty="0">
                <a:solidFill>
                  <a:srgbClr val="3D89BC"/>
                </a:solidFill>
              </a:rPr>
              <a:t>“</a:t>
            </a:r>
            <a:r>
              <a:rPr lang="zh-CN" altLang="zh-CN" sz="1600" b="1" dirty="0">
                <a:solidFill>
                  <a:srgbClr val="3D89BC"/>
                </a:solidFill>
              </a:rPr>
              <a:t>大数据</a:t>
            </a:r>
            <a:r>
              <a:rPr lang="en-US" altLang="zh-CN" sz="1600" b="1" dirty="0">
                <a:solidFill>
                  <a:srgbClr val="3D89BC"/>
                </a:solidFill>
              </a:rPr>
              <a:t>”</a:t>
            </a:r>
            <a:endParaRPr lang="en-US" altLang="zh-CN" sz="1600" b="1" dirty="0">
              <a:solidFill>
                <a:srgbClr val="3D89BC"/>
              </a:solidFill>
            </a:endParaRPr>
          </a:p>
        </p:txBody>
      </p:sp>
      <p:pic>
        <p:nvPicPr>
          <p:cNvPr id="15" name="图片 14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63215" y="1053465"/>
            <a:ext cx="6282691" cy="4732020"/>
          </a:xfrm>
          <a:prstGeom prst="rect">
            <a:avLst/>
          </a:prstGeom>
        </p:spPr>
      </p:pic>
      <p:sp>
        <p:nvSpPr>
          <p:cNvPr id="14" name="文本框 27"/>
          <p:cNvSpPr txBox="1"/>
          <p:nvPr/>
        </p:nvSpPr>
        <p:spPr>
          <a:xfrm>
            <a:off x="6630203" y="234392"/>
            <a:ext cx="230378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55" dirty="0" smtClean="0">
                <a:solidFill>
                  <a:prstClr val="white"/>
                </a:solidFill>
              </a:rPr>
              <a:t>第一章 大数据概念及其应用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7" y="218903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89" rIns="68580" bIns="34289" numCol="1" anchor="t" anchorCtr="0" compatLnSpc="1"/>
          <a:lstStyle/>
          <a:p>
            <a:endParaRPr lang="id-ID" sz="1355">
              <a:solidFill>
                <a:prstClr val="black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3616631" y="2510793"/>
            <a:ext cx="1600203" cy="1600203"/>
          </a:xfrm>
          <a:prstGeom prst="ellipse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3717401" y="2624264"/>
            <a:ext cx="1398663" cy="1398663"/>
          </a:xfrm>
          <a:prstGeom prst="ellipse">
            <a:avLst/>
          </a:prstGeom>
          <a:noFill/>
          <a:ln w="38100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873271" y="2730684"/>
            <a:ext cx="1077513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300" b="1" dirty="0" smtClean="0">
                <a:solidFill>
                  <a:prstClr val="white"/>
                </a:solidFill>
              </a:rPr>
              <a:t>4  V</a:t>
            </a:r>
            <a:endParaRPr lang="en-US" altLang="zh-CN" sz="3300" b="1" dirty="0" smtClean="0">
              <a:solidFill>
                <a:prstClr val="white"/>
              </a:solidFill>
            </a:endParaRPr>
          </a:p>
          <a:p>
            <a:r>
              <a:rPr lang="zh-CN" altLang="en-US" sz="3300" b="1" dirty="0" smtClean="0">
                <a:solidFill>
                  <a:prstClr val="white"/>
                </a:solidFill>
              </a:rPr>
              <a:t>特征</a:t>
            </a:r>
            <a:endParaRPr lang="en-US" altLang="zh-CN" sz="3300" b="1" dirty="0">
              <a:solidFill>
                <a:prstClr val="white"/>
              </a:solidFill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5638023" y="3529591"/>
            <a:ext cx="2804384" cy="368300"/>
            <a:chOff x="7892654" y="2137018"/>
            <a:chExt cx="3739175" cy="491066"/>
          </a:xfrm>
        </p:grpSpPr>
        <p:sp>
          <p:nvSpPr>
            <p:cNvPr id="38" name="圆角矩形 37"/>
            <p:cNvSpPr/>
            <p:nvPr/>
          </p:nvSpPr>
          <p:spPr>
            <a:xfrm>
              <a:off x="7892654" y="2152929"/>
              <a:ext cx="3739175" cy="429847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021619" y="2137018"/>
              <a:ext cx="3173304" cy="4910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kern="500" spc="225" dirty="0">
                  <a:solidFill>
                    <a:prstClr val="white"/>
                  </a:solidFill>
                </a:rPr>
                <a:t>种类多</a:t>
              </a:r>
              <a:r>
                <a:rPr lang="zh-CN" altLang="en-US" kern="500" spc="225" dirty="0" smtClean="0">
                  <a:solidFill>
                    <a:prstClr val="white"/>
                  </a:solidFill>
                </a:rPr>
                <a:t>（</a:t>
              </a:r>
              <a:r>
                <a:rPr lang="en-US" altLang="zh-CN" b="1" kern="500" spc="225" dirty="0" smtClean="0">
                  <a:solidFill>
                    <a:srgbClr val="00B0F0"/>
                  </a:solidFill>
                </a:rPr>
                <a:t>V</a:t>
              </a:r>
              <a:r>
                <a:rPr lang="en-US" altLang="zh-CN" kern="500" spc="225" dirty="0" smtClean="0">
                  <a:solidFill>
                    <a:prstClr val="white"/>
                  </a:solidFill>
                </a:rPr>
                <a:t>ariety</a:t>
              </a:r>
              <a:r>
                <a:rPr lang="zh-CN" altLang="en-US" kern="500" spc="225" dirty="0">
                  <a:solidFill>
                    <a:prstClr val="white"/>
                  </a:solidFill>
                </a:rPr>
                <a:t>）</a:t>
              </a:r>
              <a:endParaRPr lang="zh-CN" altLang="en-US" spc="225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13113" y="3563641"/>
            <a:ext cx="2826196" cy="368300"/>
            <a:chOff x="7892654" y="2137018"/>
            <a:chExt cx="3811694" cy="491066"/>
          </a:xfrm>
        </p:grpSpPr>
        <p:sp>
          <p:nvSpPr>
            <p:cNvPr id="41" name="圆角矩形 40"/>
            <p:cNvSpPr/>
            <p:nvPr/>
          </p:nvSpPr>
          <p:spPr>
            <a:xfrm>
              <a:off x="7892654" y="2137021"/>
              <a:ext cx="3811694" cy="461663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8021618" y="2137018"/>
              <a:ext cx="3368321" cy="4910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kern="500" spc="225" dirty="0">
                  <a:solidFill>
                    <a:prstClr val="white"/>
                  </a:solidFill>
                </a:rPr>
                <a:t>速度快</a:t>
              </a:r>
              <a:r>
                <a:rPr lang="zh-CN" altLang="en-US" kern="500" spc="225" dirty="0" smtClean="0">
                  <a:solidFill>
                    <a:prstClr val="white"/>
                  </a:solidFill>
                </a:rPr>
                <a:t>（</a:t>
              </a:r>
              <a:r>
                <a:rPr lang="en-US" altLang="zh-CN" b="1" kern="500" spc="225" dirty="0">
                  <a:solidFill>
                    <a:srgbClr val="00B0F0"/>
                  </a:solidFill>
                </a:rPr>
                <a:t>V</a:t>
              </a:r>
              <a:r>
                <a:rPr lang="en-US" altLang="zh-CN" kern="500" spc="225" dirty="0">
                  <a:solidFill>
                    <a:prstClr val="white"/>
                  </a:solidFill>
                </a:rPr>
                <a:t>elocity</a:t>
              </a:r>
              <a:r>
                <a:rPr lang="zh-CN" altLang="en-US" kern="500" spc="225" dirty="0">
                  <a:solidFill>
                    <a:prstClr val="white"/>
                  </a:solidFill>
                </a:rPr>
                <a:t>）</a:t>
              </a:r>
              <a:endParaRPr lang="zh-CN" altLang="en-US" spc="225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89536" y="1275956"/>
            <a:ext cx="2815269" cy="376899"/>
            <a:chOff x="7892654" y="2125553"/>
            <a:chExt cx="3884083" cy="502531"/>
          </a:xfrm>
        </p:grpSpPr>
        <p:sp>
          <p:nvSpPr>
            <p:cNvPr id="44" name="圆角矩形 43"/>
            <p:cNvSpPr/>
            <p:nvPr/>
          </p:nvSpPr>
          <p:spPr>
            <a:xfrm>
              <a:off x="7892654" y="2125553"/>
              <a:ext cx="3884083" cy="48459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8021619" y="2137018"/>
              <a:ext cx="3029474" cy="4910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kern="500" spc="225" dirty="0" smtClean="0">
                  <a:solidFill>
                    <a:prstClr val="white"/>
                  </a:solidFill>
                </a:rPr>
                <a:t>价值高（</a:t>
              </a:r>
              <a:r>
                <a:rPr lang="en-US" altLang="zh-CN" b="1" kern="500" spc="225" dirty="0">
                  <a:solidFill>
                    <a:srgbClr val="00B0F0"/>
                  </a:solidFill>
                </a:rPr>
                <a:t>V</a:t>
              </a:r>
              <a:r>
                <a:rPr lang="en-US" altLang="zh-CN" kern="500" spc="225" dirty="0">
                  <a:solidFill>
                    <a:prstClr val="white"/>
                  </a:solidFill>
                </a:rPr>
                <a:t>alue</a:t>
              </a:r>
              <a:r>
                <a:rPr lang="zh-CN" altLang="en-US" kern="500" spc="225" dirty="0">
                  <a:solidFill>
                    <a:prstClr val="white"/>
                  </a:solidFill>
                </a:rPr>
                <a:t>）</a:t>
              </a:r>
              <a:endParaRPr lang="zh-CN" altLang="en-US" spc="225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603959" y="1292355"/>
            <a:ext cx="3411263" cy="742942"/>
            <a:chOff x="7471943" y="1805208"/>
            <a:chExt cx="4548351" cy="990590"/>
          </a:xfrm>
        </p:grpSpPr>
        <p:grpSp>
          <p:nvGrpSpPr>
            <p:cNvPr id="50" name="组合 49"/>
            <p:cNvGrpSpPr/>
            <p:nvPr/>
          </p:nvGrpSpPr>
          <p:grpSpPr>
            <a:xfrm>
              <a:off x="7517356" y="1805208"/>
              <a:ext cx="3739185" cy="495616"/>
              <a:chOff x="7892653" y="2132469"/>
              <a:chExt cx="3739185" cy="495616"/>
            </a:xfrm>
          </p:grpSpPr>
          <p:sp>
            <p:nvSpPr>
              <p:cNvPr id="52" name="圆角矩形 51"/>
              <p:cNvSpPr/>
              <p:nvPr/>
            </p:nvSpPr>
            <p:spPr>
              <a:xfrm>
                <a:off x="7892653" y="2132469"/>
                <a:ext cx="3739185" cy="470766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8021620" y="2137018"/>
                <a:ext cx="3219874" cy="4910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kern="500" spc="225" dirty="0" smtClean="0">
                    <a:solidFill>
                      <a:prstClr val="white"/>
                    </a:solidFill>
                  </a:rPr>
                  <a:t>体</a:t>
                </a:r>
                <a:r>
                  <a:rPr lang="zh-CN" altLang="zh-CN" kern="500" spc="225" dirty="0" smtClean="0">
                    <a:solidFill>
                      <a:prstClr val="white"/>
                    </a:solidFill>
                  </a:rPr>
                  <a:t>量</a:t>
                </a:r>
                <a:r>
                  <a:rPr lang="zh-CN" altLang="en-US" kern="500" spc="225" dirty="0" smtClean="0">
                    <a:solidFill>
                      <a:prstClr val="white"/>
                    </a:solidFill>
                  </a:rPr>
                  <a:t>大</a:t>
                </a:r>
                <a:r>
                  <a:rPr lang="zh-CN" altLang="zh-CN" kern="500" spc="225" dirty="0" smtClean="0">
                    <a:solidFill>
                      <a:prstClr val="white"/>
                    </a:solidFill>
                  </a:rPr>
                  <a:t>（</a:t>
                </a:r>
                <a:r>
                  <a:rPr lang="en-US" altLang="zh-CN" b="1" kern="500" spc="225" dirty="0">
                    <a:solidFill>
                      <a:srgbClr val="00B0F0"/>
                    </a:solidFill>
                  </a:rPr>
                  <a:t>V</a:t>
                </a:r>
                <a:r>
                  <a:rPr lang="en-US" altLang="zh-CN" kern="500" spc="225" dirty="0">
                    <a:solidFill>
                      <a:prstClr val="white"/>
                    </a:solidFill>
                  </a:rPr>
                  <a:t>olume</a:t>
                </a:r>
                <a:r>
                  <a:rPr lang="zh-CN" altLang="zh-CN" kern="500" spc="225" dirty="0">
                    <a:solidFill>
                      <a:prstClr val="white"/>
                    </a:solidFill>
                  </a:rPr>
                  <a:t>）</a:t>
                </a:r>
                <a:endParaRPr lang="zh-CN" altLang="en-US" spc="225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1" name="矩形 50"/>
            <p:cNvSpPr/>
            <p:nvPr/>
          </p:nvSpPr>
          <p:spPr>
            <a:xfrm>
              <a:off x="7471943" y="2256471"/>
              <a:ext cx="4548351" cy="5393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1355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5603959" y="3863908"/>
            <a:ext cx="3330493" cy="165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355" dirty="0">
                <a:solidFill>
                  <a:prstClr val="black">
                    <a:lumMod val="50000"/>
                    <a:lumOff val="50000"/>
                  </a:prstClr>
                </a:solidFill>
              </a:rPr>
              <a:t>大数据与传统数据相比，数据来源广、维度多、类型杂，各种机器仪表在自动产生数据的同时，人自身的生活行为也在不断创造数据；不仅有企业组织内部的业务数据，还有海量相关的外部数据。</a:t>
            </a:r>
            <a:endParaRPr lang="zh-CN" altLang="en-US" sz="1355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278331" y="3890757"/>
            <a:ext cx="2860979" cy="165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355" dirty="0">
                <a:solidFill>
                  <a:prstClr val="black">
                    <a:lumMod val="50000"/>
                    <a:lumOff val="50000"/>
                  </a:prstClr>
                </a:solidFill>
              </a:rPr>
              <a:t>随着现代感测、互联网、计算机技术的发展，数据生成、储存、分析、处理的速度远远超出人们的想象力，这是大数据区别于传统数据或小数据的显著特征。</a:t>
            </a:r>
            <a:endParaRPr lang="zh-CN" altLang="en-US" sz="1355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243825" y="1620785"/>
            <a:ext cx="3330493" cy="1345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355" dirty="0">
                <a:solidFill>
                  <a:prstClr val="black">
                    <a:lumMod val="50000"/>
                    <a:lumOff val="50000"/>
                  </a:prstClr>
                </a:solidFill>
              </a:rPr>
              <a:t>大数据有巨大的潜在价值，但同其呈几何指数爆发式增长相比，某一对象或模块数据的价值密度较低，这无疑给我们开发海量数据增加了难度和成本。</a:t>
            </a:r>
            <a:endParaRPr lang="zh-CN" altLang="en-US" sz="1355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8" name="任意多边形 57"/>
          <p:cNvSpPr/>
          <p:nvPr/>
        </p:nvSpPr>
        <p:spPr>
          <a:xfrm>
            <a:off x="3113315" y="1480433"/>
            <a:ext cx="1053873" cy="1086935"/>
          </a:xfrm>
          <a:custGeom>
            <a:avLst/>
            <a:gdLst>
              <a:gd name="connsiteX0" fmla="*/ 0 w 2129671"/>
              <a:gd name="connsiteY0" fmla="*/ 0 h 1465942"/>
              <a:gd name="connsiteX1" fmla="*/ 1886857 w 2129671"/>
              <a:gd name="connsiteY1" fmla="*/ 304800 h 1465942"/>
              <a:gd name="connsiteX2" fmla="*/ 2046514 w 2129671"/>
              <a:gd name="connsiteY2" fmla="*/ 1465942 h 1465942"/>
              <a:gd name="connsiteX0-1" fmla="*/ 0 w 3575982"/>
              <a:gd name="connsiteY0-2" fmla="*/ 0 h 1516742"/>
              <a:gd name="connsiteX1-3" fmla="*/ 1886857 w 3575982"/>
              <a:gd name="connsiteY1-4" fmla="*/ 304800 h 1516742"/>
              <a:gd name="connsiteX2-5" fmla="*/ 3571865 w 3575982"/>
              <a:gd name="connsiteY2-6" fmla="*/ 1516742 h 1516742"/>
              <a:gd name="connsiteX0-7" fmla="*/ 0 w 3571864"/>
              <a:gd name="connsiteY0-8" fmla="*/ 0 h 1516742"/>
              <a:gd name="connsiteX1-9" fmla="*/ 1886857 w 3571864"/>
              <a:gd name="connsiteY1-10" fmla="*/ 304800 h 1516742"/>
              <a:gd name="connsiteX2-11" fmla="*/ 3571865 w 3571864"/>
              <a:gd name="connsiteY2-12" fmla="*/ 1516742 h 1516742"/>
              <a:gd name="connsiteX0-13" fmla="*/ 0 w 3571864"/>
              <a:gd name="connsiteY0-14" fmla="*/ 0 h 1516742"/>
              <a:gd name="connsiteX1-15" fmla="*/ 2232219 w 3571864"/>
              <a:gd name="connsiteY1-16" fmla="*/ 635000 h 1516742"/>
              <a:gd name="connsiteX2-17" fmla="*/ 3571865 w 3571864"/>
              <a:gd name="connsiteY2-18" fmla="*/ 1516742 h 1516742"/>
              <a:gd name="connsiteX0-19" fmla="*/ 0 w 3571864"/>
              <a:gd name="connsiteY0-20" fmla="*/ 0 h 1516742"/>
              <a:gd name="connsiteX1-21" fmla="*/ 2232219 w 3571864"/>
              <a:gd name="connsiteY1-22" fmla="*/ 635000 h 1516742"/>
              <a:gd name="connsiteX2-23" fmla="*/ 3571865 w 3571864"/>
              <a:gd name="connsiteY2-24" fmla="*/ 1516742 h 1516742"/>
              <a:gd name="connsiteX0-25" fmla="*/ 0 w 3571864"/>
              <a:gd name="connsiteY0-26" fmla="*/ 0 h 1516742"/>
              <a:gd name="connsiteX1-27" fmla="*/ 2232219 w 3571864"/>
              <a:gd name="connsiteY1-28" fmla="*/ 635000 h 1516742"/>
              <a:gd name="connsiteX2-29" fmla="*/ 3571865 w 3571864"/>
              <a:gd name="connsiteY2-30" fmla="*/ 1516742 h 151674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571864" h="1516742">
                <a:moveTo>
                  <a:pt x="0" y="0"/>
                </a:moveTo>
                <a:cubicBezTo>
                  <a:pt x="772885" y="30238"/>
                  <a:pt x="1603331" y="327176"/>
                  <a:pt x="2232219" y="635000"/>
                </a:cubicBezTo>
                <a:cubicBezTo>
                  <a:pt x="2861107" y="942824"/>
                  <a:pt x="2943074" y="1045633"/>
                  <a:pt x="3571865" y="1516742"/>
                </a:cubicBezTo>
              </a:path>
            </a:pathLst>
          </a:cu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61" name="任意多边形 60"/>
          <p:cNvSpPr/>
          <p:nvPr/>
        </p:nvSpPr>
        <p:spPr>
          <a:xfrm rot="971766">
            <a:off x="4945511" y="1339859"/>
            <a:ext cx="519531" cy="1384332"/>
          </a:xfrm>
          <a:custGeom>
            <a:avLst/>
            <a:gdLst>
              <a:gd name="connsiteX0" fmla="*/ 17322 w 1004294"/>
              <a:gd name="connsiteY0" fmla="*/ 1465943 h 1465943"/>
              <a:gd name="connsiteX1" fmla="*/ 133437 w 1004294"/>
              <a:gd name="connsiteY1" fmla="*/ 537029 h 1465943"/>
              <a:gd name="connsiteX2" fmla="*/ 1004294 w 1004294"/>
              <a:gd name="connsiteY2" fmla="*/ 0 h 1465943"/>
              <a:gd name="connsiteX0-1" fmla="*/ 688 w 1633324"/>
              <a:gd name="connsiteY0-2" fmla="*/ 1444002 h 1444002"/>
              <a:gd name="connsiteX1-3" fmla="*/ 762467 w 1633324"/>
              <a:gd name="connsiteY1-4" fmla="*/ 537029 h 1444002"/>
              <a:gd name="connsiteX2-5" fmla="*/ 1633324 w 1633324"/>
              <a:gd name="connsiteY2-6" fmla="*/ 0 h 1444002"/>
              <a:gd name="connsiteX0-7" fmla="*/ 2761 w 1635397"/>
              <a:gd name="connsiteY0-8" fmla="*/ 1444002 h 1444002"/>
              <a:gd name="connsiteX1-9" fmla="*/ 281252 w 1635397"/>
              <a:gd name="connsiteY1-10" fmla="*/ 596491 h 1444002"/>
              <a:gd name="connsiteX2-11" fmla="*/ 1635397 w 1635397"/>
              <a:gd name="connsiteY2-12" fmla="*/ 0 h 1444002"/>
              <a:gd name="connsiteX0-13" fmla="*/ 2761 w 1635397"/>
              <a:gd name="connsiteY0-14" fmla="*/ 1444002 h 1444002"/>
              <a:gd name="connsiteX1-15" fmla="*/ 281252 w 1635397"/>
              <a:gd name="connsiteY1-16" fmla="*/ 596491 h 1444002"/>
              <a:gd name="connsiteX2-17" fmla="*/ 1635397 w 1635397"/>
              <a:gd name="connsiteY2-18" fmla="*/ 0 h 1444002"/>
              <a:gd name="connsiteX0-19" fmla="*/ 38303 w 1670939"/>
              <a:gd name="connsiteY0-20" fmla="*/ 1444002 h 1444002"/>
              <a:gd name="connsiteX1-21" fmla="*/ 316794 w 1670939"/>
              <a:gd name="connsiteY1-22" fmla="*/ 596491 h 1444002"/>
              <a:gd name="connsiteX2-23" fmla="*/ 1670939 w 1670939"/>
              <a:gd name="connsiteY2-24" fmla="*/ 0 h 1444002"/>
              <a:gd name="connsiteX0-25" fmla="*/ 2175 w 1634811"/>
              <a:gd name="connsiteY0-26" fmla="*/ 1444002 h 1444002"/>
              <a:gd name="connsiteX1-27" fmla="*/ 591374 w 1634811"/>
              <a:gd name="connsiteY1-28" fmla="*/ 630399 h 1444002"/>
              <a:gd name="connsiteX2-29" fmla="*/ 1634811 w 1634811"/>
              <a:gd name="connsiteY2-30" fmla="*/ 0 h 1444002"/>
              <a:gd name="connsiteX0-31" fmla="*/ 0 w 1632636"/>
              <a:gd name="connsiteY0-32" fmla="*/ 1444002 h 1444002"/>
              <a:gd name="connsiteX1-33" fmla="*/ 589199 w 1632636"/>
              <a:gd name="connsiteY1-34" fmla="*/ 630399 h 1444002"/>
              <a:gd name="connsiteX2-35" fmla="*/ 1632636 w 1632636"/>
              <a:gd name="connsiteY2-36" fmla="*/ 0 h 1444002"/>
              <a:gd name="connsiteX0-37" fmla="*/ 0 w 1703563"/>
              <a:gd name="connsiteY0-38" fmla="*/ 1396840 h 1396840"/>
              <a:gd name="connsiteX1-39" fmla="*/ 660126 w 1703563"/>
              <a:gd name="connsiteY1-40" fmla="*/ 630399 h 1396840"/>
              <a:gd name="connsiteX2-41" fmla="*/ 1703563 w 1703563"/>
              <a:gd name="connsiteY2-42" fmla="*/ 0 h 13968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703563" h="1396840">
                <a:moveTo>
                  <a:pt x="0" y="1396840"/>
                </a:moveTo>
                <a:cubicBezTo>
                  <a:pt x="37494" y="1352400"/>
                  <a:pt x="376199" y="863206"/>
                  <a:pt x="660126" y="630399"/>
                </a:cubicBezTo>
                <a:cubicBezTo>
                  <a:pt x="944053" y="397592"/>
                  <a:pt x="1350382" y="146352"/>
                  <a:pt x="1703563" y="0"/>
                </a:cubicBezTo>
              </a:path>
            </a:pathLst>
          </a:cu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638017" y="1700676"/>
            <a:ext cx="3132515" cy="165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355" dirty="0">
                <a:solidFill>
                  <a:prstClr val="black">
                    <a:lumMod val="50000"/>
                    <a:lumOff val="50000"/>
                  </a:prstClr>
                </a:solidFill>
              </a:rPr>
              <a:t>从</a:t>
            </a:r>
            <a:r>
              <a:rPr lang="en-US" altLang="zh-CN" sz="1355" dirty="0">
                <a:solidFill>
                  <a:prstClr val="black">
                    <a:lumMod val="50000"/>
                    <a:lumOff val="50000"/>
                  </a:prstClr>
                </a:solidFill>
              </a:rPr>
              <a:t>2013</a:t>
            </a:r>
            <a:r>
              <a:rPr lang="zh-CN" altLang="zh-CN" sz="1355" dirty="0">
                <a:solidFill>
                  <a:prstClr val="black">
                    <a:lumMod val="50000"/>
                    <a:lumOff val="50000"/>
                  </a:prstClr>
                </a:solidFill>
              </a:rPr>
              <a:t>年至</a:t>
            </a:r>
            <a:r>
              <a:rPr lang="en-US" altLang="zh-CN" sz="1355" dirty="0">
                <a:solidFill>
                  <a:prstClr val="black">
                    <a:lumMod val="50000"/>
                    <a:lumOff val="50000"/>
                  </a:prstClr>
                </a:solidFill>
              </a:rPr>
              <a:t>2020</a:t>
            </a:r>
            <a:r>
              <a:rPr lang="zh-CN" altLang="zh-CN" sz="1355" dirty="0">
                <a:solidFill>
                  <a:prstClr val="black">
                    <a:lumMod val="50000"/>
                    <a:lumOff val="50000"/>
                  </a:prstClr>
                </a:solidFill>
              </a:rPr>
              <a:t>年，人类的数据规模将扩大</a:t>
            </a:r>
            <a:r>
              <a:rPr lang="en-US" altLang="zh-CN" sz="1355" dirty="0">
                <a:solidFill>
                  <a:prstClr val="black">
                    <a:lumMod val="50000"/>
                    <a:lumOff val="50000"/>
                  </a:prstClr>
                </a:solidFill>
              </a:rPr>
              <a:t>50</a:t>
            </a:r>
            <a:r>
              <a:rPr lang="zh-CN" altLang="zh-CN" sz="1355" dirty="0">
                <a:solidFill>
                  <a:prstClr val="black">
                    <a:lumMod val="50000"/>
                    <a:lumOff val="50000"/>
                  </a:prstClr>
                </a:solidFill>
              </a:rPr>
              <a:t>倍，每年产生的数据量将增长到</a:t>
            </a:r>
            <a:r>
              <a:rPr lang="en-US" altLang="zh-CN" sz="1355" dirty="0">
                <a:solidFill>
                  <a:prstClr val="black">
                    <a:lumMod val="50000"/>
                    <a:lumOff val="50000"/>
                  </a:prstClr>
                </a:solidFill>
              </a:rPr>
              <a:t>44</a:t>
            </a:r>
            <a:r>
              <a:rPr lang="zh-CN" altLang="zh-CN" sz="1355" dirty="0">
                <a:solidFill>
                  <a:prstClr val="black">
                    <a:lumMod val="50000"/>
                    <a:lumOff val="50000"/>
                  </a:prstClr>
                </a:solidFill>
              </a:rPr>
              <a:t>万亿</a:t>
            </a:r>
            <a:r>
              <a:rPr lang="en-US" altLang="zh-CN" sz="1355" dirty="0">
                <a:solidFill>
                  <a:prstClr val="black">
                    <a:lumMod val="50000"/>
                    <a:lumOff val="50000"/>
                  </a:prstClr>
                </a:solidFill>
              </a:rPr>
              <a:t>GB</a:t>
            </a:r>
            <a:r>
              <a:rPr lang="zh-CN" altLang="zh-CN" sz="1355" dirty="0">
                <a:solidFill>
                  <a:prstClr val="black">
                    <a:lumMod val="50000"/>
                    <a:lumOff val="50000"/>
                  </a:prstClr>
                </a:solidFill>
              </a:rPr>
              <a:t>，相当于美国国家图书馆数据量的数百万倍，且每</a:t>
            </a:r>
            <a:r>
              <a:rPr lang="en-US" altLang="zh-CN" sz="1355" dirty="0">
                <a:solidFill>
                  <a:prstClr val="black">
                    <a:lumMod val="50000"/>
                    <a:lumOff val="50000"/>
                  </a:prstClr>
                </a:solidFill>
              </a:rPr>
              <a:t>18</a:t>
            </a:r>
            <a:r>
              <a:rPr lang="zh-CN" altLang="zh-CN" sz="1355" dirty="0">
                <a:solidFill>
                  <a:prstClr val="black">
                    <a:lumMod val="50000"/>
                    <a:lumOff val="50000"/>
                  </a:prstClr>
                </a:solidFill>
              </a:rPr>
              <a:t>个月翻一番。</a:t>
            </a:r>
            <a:endParaRPr lang="zh-CN" altLang="zh-CN" sz="1355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18" name="曲线连接符 17"/>
          <p:cNvCxnSpPr/>
          <p:nvPr/>
        </p:nvCxnSpPr>
        <p:spPr>
          <a:xfrm rot="10800000" flipV="1">
            <a:off x="3139311" y="3323595"/>
            <a:ext cx="477321" cy="540313"/>
          </a:xfrm>
          <a:prstGeom prst="curved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曲线连接符 25"/>
          <p:cNvCxnSpPr/>
          <p:nvPr/>
        </p:nvCxnSpPr>
        <p:spPr>
          <a:xfrm>
            <a:off x="5216833" y="3271839"/>
            <a:ext cx="409632" cy="515275"/>
          </a:xfrm>
          <a:prstGeom prst="curved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6"/>
          <p:cNvSpPr txBox="1"/>
          <p:nvPr/>
        </p:nvSpPr>
        <p:spPr>
          <a:xfrm>
            <a:off x="452232" y="173917"/>
            <a:ext cx="340042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1.3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大</a:t>
            </a:r>
            <a:r>
              <a:rPr lang="zh-CN" altLang="en-US" sz="2100" b="1" spc="225" dirty="0">
                <a:solidFill>
                  <a:prstClr val="white"/>
                </a:solidFill>
              </a:rPr>
              <a:t>数据的特征及意义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278243" y="827093"/>
            <a:ext cx="2305685" cy="33718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1600" dirty="0"/>
              <a:t>  “大数据”的四 V 特征：</a:t>
            </a:r>
            <a:endParaRPr lang="zh-CN" altLang="en-US" sz="1600" b="1" dirty="0">
              <a:solidFill>
                <a:srgbClr val="3D89BC"/>
              </a:solidFill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230378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55" dirty="0" smtClean="0">
                <a:solidFill>
                  <a:prstClr val="white"/>
                </a:solidFill>
              </a:rPr>
              <a:t>第一章 大数据概念及其应用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51057"/>
            <a:ext cx="329755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</a:t>
            </a:r>
            <a:r>
              <a:rPr lang="en-US" sz="2100" b="1" spc="225" dirty="0" smtClean="0">
                <a:solidFill>
                  <a:prstClr val="white"/>
                </a:solidFill>
              </a:rPr>
              <a:t>3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大数据的特征及意义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7" y="218903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89" rIns="68580" bIns="34289" numCol="1" anchor="t" anchorCtr="0" compatLnSpc="1"/>
          <a:lstStyle/>
          <a:p>
            <a:endParaRPr lang="id-ID" sz="1355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16522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rgbClr val="3D89BC"/>
                </a:solidFill>
              </a:rPr>
              <a:t>大数据的</a:t>
            </a:r>
            <a:r>
              <a:rPr lang="en-US" altLang="zh-CN" sz="1600" b="1" dirty="0">
                <a:solidFill>
                  <a:srgbClr val="3D89BC"/>
                </a:solidFill>
              </a:rPr>
              <a:t>3I</a:t>
            </a:r>
            <a:endParaRPr lang="en-US" altLang="zh-CN" sz="1600" b="1" dirty="0">
              <a:solidFill>
                <a:srgbClr val="3D89BC"/>
              </a:solidFill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230378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55" dirty="0" smtClean="0">
                <a:solidFill>
                  <a:prstClr val="white"/>
                </a:solidFill>
              </a:rPr>
              <a:t>第一章 大数据概念及其应用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74040" y="1550671"/>
            <a:ext cx="7846060" cy="3997325"/>
            <a:chOff x="1091" y="2916"/>
            <a:chExt cx="12356" cy="6295"/>
          </a:xfrm>
        </p:grpSpPr>
        <p:sp>
          <p:nvSpPr>
            <p:cNvPr id="17" name="同侧圆角矩形 16"/>
            <p:cNvSpPr/>
            <p:nvPr/>
          </p:nvSpPr>
          <p:spPr>
            <a:xfrm rot="5400000">
              <a:off x="7292" y="2431"/>
              <a:ext cx="1511" cy="10384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1091" y="2916"/>
              <a:ext cx="12356" cy="6295"/>
              <a:chOff x="1033" y="2583"/>
              <a:chExt cx="12356" cy="6295"/>
            </a:xfrm>
          </p:grpSpPr>
          <p:sp>
            <p:nvSpPr>
              <p:cNvPr id="13" name="同侧圆角矩形 12"/>
              <p:cNvSpPr/>
              <p:nvPr/>
            </p:nvSpPr>
            <p:spPr>
              <a:xfrm rot="5400000">
                <a:off x="7289" y="-1808"/>
                <a:ext cx="1511" cy="10384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</a:bodyPr>
              <a:p>
                <a:pPr algn="ctr"/>
                <a:endParaRPr lang="zh-CN" altLang="en-US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  <p:grpSp>
            <p:nvGrpSpPr>
              <p:cNvPr id="25" name="组合 24"/>
              <p:cNvGrpSpPr/>
              <p:nvPr/>
            </p:nvGrpSpPr>
            <p:grpSpPr>
              <a:xfrm>
                <a:off x="1033" y="2583"/>
                <a:ext cx="12356" cy="6295"/>
                <a:chOff x="1088" y="2582"/>
                <a:chExt cx="12356" cy="6295"/>
              </a:xfrm>
            </p:grpSpPr>
            <p:sp>
              <p:nvSpPr>
                <p:cNvPr id="10" name="燕尾形 9"/>
                <p:cNvSpPr/>
                <p:nvPr/>
              </p:nvSpPr>
              <p:spPr>
                <a:xfrm rot="5400000">
                  <a:off x="912" y="2941"/>
                  <a:ext cx="2299" cy="1581"/>
                </a:xfrm>
                <a:prstGeom prst="chevr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5" name="燕尾形 14"/>
                <p:cNvSpPr/>
                <p:nvPr/>
              </p:nvSpPr>
              <p:spPr>
                <a:xfrm rot="5400000">
                  <a:off x="913" y="4966"/>
                  <a:ext cx="2299" cy="1581"/>
                </a:xfrm>
                <a:prstGeom prst="chevr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6" name="同侧圆角矩形 15"/>
                <p:cNvSpPr/>
                <p:nvPr/>
              </p:nvSpPr>
              <p:spPr>
                <a:xfrm rot="5400000">
                  <a:off x="7291" y="207"/>
                  <a:ext cx="1511" cy="10384"/>
                </a:xfrm>
                <a:prstGeom prst="round2Same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8" name="燕尾形 17"/>
                <p:cNvSpPr/>
                <p:nvPr/>
              </p:nvSpPr>
              <p:spPr>
                <a:xfrm rot="5400000">
                  <a:off x="915" y="6937"/>
                  <a:ext cx="2299" cy="1581"/>
                </a:xfrm>
                <a:prstGeom prst="chevr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1133" y="3468"/>
                  <a:ext cx="2695" cy="5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/>
                    <a:t>Ill-defined</a:t>
                  </a:r>
                  <a:endParaRPr lang="en-US" altLang="zh-CN"/>
                </a:p>
              </p:txBody>
            </p:sp>
            <p:sp>
              <p:nvSpPr>
                <p:cNvPr id="20" name="文本框 19"/>
                <p:cNvSpPr txBox="1"/>
                <p:nvPr/>
              </p:nvSpPr>
              <p:spPr>
                <a:xfrm>
                  <a:off x="1274" y="5269"/>
                  <a:ext cx="1677" cy="1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/>
                    <a:t> Intimidating</a:t>
                  </a:r>
                  <a:endParaRPr lang="en-US" altLang="zh-CN"/>
                </a:p>
              </p:txBody>
            </p:sp>
            <p:sp>
              <p:nvSpPr>
                <p:cNvPr id="21" name="文本框 20"/>
                <p:cNvSpPr txBox="1"/>
                <p:nvPr/>
              </p:nvSpPr>
              <p:spPr>
                <a:xfrm>
                  <a:off x="1088" y="7355"/>
                  <a:ext cx="2103" cy="5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/>
                    <a:t>Immediate</a:t>
                  </a:r>
                  <a:endParaRPr lang="en-US" altLang="zh-CN"/>
                </a:p>
              </p:txBody>
            </p:sp>
            <p:sp>
              <p:nvSpPr>
                <p:cNvPr id="22" name="文本框 21"/>
                <p:cNvSpPr txBox="1"/>
                <p:nvPr/>
              </p:nvSpPr>
              <p:spPr>
                <a:xfrm>
                  <a:off x="2852" y="2680"/>
                  <a:ext cx="10382" cy="1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altLang="en-US"/>
                    <a:t>定义不明确的，多个大数据的定义都强调了大数据规模超过传统数据的规模，随着技术的进步，数据分析的效率不断提高，符合大数据定义的数据规模也不断变大，因而没有一个明确的标准。</a:t>
                  </a:r>
                  <a:endParaRPr lang="zh-CN" altLang="en-US"/>
                </a:p>
              </p:txBody>
            </p:sp>
            <p:sp>
              <p:nvSpPr>
                <p:cNvPr id="23" name="文本框 22"/>
                <p:cNvSpPr txBox="1"/>
                <p:nvPr/>
              </p:nvSpPr>
              <p:spPr>
                <a:xfrm>
                  <a:off x="2951" y="4737"/>
                  <a:ext cx="9992" cy="1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altLang="en-US"/>
                    <a:t>从管理大数据到使用正确的工具获取它的价值，利用大数据的过程中充满了各种挑战。</a:t>
                  </a:r>
                  <a:endParaRPr lang="zh-CN" altLang="en-US"/>
                </a:p>
              </p:txBody>
            </p:sp>
            <p:sp>
              <p:nvSpPr>
                <p:cNvPr id="26" name="文本框 25"/>
                <p:cNvSpPr txBox="1"/>
                <p:nvPr/>
              </p:nvSpPr>
              <p:spPr>
                <a:xfrm>
                  <a:off x="2951" y="6632"/>
                  <a:ext cx="10493" cy="1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altLang="en-US"/>
                    <a:t>数据的价值会随着时间快速衰减，为了保证大数据的可控性，需要缩短数据搜集到获得之间的时间，使大数据成为真正的即时大数据，这意味着能尽快地分析数据对获得竞争优势至关重要。</a:t>
                  </a:r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1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12202" y="1169836"/>
              <a:ext cx="2119582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第一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大数据概念与应用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5" y="2048547"/>
            <a:ext cx="5693399" cy="414020"/>
            <a:chOff x="1807265" y="2462595"/>
            <a:chExt cx="5693399" cy="414020"/>
          </a:xfrm>
          <a:solidFill>
            <a:schemeClr val="bg2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71208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1.1</a:t>
              </a:r>
              <a:r>
                <a:rPr lang="zh-CN" altLang="en-US" sz="2100" spc="225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大数据的概念</a:t>
              </a:r>
              <a:endParaRPr lang="zh-CN" altLang="en-US" sz="2100" spc="225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5" y="2753555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大数据的来源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5" y="3480123"/>
            <a:ext cx="5693399" cy="414020"/>
            <a:chOff x="1807265" y="3411473"/>
            <a:chExt cx="5693399" cy="414020"/>
          </a:xfrm>
          <a:solidFill>
            <a:schemeClr val="accent1"/>
          </a:solidFill>
        </p:grpSpPr>
        <p:sp>
          <p:nvSpPr>
            <p:cNvPr id="51" name="圆角矩形 50"/>
            <p:cNvSpPr/>
            <p:nvPr/>
          </p:nvSpPr>
          <p:spPr>
            <a:xfrm>
              <a:off x="1807265" y="3411488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597910" cy="414020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1.3</a:t>
              </a:r>
              <a:r>
                <a:rPr lang="zh-CN" altLang="en-US" sz="2100" spc="225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</a:t>
              </a:r>
              <a:r>
                <a:rPr lang="zh-CN" altLang="en-US" sz="2100" spc="225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数据的特征及意义</a:t>
              </a:r>
              <a:endParaRPr lang="zh-CN" altLang="en-US" sz="2100" spc="225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5" y="4185131"/>
            <a:ext cx="5693399" cy="424801"/>
            <a:chOff x="1807265" y="3866296"/>
            <a:chExt cx="5693399" cy="424801"/>
          </a:xfrm>
          <a:solidFill>
            <a:schemeClr val="accent1"/>
          </a:solidFill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330263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1.4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数据的表现形态</a:t>
              </a:r>
              <a:endParaRPr lang="zh-CN" altLang="en-US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1.5      </a:t>
            </a:r>
            <a:r>
              <a:rPr lang="zh-CN" alt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大数据的应用场景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070" y="-8890"/>
            <a:ext cx="9040495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0022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</a:t>
            </a:r>
            <a:r>
              <a:rPr lang="en-US" sz="2100" b="1" spc="225" dirty="0" smtClean="0">
                <a:solidFill>
                  <a:prstClr val="white"/>
                </a:solidFill>
              </a:rPr>
              <a:t>4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大数据的表现形态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7" y="218903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89" rIns="68580" bIns="34289" numCol="1" anchor="t" anchorCtr="0" compatLnSpc="1"/>
          <a:lstStyle/>
          <a:p>
            <a:endParaRPr lang="id-ID" sz="1355">
              <a:solidFill>
                <a:prstClr val="black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90245" y="1227455"/>
            <a:ext cx="7621271" cy="88963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sz="1600" dirty="0"/>
              <a:t>大数据在当今社会非常时髦，大数据的信息量是海量的，这个海量并不是某个时间端点的量级总结，而是持续更新，持续增量。由于大数据产生的过程中诸多的不确定性，使得大数据的表现形态多种多样。</a:t>
            </a:r>
            <a:endParaRPr lang="zh-CN" sz="1600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8084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b="1" dirty="0">
                <a:solidFill>
                  <a:srgbClr val="3D89BC"/>
                </a:solidFill>
              </a:rPr>
              <a:t>大数据的表现形态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230378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55" dirty="0" smtClean="0">
                <a:solidFill>
                  <a:prstClr val="white"/>
                </a:solidFill>
              </a:rPr>
              <a:t>第一章 大数据概念及其应用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690245" y="2134871"/>
            <a:ext cx="7633335" cy="3997325"/>
            <a:chOff x="1274" y="2916"/>
            <a:chExt cx="12021" cy="6295"/>
          </a:xfrm>
        </p:grpSpPr>
        <p:sp>
          <p:nvSpPr>
            <p:cNvPr id="17" name="同侧圆角矩形 16"/>
            <p:cNvSpPr/>
            <p:nvPr/>
          </p:nvSpPr>
          <p:spPr>
            <a:xfrm rot="5400000">
              <a:off x="7292" y="2431"/>
              <a:ext cx="1511" cy="10384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1274" y="2916"/>
              <a:ext cx="12021" cy="6295"/>
              <a:chOff x="1216" y="2583"/>
              <a:chExt cx="12021" cy="6295"/>
            </a:xfrm>
          </p:grpSpPr>
          <p:sp>
            <p:nvSpPr>
              <p:cNvPr id="13" name="同侧圆角矩形 12"/>
              <p:cNvSpPr/>
              <p:nvPr/>
            </p:nvSpPr>
            <p:spPr>
              <a:xfrm rot="5400000">
                <a:off x="7289" y="-1808"/>
                <a:ext cx="1511" cy="10384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</a:bodyPr>
              <a:p>
                <a:pPr algn="ctr"/>
                <a:endParaRPr lang="zh-CN" altLang="en-US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  <p:grpSp>
            <p:nvGrpSpPr>
              <p:cNvPr id="25" name="组合 24"/>
              <p:cNvGrpSpPr/>
              <p:nvPr/>
            </p:nvGrpSpPr>
            <p:grpSpPr>
              <a:xfrm>
                <a:off x="1216" y="2583"/>
                <a:ext cx="11968" cy="6295"/>
                <a:chOff x="1271" y="2582"/>
                <a:chExt cx="11968" cy="6295"/>
              </a:xfrm>
            </p:grpSpPr>
            <p:sp>
              <p:nvSpPr>
                <p:cNvPr id="10" name="燕尾形 9"/>
                <p:cNvSpPr/>
                <p:nvPr/>
              </p:nvSpPr>
              <p:spPr>
                <a:xfrm rot="5400000">
                  <a:off x="912" y="2941"/>
                  <a:ext cx="2299" cy="1581"/>
                </a:xfrm>
                <a:prstGeom prst="chevr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5" name="燕尾形 14"/>
                <p:cNvSpPr/>
                <p:nvPr/>
              </p:nvSpPr>
              <p:spPr>
                <a:xfrm rot="5400000">
                  <a:off x="913" y="4966"/>
                  <a:ext cx="2299" cy="1581"/>
                </a:xfrm>
                <a:prstGeom prst="chevr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6" name="同侧圆角矩形 15"/>
                <p:cNvSpPr/>
                <p:nvPr/>
              </p:nvSpPr>
              <p:spPr>
                <a:xfrm rot="5400000">
                  <a:off x="7291" y="207"/>
                  <a:ext cx="1511" cy="10384"/>
                </a:xfrm>
                <a:prstGeom prst="round2Same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8" name="燕尾形 17"/>
                <p:cNvSpPr/>
                <p:nvPr/>
              </p:nvSpPr>
              <p:spPr>
                <a:xfrm rot="5400000">
                  <a:off x="915" y="6937"/>
                  <a:ext cx="2299" cy="1581"/>
                </a:xfrm>
                <a:prstGeom prst="chevr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1271" y="3468"/>
                  <a:ext cx="1636" cy="5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/>
                    <a:t>多源性</a:t>
                  </a:r>
                  <a:endParaRPr lang="en-US" altLang="zh-CN"/>
                </a:p>
              </p:txBody>
            </p:sp>
            <p:sp>
              <p:nvSpPr>
                <p:cNvPr id="20" name="文本框 19"/>
                <p:cNvSpPr txBox="1"/>
                <p:nvPr/>
              </p:nvSpPr>
              <p:spPr>
                <a:xfrm>
                  <a:off x="1430" y="5499"/>
                  <a:ext cx="1520" cy="5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/>
                    <a:t>实时性</a:t>
                  </a:r>
                  <a:endParaRPr lang="en-US" altLang="zh-CN"/>
                </a:p>
              </p:txBody>
            </p:sp>
            <p:sp>
              <p:nvSpPr>
                <p:cNvPr id="21" name="文本框 20"/>
                <p:cNvSpPr txBox="1"/>
                <p:nvPr/>
              </p:nvSpPr>
              <p:spPr>
                <a:xfrm>
                  <a:off x="1272" y="7355"/>
                  <a:ext cx="1824" cy="5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/>
                    <a:t>不确定性</a:t>
                  </a:r>
                  <a:endParaRPr lang="en-US" altLang="zh-CN"/>
                </a:p>
              </p:txBody>
            </p:sp>
            <p:sp>
              <p:nvSpPr>
                <p:cNvPr id="22" name="文本框 21"/>
                <p:cNvSpPr txBox="1"/>
                <p:nvPr/>
              </p:nvSpPr>
              <p:spPr>
                <a:xfrm>
                  <a:off x="2852" y="2680"/>
                  <a:ext cx="10382" cy="1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altLang="en-US"/>
                    <a:t>大数据来源的复杂性。网络技术的迅猛发展使得数据产生的途径多样化。大数据结构的复杂性。非结构化数据的格式多样化，而这些非结构化数据中可能蕴藏着非常有价值的信息。</a:t>
                  </a:r>
                  <a:endParaRPr lang="zh-CN" altLang="en-US"/>
                </a:p>
              </p:txBody>
            </p:sp>
            <p:sp>
              <p:nvSpPr>
                <p:cNvPr id="23" name="文本框 22"/>
                <p:cNvSpPr txBox="1"/>
                <p:nvPr/>
              </p:nvSpPr>
              <p:spPr>
                <a:xfrm>
                  <a:off x="2951" y="4737"/>
                  <a:ext cx="9992" cy="1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altLang="en-US"/>
                    <a:t>大数据的实时性，体现在数据更新的实时性。如何及时、有效、全面的捕获到</a:t>
                  </a:r>
                  <a:r>
                    <a:rPr lang="zh-CN" altLang="en-US">
                      <a:sym typeface="+mn-ea"/>
                    </a:rPr>
                    <a:t>互联网、物联网、云计算上产生的大量的不同来源的数据</a:t>
                  </a:r>
                  <a:r>
                    <a:rPr lang="zh-CN" altLang="en-US"/>
                    <a:t>是会直接影响数据价值体现的关键因素。</a:t>
                  </a:r>
                  <a:endParaRPr lang="zh-CN" altLang="en-US"/>
                </a:p>
              </p:txBody>
            </p:sp>
            <p:sp>
              <p:nvSpPr>
                <p:cNvPr id="26" name="文本框 25"/>
                <p:cNvSpPr txBox="1"/>
                <p:nvPr/>
              </p:nvSpPr>
              <p:spPr>
                <a:xfrm>
                  <a:off x="2951" y="6632"/>
                  <a:ext cx="9971" cy="1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altLang="en-US"/>
                    <a:t>体现的是数据的不确定性。原始数据的不准确以及数据采集处理粒度、应用需求与数据集成和展示等因素使得数据在不同尺度、不同维度上都有不同程度的不确定性。</a:t>
                  </a:r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1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12202" y="1169836"/>
              <a:ext cx="2119582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第一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大数据概念与应用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5" y="2048547"/>
            <a:ext cx="5693399" cy="414020"/>
            <a:chOff x="1807265" y="2462595"/>
            <a:chExt cx="5693399" cy="414020"/>
          </a:xfrm>
          <a:solidFill>
            <a:schemeClr val="bg2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71208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1.1</a:t>
              </a:r>
              <a:r>
                <a:rPr lang="zh-CN" altLang="en-US" sz="2100" spc="225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大数据的概念</a:t>
              </a:r>
              <a:endParaRPr lang="zh-CN" altLang="en-US" sz="2100" spc="225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5" y="2753555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大数据的来源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05" y="3469640"/>
            <a:ext cx="5693411" cy="425637"/>
            <a:chOff x="1807265" y="3400693"/>
            <a:chExt cx="5693399" cy="394963"/>
          </a:xfrm>
          <a:solidFill>
            <a:schemeClr val="bg2"/>
          </a:solidFill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597910" cy="38418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1.3</a:t>
              </a:r>
              <a:r>
                <a:rPr lang="zh-CN" altLang="en-US" sz="2100" spc="225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</a:t>
              </a:r>
              <a:r>
                <a:rPr lang="zh-CN" altLang="en-US" sz="2100" spc="225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数据的特征及意义</a:t>
              </a:r>
              <a:endParaRPr lang="zh-CN" altLang="en-US" sz="2100" spc="225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5" y="4185131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330263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数据的表现形态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chemeClr val="bg1"/>
                </a:solidFill>
              </a:rPr>
              <a:t> 1.5      </a:t>
            </a:r>
            <a:r>
              <a:rPr lang="zh-CN" altLang="en-US" sz="2100" dirty="0">
                <a:solidFill>
                  <a:schemeClr val="bg1"/>
                </a:solidFill>
              </a:rPr>
              <a:t>大数据的应用场景</a:t>
            </a:r>
            <a:endParaRPr lang="zh-CN" altLang="en-US" sz="2100" dirty="0">
              <a:solidFill>
                <a:schemeClr val="bg1"/>
              </a:solidFill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070" y="-8890"/>
            <a:ext cx="9040495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92227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1.5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大数据的应用场景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051" name="Picture 3" descr="E:\PPT 胡占利 工作\《大数据》随书美化PPT\2-12060Q45929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87" y="1788092"/>
            <a:ext cx="2703876" cy="168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PPT 胡占利 工作\《大数据》随书美化PPT\made-in-ch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9" y="1768335"/>
            <a:ext cx="2405023" cy="171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矩形 27"/>
          <p:cNvSpPr/>
          <p:nvPr/>
        </p:nvSpPr>
        <p:spPr>
          <a:xfrm>
            <a:off x="345831" y="1511857"/>
            <a:ext cx="8332541" cy="3916551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509987" y="1788092"/>
            <a:ext cx="8044195" cy="3523095"/>
            <a:chOff x="585193" y="1672292"/>
            <a:chExt cx="10813680" cy="473603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372" y="1672292"/>
              <a:ext cx="3763395" cy="2278564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5193" y="3992777"/>
              <a:ext cx="2578315" cy="239783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5"/>
            <a:srcRect l="5554" r="6943" b="11198"/>
            <a:stretch>
              <a:fillRect/>
            </a:stretch>
          </p:blipFill>
          <p:spPr>
            <a:xfrm>
              <a:off x="3239305" y="4000780"/>
              <a:ext cx="3439885" cy="2389830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6"/>
            <a:srcRect l="7409" t="11636" r="4762"/>
            <a:stretch>
              <a:fillRect/>
            </a:stretch>
          </p:blipFill>
          <p:spPr>
            <a:xfrm>
              <a:off x="6735877" y="4000780"/>
              <a:ext cx="2416745" cy="2390311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7"/>
            <a:srcRect l="15625" r="13000"/>
            <a:stretch>
              <a:fillRect/>
            </a:stretch>
          </p:blipFill>
          <p:spPr>
            <a:xfrm>
              <a:off x="9221096" y="4000780"/>
              <a:ext cx="2177777" cy="2407549"/>
            </a:xfrm>
            <a:prstGeom prst="rect">
              <a:avLst/>
            </a:prstGeom>
          </p:spPr>
        </p:pic>
      </p:grpSp>
      <p:sp>
        <p:nvSpPr>
          <p:cNvPr id="41" name="矩形 40"/>
          <p:cNvSpPr/>
          <p:nvPr/>
        </p:nvSpPr>
        <p:spPr>
          <a:xfrm>
            <a:off x="3336368" y="1315649"/>
            <a:ext cx="2722245" cy="4140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100" spc="225" dirty="0" smtClean="0">
                <a:solidFill>
                  <a:prstClr val="white"/>
                </a:solidFill>
              </a:rPr>
              <a:t>大数据</a:t>
            </a:r>
            <a:r>
              <a:rPr lang="en-US" altLang="zh-CN" sz="2100" spc="225" dirty="0" smtClean="0">
                <a:solidFill>
                  <a:prstClr val="white"/>
                </a:solidFill>
              </a:rPr>
              <a:t>7</a:t>
            </a:r>
            <a:r>
              <a:rPr lang="zh-CN" altLang="en-US" sz="2100" spc="225" dirty="0" smtClean="0">
                <a:solidFill>
                  <a:prstClr val="white"/>
                </a:solidFill>
              </a:rPr>
              <a:t>个应用场景</a:t>
            </a:r>
            <a:endParaRPr lang="zh-CN" altLang="en-US" sz="2100" spc="225" dirty="0">
              <a:solidFill>
                <a:prstClr val="white"/>
              </a:solidFill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873965" y="2666404"/>
            <a:ext cx="1904349" cy="648885"/>
            <a:chOff x="1307154" y="2302514"/>
            <a:chExt cx="2539132" cy="865180"/>
          </a:xfrm>
        </p:grpSpPr>
        <p:sp>
          <p:nvSpPr>
            <p:cNvPr id="43" name="矩形 42"/>
            <p:cNvSpPr/>
            <p:nvPr/>
          </p:nvSpPr>
          <p:spPr>
            <a:xfrm>
              <a:off x="1307154" y="2302514"/>
              <a:ext cx="2539132" cy="865180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423988" y="2361288"/>
              <a:ext cx="2324100" cy="7476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45" name="文本框 23"/>
            <p:cNvSpPr txBox="1"/>
            <p:nvPr/>
          </p:nvSpPr>
          <p:spPr>
            <a:xfrm>
              <a:off x="1696263" y="2442717"/>
              <a:ext cx="1983039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 dirty="0" smtClean="0">
                  <a:solidFill>
                    <a:prstClr val="white"/>
                  </a:solidFill>
                </a:rPr>
                <a:t>   环境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744976" y="2666404"/>
            <a:ext cx="1904349" cy="648885"/>
            <a:chOff x="1307154" y="2302514"/>
            <a:chExt cx="2539132" cy="865180"/>
          </a:xfrm>
        </p:grpSpPr>
        <p:sp>
          <p:nvSpPr>
            <p:cNvPr id="47" name="矩形 46"/>
            <p:cNvSpPr/>
            <p:nvPr/>
          </p:nvSpPr>
          <p:spPr>
            <a:xfrm>
              <a:off x="1307154" y="2302514"/>
              <a:ext cx="2539132" cy="865180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423988" y="2361288"/>
              <a:ext cx="2324100" cy="7476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49" name="文本框 34"/>
            <p:cNvSpPr txBox="1"/>
            <p:nvPr/>
          </p:nvSpPr>
          <p:spPr>
            <a:xfrm>
              <a:off x="1781957" y="2431329"/>
              <a:ext cx="1983039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 dirty="0" smtClean="0">
                  <a:solidFill>
                    <a:prstClr val="white"/>
                  </a:solidFill>
                </a:rPr>
                <a:t>教育行业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401467" y="2666404"/>
            <a:ext cx="1904349" cy="648885"/>
            <a:chOff x="1307154" y="2302514"/>
            <a:chExt cx="2539132" cy="865180"/>
          </a:xfrm>
        </p:grpSpPr>
        <p:sp>
          <p:nvSpPr>
            <p:cNvPr id="51" name="矩形 50"/>
            <p:cNvSpPr/>
            <p:nvPr/>
          </p:nvSpPr>
          <p:spPr>
            <a:xfrm>
              <a:off x="1307154" y="2302514"/>
              <a:ext cx="2539132" cy="865180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423988" y="2361288"/>
              <a:ext cx="2324100" cy="7476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54" name="文本框 38"/>
            <p:cNvSpPr txBox="1"/>
            <p:nvPr/>
          </p:nvSpPr>
          <p:spPr>
            <a:xfrm>
              <a:off x="1712949" y="2431329"/>
              <a:ext cx="1983039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 dirty="0" smtClean="0">
                  <a:solidFill>
                    <a:prstClr val="white"/>
                  </a:solidFill>
                </a:rPr>
                <a:t>医疗行业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23621" y="4537700"/>
            <a:ext cx="1904349" cy="648885"/>
            <a:chOff x="1307154" y="2302514"/>
            <a:chExt cx="2539132" cy="865180"/>
          </a:xfrm>
        </p:grpSpPr>
        <p:sp>
          <p:nvSpPr>
            <p:cNvPr id="57" name="矩形 56"/>
            <p:cNvSpPr/>
            <p:nvPr/>
          </p:nvSpPr>
          <p:spPr>
            <a:xfrm>
              <a:off x="1307154" y="2302514"/>
              <a:ext cx="2539132" cy="865180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1423988" y="2361288"/>
              <a:ext cx="2324100" cy="7476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59" name="文本框 42"/>
            <p:cNvSpPr txBox="1"/>
            <p:nvPr/>
          </p:nvSpPr>
          <p:spPr>
            <a:xfrm>
              <a:off x="1765050" y="2442717"/>
              <a:ext cx="1983039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 dirty="0" smtClean="0">
                  <a:solidFill>
                    <a:prstClr val="white"/>
                  </a:solidFill>
                </a:rPr>
                <a:t>  农业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2811631" y="4537700"/>
            <a:ext cx="1904349" cy="648885"/>
            <a:chOff x="1307154" y="2302514"/>
            <a:chExt cx="2539132" cy="865180"/>
          </a:xfrm>
        </p:grpSpPr>
        <p:sp>
          <p:nvSpPr>
            <p:cNvPr id="64" name="矩形 63"/>
            <p:cNvSpPr/>
            <p:nvPr/>
          </p:nvSpPr>
          <p:spPr>
            <a:xfrm>
              <a:off x="1307154" y="2302514"/>
              <a:ext cx="2539132" cy="865180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1423988" y="2361288"/>
              <a:ext cx="2324100" cy="7476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66" name="文本框 46"/>
            <p:cNvSpPr txBox="1"/>
            <p:nvPr/>
          </p:nvSpPr>
          <p:spPr>
            <a:xfrm>
              <a:off x="1436039" y="2442717"/>
              <a:ext cx="2324100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 dirty="0" smtClean="0">
                  <a:solidFill>
                    <a:prstClr val="white"/>
                  </a:solidFill>
                </a:rPr>
                <a:t>  智慧城市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5130879" y="4537700"/>
            <a:ext cx="1775083" cy="648885"/>
            <a:chOff x="1307154" y="2302514"/>
            <a:chExt cx="2605864" cy="865180"/>
          </a:xfrm>
        </p:grpSpPr>
        <p:sp>
          <p:nvSpPr>
            <p:cNvPr id="68" name="矩形 67"/>
            <p:cNvSpPr/>
            <p:nvPr/>
          </p:nvSpPr>
          <p:spPr>
            <a:xfrm>
              <a:off x="1307154" y="2302514"/>
              <a:ext cx="2539132" cy="865180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1423988" y="2361288"/>
              <a:ext cx="2324100" cy="7476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70" name="文本框 50"/>
            <p:cNvSpPr txBox="1"/>
            <p:nvPr/>
          </p:nvSpPr>
          <p:spPr>
            <a:xfrm>
              <a:off x="1588918" y="2442717"/>
              <a:ext cx="2324100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 dirty="0" smtClean="0">
                  <a:solidFill>
                    <a:prstClr val="white"/>
                  </a:solidFill>
                </a:rPr>
                <a:t>零售行业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6945037" y="4537700"/>
            <a:ext cx="1640555" cy="648885"/>
            <a:chOff x="1307154" y="2302514"/>
            <a:chExt cx="2605864" cy="865180"/>
          </a:xfrm>
        </p:grpSpPr>
        <p:sp>
          <p:nvSpPr>
            <p:cNvPr id="72" name="矩形 71"/>
            <p:cNvSpPr/>
            <p:nvPr/>
          </p:nvSpPr>
          <p:spPr>
            <a:xfrm>
              <a:off x="1307154" y="2302514"/>
              <a:ext cx="2539132" cy="865180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1423988" y="2361288"/>
              <a:ext cx="2324100" cy="7476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74" name="文本框 54"/>
            <p:cNvSpPr txBox="1"/>
            <p:nvPr/>
          </p:nvSpPr>
          <p:spPr>
            <a:xfrm>
              <a:off x="1588916" y="2442717"/>
              <a:ext cx="2324102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 dirty="0" smtClean="0">
                  <a:solidFill>
                    <a:prstClr val="white"/>
                  </a:solidFill>
                </a:rPr>
                <a:t>金融行业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文本框 27"/>
          <p:cNvSpPr txBox="1"/>
          <p:nvPr/>
        </p:nvSpPr>
        <p:spPr>
          <a:xfrm>
            <a:off x="6630203" y="234392"/>
            <a:ext cx="230378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5" dirty="0" smtClean="0">
                <a:solidFill>
                  <a:prstClr val="white"/>
                </a:solidFill>
              </a:rPr>
              <a:t>第一章 大数据概念及其应用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1460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1.1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大</a:t>
            </a:r>
            <a:r>
              <a:rPr lang="zh-CN" altLang="en-US" sz="2100" b="1" spc="225" dirty="0">
                <a:solidFill>
                  <a:prstClr val="white"/>
                </a:solidFill>
              </a:rPr>
              <a:t>数据的概念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7" y="218903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89" rIns="68580" bIns="34289" numCol="1" anchor="t" anchorCtr="0" compatLnSpc="1"/>
          <a:lstStyle/>
          <a:p>
            <a:endParaRPr lang="id-ID" sz="1355">
              <a:solidFill>
                <a:prstClr val="black"/>
              </a:solidFill>
            </a:endParaRPr>
          </a:p>
        </p:txBody>
      </p:sp>
      <p:graphicFrame>
        <p:nvGraphicFramePr>
          <p:cNvPr id="11" name="图示 10"/>
          <p:cNvGraphicFramePr/>
          <p:nvPr/>
        </p:nvGraphicFramePr>
        <p:xfrm>
          <a:off x="1097711" y="2292873"/>
          <a:ext cx="6806243" cy="3830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4" name="矩形 23"/>
          <p:cNvSpPr/>
          <p:nvPr/>
        </p:nvSpPr>
        <p:spPr>
          <a:xfrm>
            <a:off x="690113" y="1382945"/>
            <a:ext cx="7621400" cy="7342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600" dirty="0"/>
              <a:t>时至今日，“数据”变身“大数据”，“开启了一次重大的时代转型</a:t>
            </a:r>
            <a:r>
              <a:rPr lang="zh-CN" altLang="zh-CN" sz="1600" dirty="0" smtClean="0"/>
              <a:t>”</a:t>
            </a:r>
            <a:r>
              <a:rPr lang="zh-CN" altLang="en-US" sz="1600" dirty="0" smtClean="0"/>
              <a:t>。</a:t>
            </a:r>
            <a:r>
              <a:rPr lang="zh-CN" altLang="zh-CN" sz="1600" dirty="0"/>
              <a:t> </a:t>
            </a:r>
            <a:endParaRPr lang="en-US" altLang="zh-CN" sz="1600" dirty="0" smtClean="0"/>
          </a:p>
          <a:p>
            <a:r>
              <a:rPr lang="en-US" altLang="zh-CN" sz="1600" dirty="0" smtClean="0"/>
              <a:t>     </a:t>
            </a:r>
            <a:r>
              <a:rPr lang="zh-CN" altLang="zh-CN" sz="1600" dirty="0" smtClean="0"/>
              <a:t>“大数据”这一概念的形成，有三个标志性事件：</a:t>
            </a:r>
            <a:endParaRPr lang="zh-CN" altLang="en-US" sz="160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4180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b="1" dirty="0">
                <a:solidFill>
                  <a:srgbClr val="3D89BC"/>
                </a:solidFill>
              </a:rPr>
              <a:t>从“数据”到“大数据”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230378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55" dirty="0" smtClean="0">
                <a:solidFill>
                  <a:prstClr val="white"/>
                </a:solidFill>
              </a:rPr>
              <a:t>第一章 大数据概念及其应用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76" name="图片 75"/>
          <p:cNvPicPr>
            <a:picLocks noChangeAspect="1"/>
          </p:cNvPicPr>
          <p:nvPr/>
        </p:nvPicPr>
        <p:blipFill rotWithShape="1">
          <a:blip r:embed="rId1"/>
          <a:srcRect l="7409" t="11636" r="4762"/>
          <a:stretch>
            <a:fillRect/>
          </a:stretch>
        </p:blipFill>
        <p:spPr>
          <a:xfrm>
            <a:off x="508959" y="1034459"/>
            <a:ext cx="673313" cy="665948"/>
          </a:xfrm>
          <a:prstGeom prst="rect">
            <a:avLst/>
          </a:prstGeom>
        </p:spPr>
      </p:pic>
      <p:grpSp>
        <p:nvGrpSpPr>
          <p:cNvPr id="77" name="组合 76"/>
          <p:cNvGrpSpPr/>
          <p:nvPr/>
        </p:nvGrpSpPr>
        <p:grpSpPr>
          <a:xfrm>
            <a:off x="1302161" y="1034459"/>
            <a:ext cx="1840996" cy="661406"/>
            <a:chOff x="1307154" y="2302514"/>
            <a:chExt cx="2539132" cy="865180"/>
          </a:xfrm>
        </p:grpSpPr>
        <p:sp>
          <p:nvSpPr>
            <p:cNvPr id="78" name="矩形 77"/>
            <p:cNvSpPr/>
            <p:nvPr/>
          </p:nvSpPr>
          <p:spPr>
            <a:xfrm>
              <a:off x="1307154" y="2302514"/>
              <a:ext cx="2539132" cy="865180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1423988" y="2361288"/>
              <a:ext cx="2324100" cy="7476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0" name="文本框 50"/>
            <p:cNvSpPr txBox="1"/>
            <p:nvPr/>
          </p:nvSpPr>
          <p:spPr>
            <a:xfrm>
              <a:off x="1602699" y="2419137"/>
              <a:ext cx="1966674" cy="60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prstClr val="white"/>
                  </a:solidFill>
                </a:rPr>
                <a:t>零售行业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08959" y="1837427"/>
            <a:ext cx="3417723" cy="3890515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64483" y="2109151"/>
            <a:ext cx="3088011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/>
              <a:t>零售行业大数据应用有两个层面，一个层面是零售行业可以了解客户的消费喜好和趋势，进行商品的精准营销，降低营销成本</a:t>
            </a:r>
            <a:r>
              <a:rPr lang="zh-CN" altLang="zh-CN" sz="1400" dirty="0" smtClean="0"/>
              <a:t>。</a:t>
            </a:r>
            <a:r>
              <a:rPr lang="zh-CN" altLang="zh-CN" sz="1400" dirty="0"/>
              <a:t>另一个层面是依据客户购买的产品，为客户提供可能购买的其他产品，扩大销售额，也属于精准营销范畴。</a:t>
            </a:r>
            <a:endParaRPr lang="en-US" altLang="zh-CN" sz="1400" dirty="0"/>
          </a:p>
          <a:p>
            <a:endParaRPr lang="en-US" altLang="zh-CN" sz="1400" dirty="0" smtClean="0"/>
          </a:p>
          <a:p>
            <a:r>
              <a:rPr lang="zh-CN" altLang="zh-CN" sz="1400" dirty="0"/>
              <a:t>未来考验零售企业的是如何挖掘消费者需求，以及高效整合供应链满足其需求的能力，因此，信息技术水平的高低成为获得竞争优势的关键要素。</a:t>
            </a:r>
            <a:endParaRPr lang="zh-CN" altLang="zh-CN" sz="1400" dirty="0"/>
          </a:p>
        </p:txBody>
      </p:sp>
      <p:grpSp>
        <p:nvGrpSpPr>
          <p:cNvPr id="88" name="组合 87"/>
          <p:cNvGrpSpPr/>
          <p:nvPr/>
        </p:nvGrpSpPr>
        <p:grpSpPr>
          <a:xfrm>
            <a:off x="5442641" y="1034459"/>
            <a:ext cx="1840996" cy="661406"/>
            <a:chOff x="1307154" y="2302514"/>
            <a:chExt cx="2539132" cy="865180"/>
          </a:xfrm>
        </p:grpSpPr>
        <p:sp>
          <p:nvSpPr>
            <p:cNvPr id="89" name="矩形 88"/>
            <p:cNvSpPr/>
            <p:nvPr/>
          </p:nvSpPr>
          <p:spPr>
            <a:xfrm>
              <a:off x="1307154" y="2302514"/>
              <a:ext cx="2539132" cy="865180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1423988" y="2361288"/>
              <a:ext cx="2324100" cy="7476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1" name="文本框 50"/>
            <p:cNvSpPr txBox="1"/>
            <p:nvPr/>
          </p:nvSpPr>
          <p:spPr>
            <a:xfrm>
              <a:off x="1602699" y="2419137"/>
              <a:ext cx="1966674" cy="60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prstClr val="white"/>
                  </a:solidFill>
                </a:rPr>
                <a:t>金融行业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92" name="矩形 91"/>
          <p:cNvSpPr/>
          <p:nvPr/>
        </p:nvSpPr>
        <p:spPr>
          <a:xfrm>
            <a:off x="4649439" y="1837427"/>
            <a:ext cx="3417723" cy="3890515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>
            <a:off x="4804963" y="2109151"/>
            <a:ext cx="3088011" cy="2891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accent1"/>
                </a:solidFill>
              </a:rPr>
              <a:t>1</a:t>
            </a:r>
            <a:r>
              <a:rPr lang="zh-CN" altLang="zh-CN" sz="1400" b="1" dirty="0">
                <a:solidFill>
                  <a:schemeClr val="accent1"/>
                </a:solidFill>
              </a:rPr>
              <a:t>）银行数据应用</a:t>
            </a:r>
            <a:r>
              <a:rPr lang="zh-CN" altLang="zh-CN" sz="1400" b="1" dirty="0" smtClean="0">
                <a:solidFill>
                  <a:schemeClr val="accent1"/>
                </a:solidFill>
              </a:rPr>
              <a:t>场景</a:t>
            </a:r>
            <a:endParaRPr lang="en-US" altLang="zh-CN" sz="1400" b="1" dirty="0" smtClean="0">
              <a:solidFill>
                <a:schemeClr val="accent1"/>
              </a:solidFill>
            </a:endParaRPr>
          </a:p>
          <a:p>
            <a:r>
              <a:rPr lang="zh-CN" altLang="zh-CN" sz="1400" dirty="0" smtClean="0"/>
              <a:t>利用</a:t>
            </a:r>
            <a:r>
              <a:rPr lang="zh-CN" altLang="zh-CN" sz="1400" dirty="0"/>
              <a:t>数据挖掘来分析出一些交易数据背后的商业价值。</a:t>
            </a:r>
            <a:endParaRPr lang="zh-CN" altLang="zh-CN" sz="1400" dirty="0"/>
          </a:p>
          <a:p>
            <a:endParaRPr lang="en-US" altLang="zh-CN" sz="1400" dirty="0" smtClean="0"/>
          </a:p>
          <a:p>
            <a:endParaRPr lang="en-US" altLang="zh-CN" sz="1400" dirty="0" smtClean="0"/>
          </a:p>
          <a:p>
            <a:r>
              <a:rPr lang="en-US" altLang="zh-CN" sz="1400" b="1" dirty="0" smtClean="0">
                <a:solidFill>
                  <a:schemeClr val="accent1"/>
                </a:solidFill>
              </a:rPr>
              <a:t>2</a:t>
            </a:r>
            <a:r>
              <a:rPr lang="zh-CN" altLang="en-US" sz="1400" b="1" dirty="0" smtClean="0">
                <a:solidFill>
                  <a:schemeClr val="accent1"/>
                </a:solidFill>
              </a:rPr>
              <a:t>）</a:t>
            </a:r>
            <a:r>
              <a:rPr lang="zh-CN" altLang="zh-CN" sz="1400" b="1" dirty="0">
                <a:solidFill>
                  <a:schemeClr val="accent1"/>
                </a:solidFill>
              </a:rPr>
              <a:t>保险数据应用</a:t>
            </a:r>
            <a:r>
              <a:rPr lang="zh-CN" altLang="zh-CN" sz="1400" b="1" dirty="0" smtClean="0">
                <a:solidFill>
                  <a:schemeClr val="accent1"/>
                </a:solidFill>
              </a:rPr>
              <a:t>场景</a:t>
            </a:r>
            <a:endParaRPr lang="en-US" altLang="zh-CN" sz="1400" b="1" dirty="0" smtClean="0">
              <a:solidFill>
                <a:schemeClr val="accent1"/>
              </a:solidFill>
            </a:endParaRPr>
          </a:p>
          <a:p>
            <a:r>
              <a:rPr lang="zh-CN" altLang="zh-CN" sz="1400" dirty="0"/>
              <a:t>用数据来提升保险产品的精算水平，提高利润水平和投资收益。</a:t>
            </a:r>
            <a:endParaRPr lang="zh-CN" altLang="zh-CN" sz="1400" dirty="0"/>
          </a:p>
          <a:p>
            <a:endParaRPr lang="en-US" altLang="zh-CN" sz="1400" dirty="0" smtClean="0"/>
          </a:p>
          <a:p>
            <a:endParaRPr lang="en-US" altLang="zh-CN" sz="1400" dirty="0" smtClean="0"/>
          </a:p>
          <a:p>
            <a:r>
              <a:rPr lang="en-US" altLang="zh-CN" sz="1400" b="1" dirty="0" smtClean="0">
                <a:solidFill>
                  <a:schemeClr val="accent1"/>
                </a:solidFill>
              </a:rPr>
              <a:t>3</a:t>
            </a:r>
            <a:r>
              <a:rPr lang="zh-CN" altLang="en-US" sz="1400" b="1" dirty="0" smtClean="0">
                <a:solidFill>
                  <a:schemeClr val="accent1"/>
                </a:solidFill>
              </a:rPr>
              <a:t>）</a:t>
            </a:r>
            <a:r>
              <a:rPr lang="zh-CN" altLang="zh-CN" sz="1400" b="1" dirty="0">
                <a:solidFill>
                  <a:schemeClr val="accent1"/>
                </a:solidFill>
              </a:rPr>
              <a:t>证券数据应用</a:t>
            </a:r>
            <a:r>
              <a:rPr lang="zh-CN" altLang="zh-CN" sz="1400" b="1" dirty="0" smtClean="0">
                <a:solidFill>
                  <a:schemeClr val="accent1"/>
                </a:solidFill>
              </a:rPr>
              <a:t>场景</a:t>
            </a:r>
            <a:endParaRPr lang="en-US" altLang="zh-CN" sz="1400" b="1" dirty="0" smtClean="0">
              <a:solidFill>
                <a:schemeClr val="accent1"/>
              </a:solidFill>
            </a:endParaRPr>
          </a:p>
          <a:p>
            <a:r>
              <a:rPr lang="zh-CN" altLang="zh-CN" sz="1400" dirty="0"/>
              <a:t>对客户交易习惯和行为分析可以帮助证券公司获得更多的收益</a:t>
            </a:r>
            <a:r>
              <a:rPr lang="zh-CN" altLang="zh-CN" sz="1400" dirty="0" smtClean="0"/>
              <a:t>。</a:t>
            </a:r>
            <a:endParaRPr lang="zh-CN" altLang="zh-CN" sz="1400" dirty="0"/>
          </a:p>
        </p:txBody>
      </p:sp>
      <p:pic>
        <p:nvPicPr>
          <p:cNvPr id="94" name="图片 93"/>
          <p:cNvPicPr>
            <a:picLocks noChangeAspect="1"/>
          </p:cNvPicPr>
          <p:nvPr/>
        </p:nvPicPr>
        <p:blipFill rotWithShape="1">
          <a:blip r:embed="rId2"/>
          <a:srcRect l="15625" r="13000"/>
          <a:stretch>
            <a:fillRect/>
          </a:stretch>
        </p:blipFill>
        <p:spPr>
          <a:xfrm>
            <a:off x="4630237" y="1028197"/>
            <a:ext cx="735819" cy="661405"/>
          </a:xfrm>
          <a:prstGeom prst="rect">
            <a:avLst/>
          </a:prstGeom>
        </p:spPr>
      </p:pic>
      <p:sp>
        <p:nvSpPr>
          <p:cNvPr id="63" name="文本框 27"/>
          <p:cNvSpPr txBox="1"/>
          <p:nvPr/>
        </p:nvSpPr>
        <p:spPr>
          <a:xfrm>
            <a:off x="6630203" y="234392"/>
            <a:ext cx="230378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5" dirty="0" smtClean="0">
                <a:solidFill>
                  <a:prstClr val="white"/>
                </a:solidFill>
              </a:rPr>
              <a:t>第一章 大数据概念及其应用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4" name="文本框 6"/>
          <p:cNvSpPr txBox="1"/>
          <p:nvPr/>
        </p:nvSpPr>
        <p:spPr>
          <a:xfrm>
            <a:off x="607500" y="177284"/>
            <a:ext cx="292227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1.5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大数据的应用场景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81" name="Picture 2" descr="E:\PPT 胡占利 工作\《大数据》随书美化PPT\made-in-china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9" y="1034459"/>
            <a:ext cx="1105791" cy="66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组合 81"/>
          <p:cNvGrpSpPr/>
          <p:nvPr/>
        </p:nvGrpSpPr>
        <p:grpSpPr>
          <a:xfrm>
            <a:off x="1728371" y="1034459"/>
            <a:ext cx="1830701" cy="665949"/>
            <a:chOff x="1307154" y="2302514"/>
            <a:chExt cx="2539132" cy="865180"/>
          </a:xfrm>
        </p:grpSpPr>
        <p:sp>
          <p:nvSpPr>
            <p:cNvPr id="83" name="矩形 82"/>
            <p:cNvSpPr/>
            <p:nvPr/>
          </p:nvSpPr>
          <p:spPr>
            <a:xfrm>
              <a:off x="1307154" y="2302514"/>
              <a:ext cx="2539132" cy="865180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4" name="矩形 83"/>
            <p:cNvSpPr/>
            <p:nvPr/>
          </p:nvSpPr>
          <p:spPr>
            <a:xfrm>
              <a:off x="1423988" y="2361288"/>
              <a:ext cx="2324100" cy="7476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5" name="文本框 38"/>
            <p:cNvSpPr txBox="1"/>
            <p:nvPr/>
          </p:nvSpPr>
          <p:spPr>
            <a:xfrm>
              <a:off x="1585198" y="2424733"/>
              <a:ext cx="1983039" cy="59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prstClr val="white"/>
                  </a:solidFill>
                </a:rPr>
                <a:t>医疗行业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86" name="矩形 85"/>
          <p:cNvSpPr/>
          <p:nvPr/>
        </p:nvSpPr>
        <p:spPr>
          <a:xfrm>
            <a:off x="508959" y="1837427"/>
            <a:ext cx="3417723" cy="3890515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矩形 86"/>
          <p:cNvSpPr/>
          <p:nvPr/>
        </p:nvSpPr>
        <p:spPr>
          <a:xfrm>
            <a:off x="673815" y="2109151"/>
            <a:ext cx="3088011" cy="3538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/>
              <a:t>医疗行业拥有大量的病例、病理报告、治愈方案、药物报告等，通过对这些数据进行整理和分析将会极大地辅助医生提出治疗方案，帮助病人早日康复。可以构建大数据平台来收集不同病例和治疗方案，以及病人的基本特征，建立针对疾病特点的数据库，帮助医生进行疾病诊断</a:t>
            </a:r>
            <a:r>
              <a:rPr lang="zh-CN" altLang="zh-CN" sz="1400" dirty="0" smtClean="0"/>
              <a:t>。</a:t>
            </a:r>
            <a:endParaRPr lang="en-US" altLang="zh-CN" sz="1400" dirty="0" smtClean="0"/>
          </a:p>
          <a:p>
            <a:endParaRPr lang="en-US" altLang="zh-CN" sz="1400" dirty="0"/>
          </a:p>
          <a:p>
            <a:r>
              <a:rPr lang="zh-CN" altLang="zh-CN" sz="1400" dirty="0"/>
              <a:t>医疗行业的大数据应用一直在进行，但是数据并没有完全打通，基本都是孤岛数据，没办法进行大规模的应用。未来可以将这些数据统一采集起来，纳入统一的大数据平台，为人类健康造福。</a:t>
            </a:r>
            <a:endParaRPr lang="zh-CN" altLang="zh-CN" sz="1400" dirty="0"/>
          </a:p>
          <a:p>
            <a:endParaRPr lang="zh-CN" altLang="zh-CN" sz="1400" dirty="0"/>
          </a:p>
        </p:txBody>
      </p:sp>
      <p:grpSp>
        <p:nvGrpSpPr>
          <p:cNvPr id="34" name="组合 33"/>
          <p:cNvGrpSpPr/>
          <p:nvPr/>
        </p:nvGrpSpPr>
        <p:grpSpPr>
          <a:xfrm>
            <a:off x="5869667" y="1034459"/>
            <a:ext cx="1830701" cy="665949"/>
            <a:chOff x="1307154" y="2302514"/>
            <a:chExt cx="2539132" cy="865180"/>
          </a:xfrm>
        </p:grpSpPr>
        <p:sp>
          <p:nvSpPr>
            <p:cNvPr id="35" name="矩形 34"/>
            <p:cNvSpPr/>
            <p:nvPr/>
          </p:nvSpPr>
          <p:spPr>
            <a:xfrm>
              <a:off x="1307154" y="2302514"/>
              <a:ext cx="2539132" cy="865180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1423988" y="2361288"/>
              <a:ext cx="2324100" cy="7476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37" name="文本框 38"/>
            <p:cNvSpPr txBox="1"/>
            <p:nvPr/>
          </p:nvSpPr>
          <p:spPr>
            <a:xfrm>
              <a:off x="1585198" y="2424733"/>
              <a:ext cx="1983039" cy="59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white"/>
                  </a:solidFill>
                </a:rPr>
                <a:t>教育</a:t>
              </a:r>
              <a:r>
                <a:rPr lang="zh-CN" altLang="en-US" sz="2400" b="1" dirty="0" smtClean="0">
                  <a:solidFill>
                    <a:prstClr val="white"/>
                  </a:solidFill>
                </a:rPr>
                <a:t>行业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4650255" y="1837427"/>
            <a:ext cx="3417723" cy="3890515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4815111" y="2109151"/>
            <a:ext cx="3088011" cy="2891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/>
              <a:t>信息技术已在教育领域有了越来越广泛的应用，教学、考试、师生互动、校园安全、家校关系等，只要技术达到的地方，各个环节都被数据包裹</a:t>
            </a:r>
            <a:r>
              <a:rPr lang="zh-CN" altLang="zh-CN" sz="1400" dirty="0" smtClean="0"/>
              <a:t>。</a:t>
            </a:r>
            <a:endParaRPr lang="en-US" altLang="zh-CN" sz="1400" dirty="0" smtClean="0"/>
          </a:p>
          <a:p>
            <a:endParaRPr lang="en-US" altLang="zh-CN" sz="1400" dirty="0"/>
          </a:p>
          <a:p>
            <a:r>
              <a:rPr lang="zh-CN" altLang="zh-CN" sz="1400" dirty="0"/>
              <a:t>通过大数据的分析来优化教育机制，也可以作出更科学的决策，这将带来潜在的教育革命，在不久的将来，个性化学习终端将会更多地融入学习资源云平台，根据每个学生的不同兴趣爱好和特长，推送相关领域的前沿技术、资讯、资源乃至未来职业发展</a:t>
            </a:r>
            <a:r>
              <a:rPr lang="zh-CN" altLang="zh-CN" sz="1400" dirty="0" smtClean="0"/>
              <a:t>方向</a:t>
            </a:r>
            <a:r>
              <a:rPr lang="zh-CN" altLang="en-US" sz="1400" dirty="0" smtClean="0"/>
              <a:t>。</a:t>
            </a:r>
            <a:endParaRPr lang="zh-CN" altLang="zh-CN" sz="1400" dirty="0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85" y="1034459"/>
            <a:ext cx="1094307" cy="665947"/>
          </a:xfrm>
          <a:prstGeom prst="rect">
            <a:avLst/>
          </a:prstGeom>
        </p:spPr>
      </p:pic>
      <p:sp>
        <p:nvSpPr>
          <p:cNvPr id="63" name="文本框 27"/>
          <p:cNvSpPr txBox="1"/>
          <p:nvPr/>
        </p:nvSpPr>
        <p:spPr>
          <a:xfrm>
            <a:off x="6630203" y="234392"/>
            <a:ext cx="230378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5" dirty="0" smtClean="0">
                <a:solidFill>
                  <a:prstClr val="white"/>
                </a:solidFill>
              </a:rPr>
              <a:t>第一章 大数据概念及其应用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框 6"/>
          <p:cNvSpPr txBox="1"/>
          <p:nvPr/>
        </p:nvSpPr>
        <p:spPr>
          <a:xfrm>
            <a:off x="607500" y="177284"/>
            <a:ext cx="292227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1.5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大数据的应用场景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867" y="1031437"/>
            <a:ext cx="663892" cy="664427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77" name="组合 76"/>
          <p:cNvGrpSpPr/>
          <p:nvPr/>
        </p:nvGrpSpPr>
        <p:grpSpPr>
          <a:xfrm>
            <a:off x="1112389" y="1034459"/>
            <a:ext cx="1799145" cy="661407"/>
            <a:chOff x="1307154" y="2302514"/>
            <a:chExt cx="2539132" cy="865180"/>
          </a:xfrm>
        </p:grpSpPr>
        <p:sp>
          <p:nvSpPr>
            <p:cNvPr id="78" name="矩形 77"/>
            <p:cNvSpPr/>
            <p:nvPr/>
          </p:nvSpPr>
          <p:spPr>
            <a:xfrm>
              <a:off x="1307154" y="2302514"/>
              <a:ext cx="2539132" cy="865180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1423988" y="2361288"/>
              <a:ext cx="2324100" cy="7476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0" name="文本框 50"/>
            <p:cNvSpPr txBox="1"/>
            <p:nvPr/>
          </p:nvSpPr>
          <p:spPr>
            <a:xfrm>
              <a:off x="1423987" y="2419137"/>
              <a:ext cx="2323015" cy="6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prstClr val="white"/>
                  </a:solidFill>
                </a:rPr>
                <a:t>农业行业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4035664" y="1027436"/>
            <a:ext cx="1651896" cy="665949"/>
            <a:chOff x="1307154" y="2302514"/>
            <a:chExt cx="2539132" cy="865180"/>
          </a:xfrm>
        </p:grpSpPr>
        <p:sp>
          <p:nvSpPr>
            <p:cNvPr id="83" name="矩形 82"/>
            <p:cNvSpPr/>
            <p:nvPr/>
          </p:nvSpPr>
          <p:spPr>
            <a:xfrm>
              <a:off x="1307154" y="2302514"/>
              <a:ext cx="2539132" cy="865180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4" name="矩形 83"/>
            <p:cNvSpPr/>
            <p:nvPr/>
          </p:nvSpPr>
          <p:spPr>
            <a:xfrm>
              <a:off x="1423988" y="2361288"/>
              <a:ext cx="2324100" cy="7476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5" name="文本框 38"/>
            <p:cNvSpPr txBox="1"/>
            <p:nvPr/>
          </p:nvSpPr>
          <p:spPr>
            <a:xfrm>
              <a:off x="1585196" y="2424733"/>
              <a:ext cx="2162891" cy="59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prstClr val="white"/>
                  </a:solidFill>
                </a:rPr>
                <a:t>环境行业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78111" y="1837427"/>
            <a:ext cx="2433424" cy="3890515"/>
            <a:chOff x="508958" y="1837426"/>
            <a:chExt cx="3417723" cy="3890514"/>
          </a:xfrm>
        </p:grpSpPr>
        <p:sp>
          <p:nvSpPr>
            <p:cNvPr id="2" name="矩形 1"/>
            <p:cNvSpPr/>
            <p:nvPr/>
          </p:nvSpPr>
          <p:spPr>
            <a:xfrm>
              <a:off x="508958" y="1837426"/>
              <a:ext cx="3417723" cy="3890514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664482" y="2109151"/>
              <a:ext cx="3088010" cy="2891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sz="1400" dirty="0"/>
                <a:t>借助于大数据提供的消费能力和趋势报告，政府可为农业生产进行合理引导，依据需求进行生产，避免产能过剩造成不必要的资源和社会财富浪费。</a:t>
              </a:r>
              <a:endParaRPr lang="zh-CN" altLang="zh-CN" sz="1400" dirty="0"/>
            </a:p>
            <a:p>
              <a:endParaRPr lang="en-US" altLang="zh-CN" sz="1400" dirty="0" smtClean="0"/>
            </a:p>
            <a:p>
              <a:r>
                <a:rPr lang="zh-CN" altLang="zh-CN" sz="1400" dirty="0"/>
                <a:t>通过大数据的分析将会更精确地预测未来的天气，帮助农民做好自然灾害的预防工作，帮助政府实现农业的精细化管理和科学决策。</a:t>
              </a:r>
              <a:endParaRPr lang="zh-CN" altLang="zh-CN" sz="1400" dirty="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254136" y="1820173"/>
            <a:ext cx="2433424" cy="3890515"/>
            <a:chOff x="4650255" y="1837426"/>
            <a:chExt cx="3417723" cy="3890514"/>
          </a:xfrm>
        </p:grpSpPr>
        <p:sp>
          <p:nvSpPr>
            <p:cNvPr id="86" name="矩形 85"/>
            <p:cNvSpPr/>
            <p:nvPr/>
          </p:nvSpPr>
          <p:spPr>
            <a:xfrm>
              <a:off x="4650255" y="1837426"/>
              <a:ext cx="3417723" cy="3890514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矩形 86"/>
            <p:cNvSpPr/>
            <p:nvPr/>
          </p:nvSpPr>
          <p:spPr>
            <a:xfrm>
              <a:off x="4815111" y="2109151"/>
              <a:ext cx="3088010" cy="2461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sz="1400" dirty="0"/>
                <a:t>借助于大数据技术，天气预报的准确性和实效性将会大大提高，预报的及时性将会大大提升，同时对于重大自然灾害如龙卷风，通过大数据计算平台，人们将会更加精确地了解其运动轨迹和危害的等级，有利于帮助人们提高应对自然灾害的能力。</a:t>
              </a:r>
              <a:endParaRPr lang="zh-CN" altLang="zh-CN" sz="1400" dirty="0"/>
            </a:p>
            <a:p>
              <a:endParaRPr lang="zh-CN" altLang="zh-CN" sz="1400" dirty="0"/>
            </a:p>
          </p:txBody>
        </p:sp>
      </p:grpSp>
      <p:pic>
        <p:nvPicPr>
          <p:cNvPr id="34" name="Picture 3" descr="E:\PPT 胡占利 工作\《大数据》随书美化PPT\2-12060Q459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541" y="1017859"/>
            <a:ext cx="792288" cy="66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矩形 37"/>
          <p:cNvSpPr/>
          <p:nvPr/>
        </p:nvSpPr>
        <p:spPr>
          <a:xfrm>
            <a:off x="6023211" y="1820173"/>
            <a:ext cx="2433424" cy="3890515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6140589" y="2091899"/>
            <a:ext cx="2198668" cy="2891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/>
              <a:t>大数据技术可以了解经济发展情况、各产业发展情况、消费支出和产品销售情况等，依据分析结果，科学地制定宏观政策，平衡各产业发展，避免产能过剩，有效利用自然资源和社会资源，提高社会生产效率。大数据技术也能帮助政府进行支出管理，透明合理的财政支出将有利于提高公信力和监督财政支出</a:t>
            </a:r>
            <a:r>
              <a:rPr lang="zh-CN" altLang="zh-CN" sz="1400" dirty="0" smtClean="0"/>
              <a:t>。</a:t>
            </a:r>
            <a:endParaRPr lang="zh-CN" altLang="zh-CN" sz="1400" dirty="0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3"/>
          <a:srcRect l="5554" r="6943" b="11198"/>
          <a:stretch>
            <a:fillRect/>
          </a:stretch>
        </p:blipFill>
        <p:spPr>
          <a:xfrm>
            <a:off x="6023211" y="1024415"/>
            <a:ext cx="786360" cy="671451"/>
          </a:xfrm>
          <a:prstGeom prst="rect">
            <a:avLst/>
          </a:prstGeom>
        </p:spPr>
      </p:pic>
      <p:grpSp>
        <p:nvGrpSpPr>
          <p:cNvPr id="41" name="组合 40"/>
          <p:cNvGrpSpPr/>
          <p:nvPr/>
        </p:nvGrpSpPr>
        <p:grpSpPr>
          <a:xfrm>
            <a:off x="6854472" y="1027436"/>
            <a:ext cx="1625301" cy="665949"/>
            <a:chOff x="1307154" y="2302514"/>
            <a:chExt cx="2539132" cy="865180"/>
          </a:xfrm>
        </p:grpSpPr>
        <p:sp>
          <p:nvSpPr>
            <p:cNvPr id="42" name="矩形 41"/>
            <p:cNvSpPr/>
            <p:nvPr/>
          </p:nvSpPr>
          <p:spPr>
            <a:xfrm>
              <a:off x="1307154" y="2302514"/>
              <a:ext cx="2539132" cy="865180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423988" y="2361288"/>
              <a:ext cx="2324100" cy="7476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44" name="文本框 38"/>
            <p:cNvSpPr txBox="1"/>
            <p:nvPr/>
          </p:nvSpPr>
          <p:spPr>
            <a:xfrm>
              <a:off x="1423988" y="2424733"/>
              <a:ext cx="2422298" cy="598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prstClr val="white"/>
                  </a:solidFill>
                </a:rPr>
                <a:t>智慧城市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63" name="文本框 27"/>
          <p:cNvSpPr txBox="1"/>
          <p:nvPr/>
        </p:nvSpPr>
        <p:spPr>
          <a:xfrm>
            <a:off x="6630203" y="234392"/>
            <a:ext cx="230378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5" dirty="0" smtClean="0">
                <a:solidFill>
                  <a:prstClr val="white"/>
                </a:solidFill>
              </a:rPr>
              <a:t>第一章 大数据概念及其应用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4" name="文本框 6"/>
          <p:cNvSpPr txBox="1"/>
          <p:nvPr/>
        </p:nvSpPr>
        <p:spPr>
          <a:xfrm>
            <a:off x="607500" y="177284"/>
            <a:ext cx="292227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1.5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大数据的应用场景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1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12202" y="1169836"/>
              <a:ext cx="2119582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第一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大数据概念与应用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5" y="2048547"/>
            <a:ext cx="5693399" cy="414020"/>
            <a:chOff x="1807265" y="2462595"/>
            <a:chExt cx="5693399" cy="414020"/>
          </a:xfrm>
          <a:solidFill>
            <a:schemeClr val="bg2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71208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1.1</a:t>
              </a:r>
              <a:r>
                <a:rPr lang="zh-CN" altLang="en-US" sz="2100" spc="225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大数据的概念</a:t>
              </a:r>
              <a:endParaRPr lang="zh-CN" altLang="en-US" sz="2100" spc="225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5" y="2753555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大数据的来源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5" y="3469343"/>
            <a:ext cx="5693399" cy="424800"/>
            <a:chOff x="1807265" y="3400693"/>
            <a:chExt cx="5693399" cy="424800"/>
          </a:xfrm>
          <a:solidFill>
            <a:schemeClr val="bg2"/>
          </a:solidFill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59791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1.3</a:t>
              </a:r>
              <a:r>
                <a:rPr lang="zh-CN" altLang="en-US" sz="2100" spc="225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</a:t>
              </a:r>
              <a:r>
                <a:rPr lang="zh-CN" altLang="en-US" sz="2100" spc="225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数据的特征及意义</a:t>
              </a:r>
              <a:endParaRPr lang="zh-CN" altLang="en-US" sz="2100" spc="225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5" y="4185131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330263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数据的表现形态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1.5      </a:t>
            </a:r>
            <a:r>
              <a:rPr lang="zh-CN" alt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大数据的应用场景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100" dirty="0" smtClean="0">
                <a:solidFill>
                  <a:schemeClr val="bg1"/>
                </a:solidFill>
              </a:rPr>
              <a:t>习题</a:t>
            </a:r>
            <a:endParaRPr lang="zh-CN" altLang="en-US" sz="2100" dirty="0" smtClean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070" y="3810"/>
            <a:ext cx="9040495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1"/>
          <a:srcRect l="19090" t="21720" r="16280" b="22029"/>
          <a:stretch>
            <a:fillRect/>
          </a:stretch>
        </p:blipFill>
        <p:spPr>
          <a:xfrm>
            <a:off x="-14605" y="-22225"/>
            <a:ext cx="9169400" cy="68795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64073" y="2464268"/>
            <a:ext cx="7961879" cy="2999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zh-CN" sz="2100" spc="225" dirty="0">
                <a:solidFill>
                  <a:prstClr val="white"/>
                </a:solidFill>
              </a:rPr>
              <a:t>1.什么是大数据？</a:t>
            </a:r>
            <a:endParaRPr altLang="zh-CN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altLang="zh-CN" sz="2100" spc="225" dirty="0">
                <a:solidFill>
                  <a:prstClr val="white"/>
                </a:solidFill>
              </a:rPr>
              <a:t>2.大数据有哪些来源？</a:t>
            </a:r>
            <a:endParaRPr altLang="zh-CN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altLang="zh-CN" sz="2100" spc="225" dirty="0">
                <a:solidFill>
                  <a:prstClr val="white"/>
                </a:solidFill>
              </a:rPr>
              <a:t>3.大数据的主要特征是什么？</a:t>
            </a:r>
            <a:endParaRPr altLang="zh-CN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altLang="zh-CN" sz="2100" spc="225" dirty="0">
                <a:solidFill>
                  <a:prstClr val="white"/>
                </a:solidFill>
              </a:rPr>
              <a:t>4.大数据有哪些表现形态？</a:t>
            </a:r>
            <a:endParaRPr altLang="zh-CN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altLang="zh-CN" sz="2100" spc="225" dirty="0">
                <a:solidFill>
                  <a:prstClr val="white"/>
                </a:solidFill>
              </a:rPr>
              <a:t>5.大数据有哪些应用？</a:t>
            </a:r>
            <a:endParaRPr altLang="zh-CN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altLang="zh-CN" sz="2100" spc="225" dirty="0">
                <a:solidFill>
                  <a:prstClr val="white"/>
                </a:solidFill>
              </a:rPr>
              <a:t>6.请列举我们身边对大数据技术的应用。</a:t>
            </a:r>
            <a:endParaRPr altLang="zh-CN" sz="2100" spc="225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4072" y="1012685"/>
            <a:ext cx="15544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615012"/>
            <a:ext cx="1523495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64073" y="1697007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23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2859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88208" y="809784"/>
            <a:ext cx="24689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700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113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65494" y="4718475"/>
            <a:ext cx="44935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1460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1.1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大</a:t>
            </a:r>
            <a:r>
              <a:rPr lang="zh-CN" altLang="en-US" sz="2100" b="1" spc="225" dirty="0">
                <a:solidFill>
                  <a:prstClr val="white"/>
                </a:solidFill>
              </a:rPr>
              <a:t>数据的概念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7" y="218903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89" rIns="68580" bIns="34289" numCol="1" anchor="t" anchorCtr="0" compatLnSpc="1"/>
          <a:lstStyle/>
          <a:p>
            <a:endParaRPr lang="id-ID" sz="1355">
              <a:solidFill>
                <a:prstClr val="black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00075" y="1052831"/>
            <a:ext cx="7801611" cy="8750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600" dirty="0">
                <a:solidFill>
                  <a:prstClr val="white"/>
                </a:solidFill>
                <a:latin typeface="华文宋体" panose="02010600040101010101" charset="-122"/>
                <a:ea typeface="华文宋体" panose="02010600040101010101" charset="-122"/>
              </a:rPr>
              <a:t>大数据是指以多元形式，自许多来源搜集而来的庞大数据组，往往具有实时性。在企业对企业销售的情况下，这些数据可能得自社交网络、电子商务网站、顾客来访纪录，还有许多其他来源。这些数据，并非公司顾客关系管理数据库的常态数据组。</a:t>
            </a:r>
            <a:endParaRPr lang="zh-CN" altLang="en-US" sz="1600" dirty="0">
              <a:solidFill>
                <a:prstClr val="white"/>
              </a:solidFill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42707" y="715968"/>
            <a:ext cx="16052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b="1" dirty="0">
                <a:solidFill>
                  <a:srgbClr val="3D89BC"/>
                </a:solidFill>
              </a:rPr>
              <a:t>什么是</a:t>
            </a:r>
            <a:r>
              <a:rPr lang="en-US" altLang="zh-CN" sz="1600" b="1" dirty="0">
                <a:solidFill>
                  <a:srgbClr val="3D89BC"/>
                </a:solidFill>
              </a:rPr>
              <a:t>“</a:t>
            </a:r>
            <a:r>
              <a:rPr lang="zh-CN" altLang="zh-CN" sz="1600" b="1" dirty="0">
                <a:solidFill>
                  <a:srgbClr val="3D89BC"/>
                </a:solidFill>
              </a:rPr>
              <a:t>大数据</a:t>
            </a:r>
            <a:r>
              <a:rPr lang="en-US" altLang="zh-CN" sz="1600" b="1" dirty="0">
                <a:solidFill>
                  <a:srgbClr val="3D89BC"/>
                </a:solidFill>
              </a:rPr>
              <a:t>”</a:t>
            </a:r>
            <a:endParaRPr lang="en-US" altLang="zh-CN" sz="1600" b="1" dirty="0">
              <a:solidFill>
                <a:srgbClr val="3D89BC"/>
              </a:solidFill>
            </a:endParaRPr>
          </a:p>
        </p:txBody>
      </p:sp>
      <p:pic>
        <p:nvPicPr>
          <p:cNvPr id="11" name="图片 10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0245" y="2117725"/>
            <a:ext cx="7620635" cy="4005580"/>
          </a:xfrm>
          <a:prstGeom prst="rect">
            <a:avLst/>
          </a:prstGeom>
        </p:spPr>
      </p:pic>
      <p:sp>
        <p:nvSpPr>
          <p:cNvPr id="14" name="文本框 27"/>
          <p:cNvSpPr txBox="1"/>
          <p:nvPr/>
        </p:nvSpPr>
        <p:spPr>
          <a:xfrm>
            <a:off x="6630203" y="234392"/>
            <a:ext cx="230378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55" dirty="0" smtClean="0">
                <a:solidFill>
                  <a:prstClr val="white"/>
                </a:solidFill>
              </a:rPr>
              <a:t>第一章 大数据概念及其应用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3464169" y="1248508"/>
            <a:ext cx="1565031" cy="1573823"/>
          </a:xfrm>
          <a:prstGeom prst="ellipse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4739055" y="3104743"/>
            <a:ext cx="1565031" cy="1573823"/>
          </a:xfrm>
          <a:prstGeom prst="ellipse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2216435" y="3102015"/>
            <a:ext cx="1565031" cy="1573823"/>
          </a:xfrm>
          <a:prstGeom prst="ellipse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箭头连接符 3"/>
          <p:cNvCxnSpPr>
            <a:stCxn id="2" idx="5"/>
            <a:endCxn id="34" idx="0"/>
          </p:cNvCxnSpPr>
          <p:nvPr/>
        </p:nvCxnSpPr>
        <p:spPr>
          <a:xfrm>
            <a:off x="4800007" y="2591851"/>
            <a:ext cx="721563" cy="512893"/>
          </a:xfrm>
          <a:prstGeom prst="straightConnector1">
            <a:avLst/>
          </a:prstGeom>
          <a:ln w="38100">
            <a:solidFill>
              <a:srgbClr val="40404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>
            <a:stCxn id="2" idx="3"/>
            <a:endCxn id="35" idx="0"/>
          </p:cNvCxnSpPr>
          <p:nvPr/>
        </p:nvCxnSpPr>
        <p:spPr>
          <a:xfrm flipH="1">
            <a:off x="2998951" y="2591851"/>
            <a:ext cx="694412" cy="510165"/>
          </a:xfrm>
          <a:prstGeom prst="straightConnector1">
            <a:avLst/>
          </a:prstGeom>
          <a:ln w="38100">
            <a:solidFill>
              <a:srgbClr val="40404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>
            <a:stCxn id="35" idx="6"/>
            <a:endCxn id="34" idx="2"/>
          </p:cNvCxnSpPr>
          <p:nvPr/>
        </p:nvCxnSpPr>
        <p:spPr>
          <a:xfrm>
            <a:off x="3781465" y="3888927"/>
            <a:ext cx="957589" cy="2728"/>
          </a:xfrm>
          <a:prstGeom prst="straightConnector1">
            <a:avLst/>
          </a:prstGeom>
          <a:ln w="38100">
            <a:solidFill>
              <a:srgbClr val="40404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右箭头 11"/>
          <p:cNvSpPr/>
          <p:nvPr/>
        </p:nvSpPr>
        <p:spPr>
          <a:xfrm rot="2046380">
            <a:off x="2814311" y="2418043"/>
            <a:ext cx="386863" cy="342900"/>
          </a:xfrm>
          <a:prstGeom prst="rightArrow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右箭头 52"/>
          <p:cNvSpPr/>
          <p:nvPr/>
        </p:nvSpPr>
        <p:spPr>
          <a:xfrm rot="7975343">
            <a:off x="5328140" y="2426065"/>
            <a:ext cx="386863" cy="342900"/>
          </a:xfrm>
          <a:prstGeom prst="rightArrow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右箭头 54"/>
          <p:cNvSpPr/>
          <p:nvPr/>
        </p:nvSpPr>
        <p:spPr>
          <a:xfrm rot="16200000">
            <a:off x="4053253" y="4253965"/>
            <a:ext cx="386863" cy="342900"/>
          </a:xfrm>
          <a:prstGeom prst="rightArrow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3860593" y="3200403"/>
            <a:ext cx="790535" cy="276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大数据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78848" y="1867107"/>
            <a:ext cx="2565067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数据源整合进行存储、清洗、挖掘、分析后得出结果直到优化企业管理提高效率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8959" y="2077872"/>
            <a:ext cx="2251605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云计算、硬件性价比的提高以及软件技术的进步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829465" y="4787861"/>
            <a:ext cx="2692104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智能设备、传感器的普及，推动物联网、人工智能的发展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02319" y="1591831"/>
            <a:ext cx="1106645" cy="861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schemeClr val="bg1"/>
                </a:solidFill>
              </a:rPr>
              <a:t>计算</a:t>
            </a:r>
            <a:endParaRPr lang="en-US" altLang="zh-CN" sz="1400" dirty="0" smtClean="0">
              <a:solidFill>
                <a:schemeClr val="bg1"/>
              </a:solidFill>
            </a:endParaRPr>
          </a:p>
          <a:p>
            <a:endParaRPr lang="en-US" altLang="zh-CN" sz="1400" dirty="0" smtClean="0">
              <a:solidFill>
                <a:schemeClr val="bg1"/>
              </a:solidFill>
            </a:endParaRPr>
          </a:p>
          <a:p>
            <a:r>
              <a:rPr lang="zh-CN" altLang="en-US" sz="1400" dirty="0" smtClean="0">
                <a:solidFill>
                  <a:schemeClr val="bg1"/>
                </a:solidFill>
              </a:rPr>
              <a:t>运行、计算速度越来越快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313043" y="3336577"/>
            <a:ext cx="1345816" cy="861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en-US" altLang="zh-CN" sz="1400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1400" dirty="0" smtClean="0">
                <a:solidFill>
                  <a:schemeClr val="bg1"/>
                </a:solidFill>
              </a:rPr>
              <a:t>存储</a:t>
            </a:r>
            <a:endParaRPr lang="en-US" altLang="zh-CN" sz="1400" dirty="0" smtClean="0">
              <a:solidFill>
                <a:schemeClr val="bg1"/>
              </a:solidFill>
            </a:endParaRPr>
          </a:p>
          <a:p>
            <a:endParaRPr lang="en-US" altLang="zh-CN" sz="1400" dirty="0" smtClean="0">
              <a:solidFill>
                <a:schemeClr val="bg1"/>
              </a:solidFill>
            </a:endParaRPr>
          </a:p>
          <a:p>
            <a:r>
              <a:rPr lang="zh-CN" altLang="en-US" sz="1400" dirty="0" smtClean="0">
                <a:solidFill>
                  <a:schemeClr val="bg1"/>
                </a:solidFill>
              </a:rPr>
              <a:t>   存储成本下降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943384" y="3165997"/>
            <a:ext cx="1345816" cy="12922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en-US" altLang="zh-CN" sz="1400" dirty="0" smtClean="0">
              <a:solidFill>
                <a:schemeClr val="bg1"/>
              </a:solidFill>
            </a:endParaRPr>
          </a:p>
          <a:p>
            <a:r>
              <a:rPr lang="zh-CN" altLang="en-US" sz="1400" dirty="0" smtClean="0">
                <a:solidFill>
                  <a:schemeClr val="bg1"/>
                </a:solidFill>
              </a:rPr>
              <a:t>        智能</a:t>
            </a:r>
            <a:endParaRPr lang="en-US" altLang="zh-CN" sz="1400" dirty="0" smtClean="0">
              <a:solidFill>
                <a:schemeClr val="bg1"/>
              </a:solidFill>
            </a:endParaRPr>
          </a:p>
          <a:p>
            <a:endParaRPr lang="en-US" altLang="zh-CN" sz="1400" dirty="0" smtClean="0">
              <a:solidFill>
                <a:schemeClr val="bg1"/>
              </a:solidFill>
            </a:endParaRPr>
          </a:p>
          <a:p>
            <a:r>
              <a:rPr lang="zh-CN" altLang="en-US" sz="1400" dirty="0" smtClean="0">
                <a:solidFill>
                  <a:schemeClr val="bg1"/>
                </a:solidFill>
              </a:rPr>
              <a:t>实现信息对等解放脑力，机器拥有人的智慧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51460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1.1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大</a:t>
            </a:r>
            <a:r>
              <a:rPr lang="zh-CN" altLang="en-US" sz="2100" b="1" spc="225" dirty="0">
                <a:solidFill>
                  <a:prstClr val="white"/>
                </a:solidFill>
              </a:rPr>
              <a:t>数据的概念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52232" y="889323"/>
            <a:ext cx="18084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b="1" dirty="0">
                <a:solidFill>
                  <a:srgbClr val="3D89BC"/>
                </a:solidFill>
              </a:rPr>
              <a:t>大数据的技术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支撑</a:t>
            </a:r>
            <a:endParaRPr lang="zh-CN" altLang="zh-CN" sz="1600" b="1" dirty="0" smtClean="0">
              <a:solidFill>
                <a:srgbClr val="3D89BC"/>
              </a:solidFill>
            </a:endParaRPr>
          </a:p>
        </p:txBody>
      </p:sp>
      <p:sp>
        <p:nvSpPr>
          <p:cNvPr id="3" name="文本框 27"/>
          <p:cNvSpPr txBox="1"/>
          <p:nvPr/>
        </p:nvSpPr>
        <p:spPr>
          <a:xfrm>
            <a:off x="6630203" y="234392"/>
            <a:ext cx="230378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55" dirty="0" smtClean="0">
                <a:solidFill>
                  <a:prstClr val="white"/>
                </a:solidFill>
              </a:rPr>
              <a:t>第一章 大数据概念及其应用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61645" y="4944111"/>
            <a:ext cx="8263891" cy="8858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51460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1.1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大</a:t>
            </a:r>
            <a:r>
              <a:rPr lang="zh-CN" altLang="en-US" sz="2100" b="1" spc="225" dirty="0">
                <a:solidFill>
                  <a:prstClr val="white"/>
                </a:solidFill>
              </a:rPr>
              <a:t>数据的概念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8457" y="992840"/>
            <a:ext cx="22148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dirty="0"/>
              <a:t>存储：存储成本的下降</a:t>
            </a:r>
            <a:endParaRPr lang="zh-CN" altLang="en-US" sz="1600" dirty="0"/>
          </a:p>
        </p:txBody>
      </p:sp>
      <p:sp>
        <p:nvSpPr>
          <p:cNvPr id="7" name="矩形 6"/>
          <p:cNvSpPr/>
          <p:nvPr/>
        </p:nvSpPr>
        <p:spPr>
          <a:xfrm flipH="1">
            <a:off x="451763" y="1434811"/>
            <a:ext cx="3930453" cy="577435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/>
              <a:t>云计算出现之前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flipH="1">
            <a:off x="4795163" y="1434811"/>
            <a:ext cx="3930453" cy="577435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/>
              <a:t>云计算出现之后</a:t>
            </a: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84835" y="2423795"/>
            <a:ext cx="3672205" cy="20612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</a:pP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</a:rPr>
              <a:t>在云计算出现之前，数据存储的成本是非常高的</a:t>
            </a:r>
            <a:r>
              <a:rPr 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00000"/>
              </a:lnSpc>
            </a:pPr>
            <a:r>
              <a:rPr 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例如，公司要建设网站，需要购置和部署服务器，安排技术人员维护服务器，保证数据存储的安全性和数据传输的畅通性，还会定期清理数据，腾出空间以便存储新的数据，机房整体的人力和管理成本都很高。</a:t>
            </a:r>
            <a:endParaRPr lang="zh-CN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1763" y="2194040"/>
            <a:ext cx="3930453" cy="25527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953635" y="2423795"/>
            <a:ext cx="3613785" cy="5067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795163" y="2194040"/>
            <a:ext cx="3930453" cy="2552700"/>
          </a:xfrm>
          <a:prstGeom prst="rect">
            <a:avLst/>
          </a:prstGeom>
          <a:noFill/>
          <a:ln>
            <a:solidFill>
              <a:srgbClr val="3D89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160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云计算出现后，数据存储服务衍生出了新的商业模式，数据中心的出现降低了公司的计算和存储成本。</a:t>
            </a:r>
            <a:endParaRPr lang="zh-CN" sz="160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例如，公司现在要建设网站，不需要去购买服务器，不需要去雇用技术人员维护服务器，可以通过租用硬件设备的方式解决问题。</a:t>
            </a: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0851" y="4944111"/>
            <a:ext cx="83115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/>
              <a:t>存储成本的下降，也改变了大家对数据的看法，更加愿意把1年、2年甚至更久远的历史数据保存下来，有了历史数据的沉淀，才可以通过对比，发现数据之间的关联和价值。正是由于存储成本的下降，才能为大数据搭建最好的基础设施。</a:t>
            </a:r>
            <a:endParaRPr lang="zh-CN" altLang="en-US" sz="160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230378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55" dirty="0" smtClean="0">
                <a:solidFill>
                  <a:prstClr val="white"/>
                </a:solidFill>
              </a:rPr>
              <a:t>第一章 大数据概念及其应用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51460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1.1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大</a:t>
            </a:r>
            <a:r>
              <a:rPr lang="zh-CN" altLang="en-US" sz="2100" b="1" spc="225" dirty="0">
                <a:solidFill>
                  <a:prstClr val="white"/>
                </a:solidFill>
              </a:rPr>
              <a:t>数据的概念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8457" y="992840"/>
            <a:ext cx="24180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dirty="0"/>
              <a:t>计算：运算速度越来越快</a:t>
            </a:r>
            <a:endParaRPr lang="zh-CN" altLang="en-US" sz="1600" dirty="0"/>
          </a:p>
        </p:txBody>
      </p:sp>
      <p:sp>
        <p:nvSpPr>
          <p:cNvPr id="5" name="文本框 4"/>
          <p:cNvSpPr txBox="1"/>
          <p:nvPr/>
        </p:nvSpPr>
        <p:spPr>
          <a:xfrm>
            <a:off x="508635" y="3163571"/>
            <a:ext cx="758634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r>
              <a:rPr lang="zh-CN" altLang="en-US" sz="1600"/>
              <a:t>分布式系统基础架构Hadoop的出现，为大数据带来了新的曙光；</a:t>
            </a:r>
            <a:endParaRPr lang="zh-CN" altLang="en-US" sz="1600"/>
          </a:p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r>
              <a:rPr lang="zh-CN" altLang="en-US" sz="1600"/>
              <a:t>HDFS为海量的数据提供了存储；</a:t>
            </a:r>
            <a:endParaRPr lang="zh-CN" altLang="en-US" sz="1600"/>
          </a:p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r>
              <a:rPr lang="zh-CN" altLang="en-US" sz="1600"/>
              <a:t>MapReduce则为海量的数据提供了并行计算，从而大大提高了计算效率；</a:t>
            </a:r>
            <a:endParaRPr lang="zh-CN" altLang="en-US" sz="1600"/>
          </a:p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r>
              <a:rPr lang="zh-CN" altLang="en-US" sz="1600"/>
              <a:t>Spark、Storm、Impala等各种各样的技术进入人们的视野。</a:t>
            </a:r>
            <a:endParaRPr lang="zh-CN" altLang="en-US" sz="1600"/>
          </a:p>
        </p:txBody>
      </p:sp>
      <p:sp>
        <p:nvSpPr>
          <p:cNvPr id="6" name="文本框 5"/>
          <p:cNvSpPr txBox="1"/>
          <p:nvPr/>
        </p:nvSpPr>
        <p:spPr>
          <a:xfrm>
            <a:off x="434340" y="1559560"/>
            <a:ext cx="819340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 dirty="0">
                <a:sym typeface="+mn-ea"/>
              </a:rPr>
              <a:t>海量数据从原始数据源到产生价值，期间会经过存储、清洗、挖掘、分析等多个环节，如果计算速度不够快，很多事情是无法实现的。所以，在大数据的发展过程中，计算速度是非常关键的因素。</a:t>
            </a:r>
            <a:endParaRPr lang="zh-CN" altLang="en-US" sz="1600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230378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55" dirty="0" smtClean="0">
                <a:solidFill>
                  <a:prstClr val="white"/>
                </a:solidFill>
              </a:rPr>
              <a:t>第一章 大数据概念及其应用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文本框 6"/>
          <p:cNvSpPr txBox="1"/>
          <p:nvPr/>
        </p:nvSpPr>
        <p:spPr>
          <a:xfrm>
            <a:off x="1976232" y="173917"/>
            <a:ext cx="251460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1.1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大</a:t>
            </a:r>
            <a:r>
              <a:rPr lang="zh-CN" altLang="en-US" sz="2100" b="1" spc="225" dirty="0">
                <a:solidFill>
                  <a:prstClr val="white"/>
                </a:solidFill>
              </a:rPr>
              <a:t>数据的概念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4681" y="928370"/>
            <a:ext cx="841565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/>
              <a:t>智能：机器拥有理解数据的能力</a:t>
            </a:r>
            <a:endParaRPr lang="zh-CN" altLang="en-US" sz="1600"/>
          </a:p>
          <a:p>
            <a:pPr fontAlgn="auto">
              <a:lnSpc>
                <a:spcPct val="150000"/>
              </a:lnSpc>
            </a:pPr>
            <a:r>
              <a:rPr lang="zh-CN" altLang="en-US" sz="1600"/>
              <a:t>大数据带来的最大价值就是“智慧”，</a:t>
            </a:r>
            <a:r>
              <a:rPr lang="zh-CN" altLang="en-US" sz="1600">
                <a:sym typeface="+mn-ea"/>
              </a:rPr>
              <a:t>大数据让机器变得有智慧，同时人工智能进一步提升了处理和理解数据的能力。例如：</a:t>
            </a:r>
            <a:endParaRPr lang="en-US" altLang="zh-CN" sz="1600"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37643" y="2507777"/>
            <a:ext cx="7105397" cy="4375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CN" altLang="en-US" sz="1600">
                <a:sym typeface="+mn-ea"/>
              </a:rPr>
              <a:t>谷歌AlphaGo大胜世界围棋冠军李世石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937009" y="3396563"/>
            <a:ext cx="7105396" cy="4375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CN" altLang="en-US" sz="1600">
                <a:sym typeface="+mn-ea"/>
              </a:rPr>
              <a:t>阿里云小Ai成功预测出《我是歌手》的总决赛歌王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41448" y="2345645"/>
            <a:ext cx="806524" cy="75767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smtClean="0">
                <a:latin typeface="Impact" panose="020B0806030902050204" pitchFamily="34" charset="0"/>
              </a:rPr>
              <a:t>1</a:t>
            </a:r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441448" y="3235511"/>
            <a:ext cx="806524" cy="75767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smtClean="0">
                <a:latin typeface="Impact" panose="020B0806030902050204" pitchFamily="34" charset="0"/>
              </a:rPr>
              <a:t>2</a:t>
            </a:r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413644" y="2345645"/>
            <a:ext cx="7105396" cy="75767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413644" y="3235511"/>
            <a:ext cx="7105396" cy="75767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937643" y="4240057"/>
            <a:ext cx="7105397" cy="4375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CN" altLang="en-US" sz="1600">
                <a:sym typeface="+mn-ea"/>
              </a:rPr>
              <a:t>iPhone上智能化语音机器人Siri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937009" y="5128843"/>
            <a:ext cx="7105396" cy="4375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CN" altLang="en-US" sz="1600">
                <a:sym typeface="+mn-ea"/>
              </a:rPr>
              <a:t>微信上与大家聊天的微软小冰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41448" y="4077925"/>
            <a:ext cx="806524" cy="75767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smtClean="0">
                <a:latin typeface="Impact" panose="020B0806030902050204" pitchFamily="34" charset="0"/>
              </a:rPr>
              <a:t>3</a:t>
            </a:r>
            <a:endParaRPr lang="en-US" sz="2400">
              <a:latin typeface="Impact" panose="020B080603090205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41448" y="4967791"/>
            <a:ext cx="806524" cy="75767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smtClean="0">
                <a:latin typeface="Impact" panose="020B0806030902050204" pitchFamily="34" charset="0"/>
              </a:rPr>
              <a:t>4</a:t>
            </a:r>
            <a:endParaRPr lang="en-US" sz="2400">
              <a:latin typeface="Impact" panose="020B0806030902050204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413644" y="4077925"/>
            <a:ext cx="7105396" cy="75767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413644" y="4967791"/>
            <a:ext cx="7105396" cy="75767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05438" y="287732"/>
            <a:ext cx="230378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55" dirty="0" smtClean="0">
                <a:solidFill>
                  <a:prstClr val="white"/>
                </a:solidFill>
              </a:rPr>
              <a:t>第一章 大数据概念及其应用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7" y="218903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89" rIns="68580" bIns="34289" numCol="1" anchor="t" anchorCtr="0" compatLnSpc="1"/>
          <a:lstStyle/>
          <a:p>
            <a:endParaRPr lang="id-ID" sz="1355">
              <a:solidFill>
                <a:prstClr val="black"/>
              </a:solidFill>
            </a:endParaRPr>
          </a:p>
        </p:txBody>
      </p:sp>
      <p:sp>
        <p:nvSpPr>
          <p:cNvPr id="63" name="文本框 27"/>
          <p:cNvSpPr txBox="1"/>
          <p:nvPr/>
        </p:nvSpPr>
        <p:spPr>
          <a:xfrm>
            <a:off x="6630203" y="234392"/>
            <a:ext cx="230378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5" dirty="0" smtClean="0">
                <a:solidFill>
                  <a:prstClr val="white"/>
                </a:solidFill>
              </a:rPr>
              <a:t>第一章 大数据概念及其应用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10195" y="1785865"/>
            <a:ext cx="56375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 smtClean="0"/>
              <a:t>美国</a:t>
            </a:r>
            <a:r>
              <a:rPr lang="zh-CN" altLang="zh-CN" sz="1600" dirty="0"/>
              <a:t>著名管理学家爱德华·戴明所言：“我们信靠上帝。除了上帝，任何人都必须用数据来说话。</a:t>
            </a:r>
            <a:r>
              <a:rPr lang="zh-CN" altLang="zh-CN" sz="1600" dirty="0" smtClean="0"/>
              <a:t>”</a:t>
            </a:r>
            <a:endParaRPr lang="zh-CN" altLang="zh-CN" sz="1600" dirty="0"/>
          </a:p>
        </p:txBody>
      </p:sp>
      <p:sp>
        <p:nvSpPr>
          <p:cNvPr id="14" name="椭圆 13"/>
          <p:cNvSpPr/>
          <p:nvPr/>
        </p:nvSpPr>
        <p:spPr>
          <a:xfrm>
            <a:off x="810880" y="1354347"/>
            <a:ext cx="1447812" cy="1447812"/>
          </a:xfrm>
          <a:prstGeom prst="ellipse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67" t="-3648" r="-1494" b="-4196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478763" y="2879793"/>
            <a:ext cx="7992376" cy="2651125"/>
          </a:xfrm>
          <a:prstGeom prst="rect">
            <a:avLst/>
          </a:prstGeom>
          <a:ln w="12700">
            <a:solidFill>
              <a:srgbClr val="3D89BC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zh-CN" sz="1600" b="1" dirty="0" smtClean="0">
                <a:solidFill>
                  <a:srgbClr val="3D89BC"/>
                </a:solidFill>
              </a:rPr>
              <a:t>（</a:t>
            </a:r>
            <a:r>
              <a:rPr lang="en-US" altLang="zh-CN" sz="1600" b="1" dirty="0">
                <a:solidFill>
                  <a:srgbClr val="3D89BC"/>
                </a:solidFill>
              </a:rPr>
              <a:t>1</a:t>
            </a:r>
            <a:r>
              <a:rPr lang="zh-CN" altLang="zh-CN" sz="1600" b="1" dirty="0">
                <a:solidFill>
                  <a:srgbClr val="3D89BC"/>
                </a:solidFill>
              </a:rPr>
              <a:t>）有数据可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说</a:t>
            </a:r>
            <a:endParaRPr lang="en-US" altLang="zh-CN" sz="1600" b="1" dirty="0" smtClean="0">
              <a:solidFill>
                <a:srgbClr val="3D89BC"/>
              </a:solidFill>
            </a:endParaRPr>
          </a:p>
          <a:p>
            <a:pPr>
              <a:lnSpc>
                <a:spcPct val="114000"/>
              </a:lnSpc>
            </a:pPr>
            <a:r>
              <a:rPr lang="en-US" altLang="zh-CN" sz="1400" dirty="0" smtClean="0"/>
              <a:t>  </a:t>
            </a:r>
            <a:r>
              <a:rPr lang="zh-CN" altLang="zh-CN" sz="1400" dirty="0" smtClean="0"/>
              <a:t>在</a:t>
            </a:r>
            <a:r>
              <a:rPr lang="zh-CN" altLang="zh-CN" sz="1400" dirty="0"/>
              <a:t>大数据时代，“万物皆数”，“量化一切”，“一切都将被数据化”。人类生活在一个海量、动态、多样的数据世界中，数据无处不在、无时不有、无人不用，数据就像阳光、空气、水分一样常见，好比放大镜、望远镜、显微镜那般重要</a:t>
            </a:r>
            <a:r>
              <a:rPr lang="zh-CN" altLang="zh-CN" sz="1400" dirty="0" smtClean="0"/>
              <a:t>。</a:t>
            </a:r>
            <a:r>
              <a:rPr lang="en-US" altLang="zh-CN" sz="1400" baseline="30000" dirty="0" smtClean="0"/>
              <a:t> </a:t>
            </a:r>
            <a:endParaRPr lang="en-US" altLang="zh-CN" sz="1400" baseline="30000" dirty="0" smtClean="0"/>
          </a:p>
          <a:p>
            <a:pPr>
              <a:lnSpc>
                <a:spcPct val="114000"/>
              </a:lnSpc>
            </a:pPr>
            <a:endParaRPr lang="en-US" altLang="zh-CN" sz="1600" b="1" dirty="0" smtClean="0">
              <a:solidFill>
                <a:srgbClr val="3D89BC"/>
              </a:solidFill>
            </a:endParaRPr>
          </a:p>
          <a:p>
            <a:pPr>
              <a:lnSpc>
                <a:spcPct val="114000"/>
              </a:lnSpc>
            </a:pPr>
            <a:r>
              <a:rPr lang="zh-CN" altLang="zh-CN" sz="1600" b="1" dirty="0" smtClean="0">
                <a:solidFill>
                  <a:srgbClr val="3D89BC"/>
                </a:solidFill>
              </a:rPr>
              <a:t>（</a:t>
            </a:r>
            <a:r>
              <a:rPr lang="en-US" altLang="zh-CN" sz="1600" b="1" dirty="0">
                <a:solidFill>
                  <a:srgbClr val="3D89BC"/>
                </a:solidFill>
              </a:rPr>
              <a:t>2</a:t>
            </a:r>
            <a:r>
              <a:rPr lang="zh-CN" altLang="zh-CN" sz="1600" b="1" dirty="0">
                <a:solidFill>
                  <a:srgbClr val="3D89BC"/>
                </a:solidFill>
              </a:rPr>
              <a:t>）说数据可靠</a:t>
            </a:r>
            <a:endParaRPr lang="zh-CN" altLang="zh-CN" sz="1600" b="1" dirty="0">
              <a:solidFill>
                <a:srgbClr val="3D89BC"/>
              </a:solidFill>
            </a:endParaRPr>
          </a:p>
          <a:p>
            <a:pPr>
              <a:lnSpc>
                <a:spcPct val="114000"/>
              </a:lnSpc>
            </a:pPr>
            <a:r>
              <a:rPr lang="en-US" altLang="zh-CN" sz="1400" dirty="0" smtClean="0"/>
              <a:t>  </a:t>
            </a:r>
            <a:r>
              <a:rPr lang="zh-CN" altLang="zh-CN" sz="1400" dirty="0" smtClean="0"/>
              <a:t>大</a:t>
            </a:r>
            <a:r>
              <a:rPr lang="zh-CN" altLang="zh-CN" sz="1400" dirty="0"/>
              <a:t>数据中的“数据”真实可靠，它实质上是表征事物现象的一种符号语言和逻辑关系，其可靠性的数理哲学基础是世界同构原理。世界具有物质统一性，统一的世界中的一切事物都存在着时空一致性的同构关系。这意味着任何事物的属性和规律，只要通过适当编码，均可以通过统一的数字信号表达出来。</a:t>
            </a:r>
            <a:endParaRPr lang="zh-CN" altLang="en-US" sz="1400" dirty="0"/>
          </a:p>
        </p:txBody>
      </p:sp>
      <p:sp>
        <p:nvSpPr>
          <p:cNvPr id="20" name="文本框 6"/>
          <p:cNvSpPr txBox="1"/>
          <p:nvPr/>
        </p:nvSpPr>
        <p:spPr>
          <a:xfrm>
            <a:off x="452232" y="173917"/>
            <a:ext cx="251460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1.1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大</a:t>
            </a:r>
            <a:r>
              <a:rPr lang="zh-CN" altLang="en-US" sz="2100" b="1" spc="225" dirty="0">
                <a:solidFill>
                  <a:prstClr val="white"/>
                </a:solidFill>
              </a:rPr>
              <a:t>数据的概念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52232" y="889323"/>
            <a:ext cx="14020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b="1" dirty="0">
                <a:solidFill>
                  <a:srgbClr val="3D89BC"/>
                </a:solidFill>
              </a:rPr>
              <a:t>大数据的意义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45000" y="5578268"/>
            <a:ext cx="8104521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       </a:t>
            </a:r>
            <a:r>
              <a:rPr lang="zh-CN" altLang="zh-CN" sz="1400" dirty="0"/>
              <a:t>因此，</a:t>
            </a:r>
            <a:r>
              <a:rPr lang="zh-CN" altLang="zh-CN" b="1" dirty="0"/>
              <a:t>“用数据说话”、“让数据发声”</a:t>
            </a:r>
            <a:r>
              <a:rPr lang="zh-CN" altLang="zh-CN" sz="1400" dirty="0"/>
              <a:t>，已成为人类认知世界的一种全新方法。</a:t>
            </a:r>
            <a:endParaRPr lang="zh-CN" altLang="zh-CN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11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12.xml><?xml version="1.0" encoding="utf-8"?>
<p:tagLst xmlns:p="http://schemas.openxmlformats.org/presentationml/2006/main">
  <p:tag name="KSO_WM_TEMPLATE_CATEGORY" val="diagram"/>
  <p:tag name="KSO_WM_TEMPLATE_INDEX" val="99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38"/>
  <p:tag name="KSO_WM_UNIT_HIGHLIGHT" val="0"/>
  <p:tag name="KSO_WM_UNIT_COMPATIBLE" val="0"/>
  <p:tag name="KSO_WM_BEAUTIFY_FLAG" val="#wm#"/>
  <p:tag name="KSO_WM_UNIT_PRESET_TEXT_INDEX" val="4"/>
  <p:tag name="KSO_WM_UNIT_PRESET_TEXT_LEN" val="55"/>
  <p:tag name="KSO_WM_DIAGRAM_GROUP_CODE" val="l1-1"/>
  <p:tag name="KSO_WM_TAG_VERSION" val="1.0"/>
  <p:tag name="KSO_WM_UNIT_TEXT_FILL_FORE_SCHEMECOLOR_INDEX" val="13"/>
  <p:tag name="KSO_WM_UNIT_TEXT_FILL_TYPE" val="1"/>
  <p:tag name="KSO_WM_UNIT_USESOURCEFORMAT_APPLY" val="0"/>
</p:tagLst>
</file>

<file path=ppt/tags/tag13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14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15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16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17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18.xml><?xml version="1.0" encoding="utf-8"?>
<p:tagLst xmlns:p="http://schemas.openxmlformats.org/presentationml/2006/main">
  <p:tag name="KSO_WM_TEMPLATE_CATEGORY" val="diagram"/>
  <p:tag name="KSO_WM_TEMPLATE_INDEX" val="99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38"/>
  <p:tag name="KSO_WM_UNIT_HIGHLIGHT" val="0"/>
  <p:tag name="KSO_WM_UNIT_COMPATIBLE" val="0"/>
  <p:tag name="KSO_WM_BEAUTIFY_FLAG" val="#wm#"/>
  <p:tag name="KSO_WM_UNIT_PRESET_TEXT_INDEX" val="4"/>
  <p:tag name="KSO_WM_UNIT_PRESET_TEXT_LEN" val="55"/>
  <p:tag name="KSO_WM_DIAGRAM_GROUP_CODE" val="l1-1"/>
  <p:tag name="KSO_WM_TAG_VERSION" val="1.0"/>
  <p:tag name="KSO_WM_UNIT_TEXT_FILL_FORE_SCHEMECOLOR_INDEX" val="13"/>
  <p:tag name="KSO_WM_UNIT_TEXT_FILL_TYPE" val="1"/>
  <p:tag name="KSO_WM_UNIT_USESOURCEFORMAT_APPLY" val="0"/>
</p:tagLst>
</file>

<file path=ppt/tags/tag19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21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22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23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24.xml><?xml version="1.0" encoding="utf-8"?>
<p:tagLst xmlns:p="http://schemas.openxmlformats.org/presentationml/2006/main">
  <p:tag name="KSO_WM_TEMPLATE_CATEGORY" val="diagram"/>
  <p:tag name="KSO_WM_TEMPLATE_INDEX" val="99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38"/>
  <p:tag name="KSO_WM_UNIT_HIGHLIGHT" val="0"/>
  <p:tag name="KSO_WM_UNIT_COMPATIBLE" val="0"/>
  <p:tag name="KSO_WM_BEAUTIFY_FLAG" val="#wm#"/>
  <p:tag name="KSO_WM_UNIT_PRESET_TEXT_INDEX" val="4"/>
  <p:tag name="KSO_WM_UNIT_PRESET_TEXT_LEN" val="55"/>
  <p:tag name="KSO_WM_DIAGRAM_GROUP_CODE" val="l1-1"/>
  <p:tag name="KSO_WM_TAG_VERSION" val="1.0"/>
  <p:tag name="KSO_WM_UNIT_TEXT_FILL_FORE_SCHEMECOLOR_INDEX" val="13"/>
  <p:tag name="KSO_WM_UNIT_TEXT_FILL_TYPE" val="1"/>
  <p:tag name="KSO_WM_UNIT_USESOURCEFORMAT_APPLY" val="0"/>
</p:tagLst>
</file>

<file path=ppt/tags/tag25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26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27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28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9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31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32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33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34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35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ags/tag36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37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38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39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4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40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4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42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43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44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45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46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47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48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49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5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6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7.xml><?xml version="1.0" encoding="utf-8"?>
<p:tagLst xmlns:p="http://schemas.openxmlformats.org/presentationml/2006/main">
  <p:tag name="KSO_WM_TEMPLATE_CATEGORY" val="diagram"/>
  <p:tag name="KSO_WM_TEMPLATE_INDEX" val="99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38"/>
  <p:tag name="KSO_WM_UNIT_HIGHLIGHT" val="0"/>
  <p:tag name="KSO_WM_UNIT_COMPATIBLE" val="0"/>
  <p:tag name="KSO_WM_BEAUTIFY_FLAG" val="#wm#"/>
  <p:tag name="KSO_WM_UNIT_PRESET_TEXT_INDEX" val="4"/>
  <p:tag name="KSO_WM_UNIT_PRESET_TEXT_LEN" val="55"/>
  <p:tag name="KSO_WM_DIAGRAM_GROUP_CODE" val="l1-1"/>
  <p:tag name="KSO_WM_TAG_VERSION" val="1.0"/>
  <p:tag name="KSO_WM_UNIT_TEXT_FILL_FORE_SCHEMECOLOR_INDEX" val="13"/>
  <p:tag name="KSO_WM_UNIT_TEXT_FILL_TYPE" val="1"/>
  <p:tag name="KSO_WM_UNIT_USESOURCEFORMAT_APPLY" val="0"/>
</p:tagLst>
</file>

<file path=ppt/tags/tag8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9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7694</Words>
  <Application>WPS 演示</Application>
  <PresentationFormat>宽屏</PresentationFormat>
  <Paragraphs>598</Paragraphs>
  <Slides>38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0" baseType="lpstr">
      <vt:lpstr>Arial</vt:lpstr>
      <vt:lpstr>宋体</vt:lpstr>
      <vt:lpstr>Wingdings</vt:lpstr>
      <vt:lpstr>黑体</vt:lpstr>
      <vt:lpstr>微软雅黑</vt:lpstr>
      <vt:lpstr>华文宋体</vt:lpstr>
      <vt:lpstr>Wingdings</vt:lpstr>
      <vt:lpstr>Impact</vt:lpstr>
      <vt:lpstr>Arial Unicode MS</vt:lpstr>
      <vt:lpstr>Calibri</vt:lpstr>
      <vt:lpstr>方正粗黑宋简体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YAYA</cp:lastModifiedBy>
  <cp:revision>35</cp:revision>
  <dcterms:created xsi:type="dcterms:W3CDTF">2018-03-01T02:03:00Z</dcterms:created>
  <dcterms:modified xsi:type="dcterms:W3CDTF">2021-03-17T02:59:44Z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