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0"/>
  </p:handoutMasterIdLst>
  <p:sldIdLst>
    <p:sldId id="552" r:id="rId3"/>
    <p:sldId id="446" r:id="rId4"/>
    <p:sldId id="463" r:id="rId6"/>
    <p:sldId id="548" r:id="rId7"/>
    <p:sldId id="549" r:id="rId8"/>
    <p:sldId id="464" r:id="rId9"/>
    <p:sldId id="550" r:id="rId10"/>
    <p:sldId id="483" r:id="rId11"/>
    <p:sldId id="546" r:id="rId12"/>
    <p:sldId id="547" r:id="rId13"/>
    <p:sldId id="570" r:id="rId14"/>
    <p:sldId id="569" r:id="rId15"/>
    <p:sldId id="579" r:id="rId16"/>
    <p:sldId id="580" r:id="rId17"/>
    <p:sldId id="582" r:id="rId18"/>
    <p:sldId id="568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6429" autoAdjust="0"/>
  </p:normalViewPr>
  <p:slideViewPr>
    <p:cSldViewPr snapToGrid="0" showGuides="1">
      <p:cViewPr varScale="1">
        <p:scale>
          <a:sx n="68" d="100"/>
          <a:sy n="68" d="100"/>
        </p:scale>
        <p:origin x="-1554" y="-102"/>
      </p:cViewPr>
      <p:guideLst>
        <p:guide orient="horz" pos="4034"/>
        <p:guide orient="horz" pos="1447"/>
        <p:guide orient="horz" pos="638"/>
        <p:guide pos="1880"/>
        <p:guide pos="200"/>
        <p:guide pos="5537"/>
        <p:guide pos="11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72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6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4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9.png"/><Relationship Id="rId27" Type="http://schemas.openxmlformats.org/officeDocument/2006/relationships/image" Target="../media/image28.png"/><Relationship Id="rId26" Type="http://schemas.openxmlformats.org/officeDocument/2006/relationships/image" Target="../media/image27.jpeg"/><Relationship Id="rId25" Type="http://schemas.openxmlformats.org/officeDocument/2006/relationships/image" Target="../media/image26.jpeg"/><Relationship Id="rId24" Type="http://schemas.openxmlformats.org/officeDocument/2006/relationships/image" Target="../media/image25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2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1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0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9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8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3.png"/><Relationship Id="rId7" Type="http://schemas.openxmlformats.org/officeDocument/2006/relationships/tags" Target="../tags/tag4.xml"/><Relationship Id="rId6" Type="http://schemas.openxmlformats.org/officeDocument/2006/relationships/image" Target="../media/image32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0.png"/><Relationship Id="rId53" Type="http://schemas.openxmlformats.org/officeDocument/2006/relationships/tags" Target="../tags/tag23.xml"/><Relationship Id="rId52" Type="http://schemas.openxmlformats.org/officeDocument/2006/relationships/image" Target="../media/image59.png"/><Relationship Id="rId51" Type="http://schemas.openxmlformats.org/officeDocument/2006/relationships/image" Target="../media/image58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57.png"/><Relationship Id="rId48" Type="http://schemas.openxmlformats.org/officeDocument/2006/relationships/image" Target="../media/image56.png"/><Relationship Id="rId47" Type="http://schemas.openxmlformats.org/officeDocument/2006/relationships/image" Target="../media/image55.png"/><Relationship Id="rId46" Type="http://schemas.openxmlformats.org/officeDocument/2006/relationships/image" Target="../media/image54.png"/><Relationship Id="rId45" Type="http://schemas.openxmlformats.org/officeDocument/2006/relationships/image" Target="../media/image53.png"/><Relationship Id="rId44" Type="http://schemas.openxmlformats.org/officeDocument/2006/relationships/image" Target="../media/image52.png"/><Relationship Id="rId43" Type="http://schemas.openxmlformats.org/officeDocument/2006/relationships/image" Target="../media/image51.png"/><Relationship Id="rId42" Type="http://schemas.openxmlformats.org/officeDocument/2006/relationships/image" Target="../media/image50.png"/><Relationship Id="rId41" Type="http://schemas.openxmlformats.org/officeDocument/2006/relationships/tags" Target="../tags/tag21.xml"/><Relationship Id="rId40" Type="http://schemas.openxmlformats.org/officeDocument/2006/relationships/image" Target="../media/image49.png"/><Relationship Id="rId4" Type="http://schemas.openxmlformats.org/officeDocument/2006/relationships/image" Target="../media/image31.png"/><Relationship Id="rId39" Type="http://schemas.openxmlformats.org/officeDocument/2006/relationships/tags" Target="../tags/tag20.xml"/><Relationship Id="rId38" Type="http://schemas.openxmlformats.org/officeDocument/2006/relationships/image" Target="../media/image48.png"/><Relationship Id="rId37" Type="http://schemas.openxmlformats.org/officeDocument/2006/relationships/tags" Target="../tags/tag19.xml"/><Relationship Id="rId36" Type="http://schemas.openxmlformats.org/officeDocument/2006/relationships/image" Target="../media/image47.png"/><Relationship Id="rId35" Type="http://schemas.openxmlformats.org/officeDocument/2006/relationships/tags" Target="../tags/tag18.xml"/><Relationship Id="rId34" Type="http://schemas.openxmlformats.org/officeDocument/2006/relationships/image" Target="../media/image46.png"/><Relationship Id="rId33" Type="http://schemas.openxmlformats.org/officeDocument/2006/relationships/tags" Target="../tags/tag17.xml"/><Relationship Id="rId32" Type="http://schemas.openxmlformats.org/officeDocument/2006/relationships/image" Target="../media/image45.png"/><Relationship Id="rId31" Type="http://schemas.openxmlformats.org/officeDocument/2006/relationships/tags" Target="../tags/tag16.xml"/><Relationship Id="rId30" Type="http://schemas.openxmlformats.org/officeDocument/2006/relationships/image" Target="../media/image44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43.png"/><Relationship Id="rId27" Type="http://schemas.openxmlformats.org/officeDocument/2006/relationships/tags" Target="../tags/tag14.xml"/><Relationship Id="rId26" Type="http://schemas.openxmlformats.org/officeDocument/2006/relationships/image" Target="../media/image42.png"/><Relationship Id="rId25" Type="http://schemas.openxmlformats.org/officeDocument/2006/relationships/tags" Target="../tags/tag13.xml"/><Relationship Id="rId24" Type="http://schemas.openxmlformats.org/officeDocument/2006/relationships/image" Target="../media/image41.png"/><Relationship Id="rId23" Type="http://schemas.openxmlformats.org/officeDocument/2006/relationships/tags" Target="../tags/tag12.xml"/><Relationship Id="rId22" Type="http://schemas.openxmlformats.org/officeDocument/2006/relationships/image" Target="../media/image40.png"/><Relationship Id="rId21" Type="http://schemas.openxmlformats.org/officeDocument/2006/relationships/tags" Target="../tags/tag11.xml"/><Relationship Id="rId20" Type="http://schemas.openxmlformats.org/officeDocument/2006/relationships/image" Target="../media/image39.png"/><Relationship Id="rId2" Type="http://schemas.openxmlformats.org/officeDocument/2006/relationships/image" Target="../media/image30.png"/><Relationship Id="rId19" Type="http://schemas.openxmlformats.org/officeDocument/2006/relationships/tags" Target="../tags/tag10.xml"/><Relationship Id="rId18" Type="http://schemas.openxmlformats.org/officeDocument/2006/relationships/image" Target="../media/image38.png"/><Relationship Id="rId17" Type="http://schemas.openxmlformats.org/officeDocument/2006/relationships/tags" Target="../tags/tag9.xml"/><Relationship Id="rId16" Type="http://schemas.openxmlformats.org/officeDocument/2006/relationships/image" Target="../media/image37.png"/><Relationship Id="rId15" Type="http://schemas.openxmlformats.org/officeDocument/2006/relationships/tags" Target="../tags/tag8.xml"/><Relationship Id="rId14" Type="http://schemas.openxmlformats.org/officeDocument/2006/relationships/image" Target="../media/image36.png"/><Relationship Id="rId13" Type="http://schemas.openxmlformats.org/officeDocument/2006/relationships/tags" Target="../tags/tag7.xml"/><Relationship Id="rId12" Type="http://schemas.openxmlformats.org/officeDocument/2006/relationships/image" Target="../media/image35.png"/><Relationship Id="rId11" Type="http://schemas.openxmlformats.org/officeDocument/2006/relationships/tags" Target="../tags/tag6.xml"/><Relationship Id="rId10" Type="http://schemas.openxmlformats.org/officeDocument/2006/relationships/image" Target="../media/image34.png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大数据实践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袁晓东    主编                            黄必栋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30713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398870" y="220123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大数据库的应用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664" y="913211"/>
            <a:ext cx="756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3.</a:t>
            </a:r>
            <a:r>
              <a:rPr lang="zh-CN" altLang="zh-CN" b="1" dirty="0"/>
              <a:t>高并发，低延迟，实时事务应用</a:t>
            </a:r>
            <a:r>
              <a:rPr lang="en-US" altLang="zh-CN" b="1" dirty="0" smtClean="0"/>
              <a:t>, </a:t>
            </a:r>
            <a:r>
              <a:rPr lang="en-US" altLang="zh-CN" dirty="0" smtClean="0"/>
              <a:t>12116</a:t>
            </a:r>
            <a:r>
              <a:rPr lang="zh-CN" altLang="zh-CN" dirty="0"/>
              <a:t>互联网售票系统</a:t>
            </a:r>
            <a:endParaRPr kumimoji="1"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010208" y="1630628"/>
          <a:ext cx="5229945" cy="2072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674"/>
                <a:gridCol w="1279781"/>
                <a:gridCol w="1047467"/>
                <a:gridCol w="840600"/>
                <a:gridCol w="1391423"/>
              </a:tblGrid>
              <a:tr h="41442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zh-CN" sz="900" kern="100" dirty="0">
                          <a:effectLst/>
                        </a:rPr>
                        <a:t>年份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尖峰日</a:t>
                      </a:r>
                      <a:r>
                        <a:rPr lang="en-US" sz="900" kern="100">
                          <a:effectLst/>
                        </a:rPr>
                        <a:t>PV</a:t>
                      </a:r>
                      <a:r>
                        <a:rPr lang="zh-CN" sz="900" kern="100">
                          <a:effectLst/>
                        </a:rPr>
                        <a:t>值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放票次数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网络带宽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zh-CN" sz="900" kern="100">
                          <a:effectLst/>
                        </a:rPr>
                        <a:t>订单处理（张</a:t>
                      </a:r>
                      <a:r>
                        <a:rPr lang="en-US" sz="900" kern="100">
                          <a:effectLst/>
                        </a:rPr>
                        <a:t>/</a:t>
                      </a:r>
                      <a:r>
                        <a:rPr lang="zh-CN" sz="900" kern="100">
                          <a:effectLst/>
                        </a:rPr>
                        <a:t>秒）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1442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2012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10</a:t>
                      </a:r>
                      <a:r>
                        <a:rPr lang="zh-CN" sz="900" kern="100">
                          <a:effectLst/>
                        </a:rPr>
                        <a:t>亿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</a:t>
                      </a:r>
                      <a:r>
                        <a:rPr lang="zh-CN" sz="900" kern="100">
                          <a:effectLst/>
                        </a:rPr>
                        <a:t>次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1.5G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200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1442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2013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15</a:t>
                      </a:r>
                      <a:r>
                        <a:rPr lang="zh-CN" sz="900" kern="100">
                          <a:effectLst/>
                        </a:rPr>
                        <a:t>亿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10</a:t>
                      </a:r>
                      <a:r>
                        <a:rPr lang="zh-CN" sz="900" kern="100">
                          <a:effectLst/>
                        </a:rPr>
                        <a:t>次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3G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450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1442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2014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144</a:t>
                      </a:r>
                      <a:r>
                        <a:rPr lang="zh-CN" sz="900" kern="100" dirty="0">
                          <a:effectLst/>
                        </a:rPr>
                        <a:t>亿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16</a:t>
                      </a:r>
                      <a:r>
                        <a:rPr lang="zh-CN" sz="900" kern="100">
                          <a:effectLst/>
                        </a:rPr>
                        <a:t>次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5G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1000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1442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2015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297</a:t>
                      </a:r>
                      <a:r>
                        <a:rPr lang="zh-CN" sz="900" kern="100">
                          <a:effectLst/>
                        </a:rPr>
                        <a:t>亿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21</a:t>
                      </a:r>
                      <a:r>
                        <a:rPr lang="zh-CN" sz="900" kern="100">
                          <a:effectLst/>
                        </a:rPr>
                        <a:t>次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12G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7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1032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934939" y="4100606"/>
            <a:ext cx="7588172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/>
              <a:t>Gemfire</a:t>
            </a:r>
            <a:r>
              <a:rPr lang="zh-CN" altLang="zh-CN" sz="1400" dirty="0"/>
              <a:t>可以将数十台或者数百台廉价</a:t>
            </a:r>
            <a:r>
              <a:rPr lang="en-US" altLang="zh-CN" sz="1400" dirty="0"/>
              <a:t>PC</a:t>
            </a:r>
            <a:r>
              <a:rPr lang="zh-CN" altLang="zh-CN" sz="1400" dirty="0"/>
              <a:t>服务器组建成一个集群。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 smtClean="0"/>
              <a:t>内存</a:t>
            </a:r>
            <a:r>
              <a:rPr lang="zh-CN" altLang="zh-CN" sz="1400" dirty="0"/>
              <a:t>中进行</a:t>
            </a:r>
            <a:r>
              <a:rPr lang="zh-CN" altLang="zh-CN" sz="1400" dirty="0" smtClean="0"/>
              <a:t>计算。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 smtClean="0"/>
              <a:t>定期</a:t>
            </a:r>
            <a:r>
              <a:rPr lang="zh-CN" altLang="zh-CN" sz="1400" dirty="0"/>
              <a:t>将数据以同步或异步方式写到</a:t>
            </a:r>
            <a:r>
              <a:rPr lang="zh-CN" altLang="zh-CN" sz="1400" dirty="0" smtClean="0"/>
              <a:t>磁盘。</a:t>
            </a:r>
            <a:endParaRPr lang="en-US" altLang="zh-CN" sz="1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400" dirty="0" smtClean="0"/>
              <a:t>有</a:t>
            </a:r>
            <a:r>
              <a:rPr lang="zh-CN" altLang="zh-CN" sz="1400" dirty="0"/>
              <a:t>磁盘数据作为备份。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18711" y="1169836"/>
              <a:ext cx="15065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大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数据概述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646972" y="2731871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大数据库的类型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646972" y="401169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bg1"/>
                </a:solidFill>
              </a:rPr>
              <a:t>习题</a:t>
            </a:r>
            <a:endParaRPr lang="zh-CN" altLang="en-US" sz="2100" dirty="0" smtClean="0">
              <a:solidFill>
                <a:schemeClr val="bg1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46972" y="3363703"/>
            <a:ext cx="5693399" cy="415498"/>
            <a:chOff x="1807265" y="2462595"/>
            <a:chExt cx="5693399" cy="41549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3286" y="2462595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大数据库的应用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646972" y="2100038"/>
            <a:ext cx="5693399" cy="426278"/>
            <a:chOff x="1807265" y="3400693"/>
            <a:chExt cx="5693399" cy="426278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411473"/>
              <a:ext cx="36343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从数据库到大数据库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8130" cy="6880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1.传统关系型数据库通常支持事务处理，数据库事务拥有四个特性，习惯上被称之为ACID特性。查阅资料简述什么是ACID特性。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2.你认为大数据库能否取代传统关系数据库吗？简述理由。</a:t>
            </a:r>
            <a:endParaRPr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18711" y="1169836"/>
              <a:ext cx="15065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大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数据概述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6343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从数据库到大数据库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大数据库的类型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大数据库的应用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395454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5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从数据库到大数据库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809" y="1555312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传统关系数据库</a:t>
            </a:r>
            <a:endParaRPr kumimoji="1" lang="en-US" altLang="zh-CN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537819" y="2029023"/>
            <a:ext cx="47478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Oracle</a:t>
            </a:r>
            <a:r>
              <a:rPr lang="zh-CN" altLang="zh-CN" sz="1400" dirty="0"/>
              <a:t>、</a:t>
            </a:r>
            <a:r>
              <a:rPr lang="en-US" altLang="zh-CN" sz="1400" dirty="0"/>
              <a:t>SQL Server</a:t>
            </a:r>
            <a:r>
              <a:rPr lang="zh-CN" altLang="zh-CN" sz="1400" dirty="0"/>
              <a:t>、</a:t>
            </a:r>
            <a:r>
              <a:rPr lang="en-US" altLang="zh-CN" sz="1400" dirty="0" err="1"/>
              <a:t>Mysql</a:t>
            </a:r>
            <a:r>
              <a:rPr lang="zh-CN" altLang="zh-CN" sz="1400" dirty="0"/>
              <a:t>、</a:t>
            </a:r>
            <a:r>
              <a:rPr lang="en-US" altLang="zh-CN" sz="1400" dirty="0"/>
              <a:t>DB2</a:t>
            </a:r>
            <a:r>
              <a:rPr lang="zh-CN" altLang="zh-CN" sz="1400" dirty="0"/>
              <a:t>、</a:t>
            </a:r>
            <a:r>
              <a:rPr lang="en-US" altLang="zh-CN" sz="1400" dirty="0" err="1" smtClean="0"/>
              <a:t>SyBase</a:t>
            </a:r>
            <a:r>
              <a:rPr lang="zh-CN" altLang="en-US" sz="1400" dirty="0" smtClean="0"/>
              <a:t>、</a:t>
            </a:r>
            <a:r>
              <a:rPr lang="en-US" altLang="zh-CN" sz="1400" dirty="0" err="1" smtClean="0"/>
              <a:t>SqlLite</a:t>
            </a:r>
            <a:r>
              <a:rPr lang="zh-CN" altLang="en-US" sz="1400" dirty="0" err="1" smtClean="0"/>
              <a:t>。</a:t>
            </a:r>
            <a:endParaRPr lang="zh-CN" altLang="en-US" sz="1400" dirty="0" err="1" smtClean="0"/>
          </a:p>
        </p:txBody>
      </p:sp>
      <p:sp>
        <p:nvSpPr>
          <p:cNvPr id="15" name="矩形 14"/>
          <p:cNvSpPr/>
          <p:nvPr/>
        </p:nvSpPr>
        <p:spPr>
          <a:xfrm>
            <a:off x="1537819" y="2521844"/>
            <a:ext cx="28498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/>
              <a:t>容易</a:t>
            </a:r>
            <a:r>
              <a:rPr lang="zh-CN" altLang="zh-CN" sz="1400" dirty="0" smtClean="0"/>
              <a:t>理解</a:t>
            </a:r>
            <a:r>
              <a:rPr lang="zh-CN" altLang="en-US" sz="1400" dirty="0" smtClean="0"/>
              <a:t>、</a:t>
            </a:r>
            <a:r>
              <a:rPr lang="zh-CN" altLang="zh-CN" sz="1400" dirty="0"/>
              <a:t>使用</a:t>
            </a:r>
            <a:r>
              <a:rPr lang="zh-CN" altLang="zh-CN" sz="1400" dirty="0" smtClean="0"/>
              <a:t>方便</a:t>
            </a:r>
            <a:r>
              <a:rPr lang="zh-CN" altLang="en-US" sz="1400" dirty="0" smtClean="0"/>
              <a:t>、</a:t>
            </a:r>
            <a:r>
              <a:rPr lang="zh-CN" altLang="zh-CN" sz="1400" dirty="0"/>
              <a:t>易于维护。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1537819" y="3059668"/>
            <a:ext cx="58724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/>
              <a:t>难以满足高并发读写</a:t>
            </a:r>
            <a:r>
              <a:rPr lang="zh-CN" altLang="zh-CN" sz="1400" dirty="0" smtClean="0"/>
              <a:t>需求</a:t>
            </a:r>
            <a:r>
              <a:rPr lang="zh-CN" altLang="en-US" sz="1400" dirty="0" smtClean="0"/>
              <a:t>；</a:t>
            </a:r>
            <a:r>
              <a:rPr lang="zh-CN" altLang="zh-CN" sz="1400" dirty="0"/>
              <a:t>难以满足海量数据的高效率</a:t>
            </a:r>
            <a:r>
              <a:rPr lang="zh-CN" altLang="zh-CN" sz="1400" dirty="0" smtClean="0"/>
              <a:t>读写</a:t>
            </a:r>
            <a:r>
              <a:rPr lang="zh-CN" altLang="en-US" sz="1400" dirty="0" smtClean="0"/>
              <a:t>；</a:t>
            </a:r>
            <a:r>
              <a:rPr lang="zh-CN" altLang="zh-CN" sz="1400" dirty="0"/>
              <a:t>扩展性差。</a:t>
            </a:r>
            <a:endParaRPr lang="en-US" altLang="zh-C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650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</a:t>
            </a:r>
            <a:r>
              <a:rPr lang="zh-CN" altLang="en-US" sz="2100" b="1" spc="225" dirty="0">
                <a:solidFill>
                  <a:prstClr val="white"/>
                </a:solidFill>
              </a:rPr>
              <a:t>从数据库到大数据库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1" name="文本框 12"/>
          <p:cNvSpPr txBox="1"/>
          <p:nvPr/>
        </p:nvSpPr>
        <p:spPr>
          <a:xfrm>
            <a:off x="659960" y="1086823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/>
              <a:t>大数据库</a:t>
            </a:r>
            <a:endParaRPr kumimoji="1" lang="en-US" altLang="zh-CN" dirty="0" smtClean="0"/>
          </a:p>
        </p:txBody>
      </p:sp>
      <p:sp>
        <p:nvSpPr>
          <p:cNvPr id="16" name="矩形 15"/>
          <p:cNvSpPr/>
          <p:nvPr/>
        </p:nvSpPr>
        <p:spPr>
          <a:xfrm>
            <a:off x="1388397" y="1657824"/>
            <a:ext cx="730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以</a:t>
            </a:r>
            <a:r>
              <a:rPr lang="en-US" altLang="zh-CN" sz="1400" dirty="0"/>
              <a:t>NoSQL</a:t>
            </a:r>
            <a:r>
              <a:rPr lang="zh-CN" altLang="zh-CN" sz="1400" dirty="0"/>
              <a:t>（</a:t>
            </a:r>
            <a:r>
              <a:rPr lang="en-US" altLang="zh-CN" sz="1400" dirty="0"/>
              <a:t>Not Only SQL</a:t>
            </a:r>
            <a:r>
              <a:rPr lang="zh-CN" altLang="zh-CN" sz="1400" dirty="0"/>
              <a:t>）为代表的用于存储、管理、分析海量数据的系统称为大数据库</a:t>
            </a: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1388397" y="2228334"/>
            <a:ext cx="48056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/>
              <a:t>数据体量</a:t>
            </a:r>
            <a:r>
              <a:rPr lang="zh-CN" altLang="zh-CN" sz="1400" dirty="0" smtClean="0"/>
              <a:t>巨大</a:t>
            </a:r>
            <a:r>
              <a:rPr lang="zh-CN" altLang="en-US" sz="1400" dirty="0" smtClean="0"/>
              <a:t>；</a:t>
            </a:r>
            <a:r>
              <a:rPr lang="zh-CN" altLang="zh-CN" sz="1400" dirty="0"/>
              <a:t>数据类型</a:t>
            </a:r>
            <a:r>
              <a:rPr lang="zh-CN" altLang="zh-CN" sz="1400" dirty="0" smtClean="0"/>
              <a:t>多样</a:t>
            </a:r>
            <a:r>
              <a:rPr lang="zh-CN" altLang="en-US" sz="1400" dirty="0" smtClean="0"/>
              <a:t>；</a:t>
            </a:r>
            <a:r>
              <a:rPr lang="zh-CN" altLang="zh-CN" sz="1400" dirty="0"/>
              <a:t>处理速度</a:t>
            </a:r>
            <a:r>
              <a:rPr lang="zh-CN" altLang="zh-CN" sz="1400" dirty="0" smtClean="0"/>
              <a:t>快</a:t>
            </a:r>
            <a:r>
              <a:rPr lang="zh-CN" altLang="en-US" sz="1400" dirty="0" smtClean="0"/>
              <a:t>；</a:t>
            </a:r>
            <a:r>
              <a:rPr lang="zh-CN" altLang="zh-CN" sz="1400" dirty="0"/>
              <a:t>价值密度低。</a:t>
            </a:r>
            <a:endParaRPr lang="zh-CN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1388397" y="2747623"/>
            <a:ext cx="352552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NoSQL</a:t>
            </a:r>
            <a:r>
              <a:rPr lang="zh-CN" altLang="zh-CN" sz="1400" dirty="0"/>
              <a:t>典型地遵循</a:t>
            </a:r>
            <a:r>
              <a:rPr lang="en-US" altLang="zh-CN" sz="1400" dirty="0"/>
              <a:t>CAP</a:t>
            </a:r>
            <a:r>
              <a:rPr lang="zh-CN" altLang="zh-CN" sz="1400" dirty="0"/>
              <a:t>理论和</a:t>
            </a:r>
            <a:r>
              <a:rPr lang="en-US" altLang="zh-CN" sz="1400" dirty="0"/>
              <a:t>BASE</a:t>
            </a:r>
            <a:r>
              <a:rPr lang="zh-CN" altLang="zh-CN" sz="1400" dirty="0"/>
              <a:t>原则。</a:t>
            </a:r>
            <a:endParaRPr lang="zh-CN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1388397" y="3658358"/>
            <a:ext cx="7048300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CAP</a:t>
            </a:r>
            <a:r>
              <a:rPr lang="zh-CN" altLang="zh-CN" sz="1400" dirty="0"/>
              <a:t>理论可简单描述为：一个分布式系统不能同时满足一致性</a:t>
            </a:r>
            <a:r>
              <a:rPr lang="en-US" altLang="zh-CN" sz="1400" dirty="0"/>
              <a:t>(consistency)</a:t>
            </a:r>
            <a:r>
              <a:rPr lang="zh-CN" altLang="zh-CN" sz="1400" dirty="0"/>
              <a:t>、可用性</a:t>
            </a:r>
            <a:r>
              <a:rPr lang="en-US" altLang="zh-CN" sz="1400" dirty="0"/>
              <a:t>(availability)</a:t>
            </a:r>
            <a:r>
              <a:rPr lang="zh-CN" altLang="zh-CN" sz="1400" dirty="0"/>
              <a:t>和分区容错性</a:t>
            </a:r>
            <a:r>
              <a:rPr lang="en-US" altLang="zh-CN" sz="1400" dirty="0"/>
              <a:t>(partition tolerance)</a:t>
            </a:r>
            <a:r>
              <a:rPr lang="zh-CN" altLang="zh-CN" sz="1400" dirty="0"/>
              <a:t>这三个需求，最多只能同时满足两个。</a:t>
            </a:r>
            <a:endParaRPr lang="zh-CN" altLang="en-US" sz="1400" dirty="0"/>
          </a:p>
        </p:txBody>
      </p:sp>
      <p:sp>
        <p:nvSpPr>
          <p:cNvPr id="20" name="矩形 19"/>
          <p:cNvSpPr/>
          <p:nvPr/>
        </p:nvSpPr>
        <p:spPr>
          <a:xfrm>
            <a:off x="1388397" y="4649379"/>
            <a:ext cx="6931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BASE</a:t>
            </a:r>
            <a:r>
              <a:rPr lang="zh-CN" altLang="zh-CN" sz="1400" dirty="0"/>
              <a:t>原则是指</a:t>
            </a:r>
            <a:r>
              <a:rPr lang="en-US" altLang="zh-CN" sz="1400" dirty="0"/>
              <a:t>Basically  Available</a:t>
            </a:r>
            <a:r>
              <a:rPr lang="zh-CN" altLang="zh-CN" sz="1400" dirty="0"/>
              <a:t>（基本可用）、</a:t>
            </a:r>
            <a:r>
              <a:rPr lang="en-US" altLang="zh-CN" sz="1400" dirty="0"/>
              <a:t>Soft State</a:t>
            </a:r>
            <a:r>
              <a:rPr lang="zh-CN" altLang="zh-CN" sz="1400" dirty="0"/>
              <a:t>（软状态）和</a:t>
            </a:r>
            <a:r>
              <a:rPr lang="en-US" altLang="zh-CN" sz="1400" dirty="0"/>
              <a:t>Eventually Consistent</a:t>
            </a:r>
            <a:r>
              <a:rPr lang="zh-CN" altLang="zh-CN" sz="1400" dirty="0"/>
              <a:t>（最终一致性）。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18711" y="1169836"/>
              <a:ext cx="15065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大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数据概述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587848" y="2764447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11926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数据库的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类型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587848" y="209816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6343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从数据库到大数据库</a:t>
              </a:r>
              <a:endParaRPr lang="zh-CN" altLang="en-US" sz="2100" spc="22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587848" y="3419945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大数据库的应用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587848" y="405106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3325" y="234392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46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大数据库的类型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619973" y="1200486"/>
          <a:ext cx="5904052" cy="4037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72"/>
                <a:gridCol w="1296172"/>
                <a:gridCol w="1655854"/>
                <a:gridCol w="1655854"/>
              </a:tblGrid>
              <a:tr h="384100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大类型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小类型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代表产品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厂家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rowSpan="7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key-value</a:t>
                      </a:r>
                      <a:r>
                        <a:rPr lang="zh-CN" sz="1050" kern="100" dirty="0">
                          <a:solidFill>
                            <a:srgbClr val="FF0000"/>
                          </a:solidFill>
                          <a:effectLst/>
                        </a:rPr>
                        <a:t>存储数据库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key-column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Hbase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Apache Software Foundation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Cassandra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Apache Software Foundation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0728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Voldemort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Amazon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07285"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key-value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Redis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Redis Labs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key-value cache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GemFire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Pivotal Inc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07285">
                <a:tc vMerge="1">
                  <a:tcPr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key-document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MongoDB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MongoDB Inc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CouchDB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Apache Software Foundation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07285"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FF0000"/>
                          </a:solidFill>
                          <a:effectLst/>
                        </a:rPr>
                        <a:t>文档数据库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MongoDB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MongoDB Inc.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CouchDB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Apache Software Foundation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6172"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solidFill>
                            <a:srgbClr val="FF0000"/>
                          </a:solidFill>
                          <a:effectLst/>
                        </a:rPr>
                        <a:t>图数据库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Neo4j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Neo Technology Inc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20728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AllegroGraph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Franz Inc.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278406" y="843740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/>
              <a:t>按数据存储方式和处理数据的</a:t>
            </a:r>
            <a:r>
              <a:rPr lang="zh-CN" altLang="zh-CN" sz="1400" dirty="0" smtClean="0"/>
              <a:t>类型</a:t>
            </a:r>
            <a:r>
              <a:rPr lang="zh-CN" altLang="en-US" sz="1400" dirty="0" smtClean="0"/>
              <a:t>分类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18711" y="1169836"/>
              <a:ext cx="15065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第一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大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数据概述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646972" y="2731871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大数据库的类型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646972" y="401169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646972" y="3363703"/>
            <a:ext cx="5693399" cy="415498"/>
            <a:chOff x="1807265" y="2462595"/>
            <a:chExt cx="5693399" cy="41549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3286" y="2462595"/>
              <a:ext cx="303801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大数据库的应用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646972" y="2100038"/>
            <a:ext cx="5693399" cy="426278"/>
            <a:chOff x="1807265" y="3400693"/>
            <a:chExt cx="5693399" cy="426278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411473"/>
              <a:ext cx="363432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从数据库到大数据库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398870" y="220123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大数据库的应用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664" y="913211"/>
            <a:ext cx="411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1. </a:t>
            </a:r>
            <a:r>
              <a:rPr lang="zh-CN" altLang="zh-CN" b="1" dirty="0" smtClean="0"/>
              <a:t>离线分析</a:t>
            </a:r>
            <a:r>
              <a:rPr lang="zh-CN" altLang="en-US" b="1" dirty="0" smtClean="0"/>
              <a:t>方面的应用，</a:t>
            </a:r>
            <a:r>
              <a:rPr kumimoji="1" lang="zh-CN" altLang="en-US" dirty="0" smtClean="0"/>
              <a:t>百度</a:t>
            </a:r>
            <a:r>
              <a:rPr lang="zh-CN" altLang="zh-CN" dirty="0" smtClean="0"/>
              <a:t>作业帮</a:t>
            </a:r>
            <a:endParaRPr kumimoji="1" lang="zh-CN" altLang="en-US" dirty="0"/>
          </a:p>
        </p:txBody>
      </p:sp>
      <p:pic>
        <p:nvPicPr>
          <p:cNvPr id="4098" name="图片 66" descr="解决方案示意图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4" y="1551870"/>
            <a:ext cx="4235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95060" y="4007083"/>
            <a:ext cx="78334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（</a:t>
            </a:r>
            <a:r>
              <a:rPr lang="en-US" altLang="zh-CN" sz="1400" dirty="0"/>
              <a:t>1</a:t>
            </a:r>
            <a:r>
              <a:rPr lang="zh-CN" altLang="zh-CN" sz="1400" dirty="0"/>
              <a:t>）线上业务系统用云主机解决负载均衡及海量存储问题。</a:t>
            </a:r>
            <a:endParaRPr lang="zh-CN" altLang="zh-CN" sz="1400" dirty="0"/>
          </a:p>
          <a:p>
            <a:r>
              <a:rPr lang="zh-CN" altLang="zh-CN" sz="1400" dirty="0"/>
              <a:t>（</a:t>
            </a:r>
            <a:r>
              <a:rPr lang="en-US" altLang="zh-CN" sz="1400" dirty="0"/>
              <a:t>2</a:t>
            </a:r>
            <a:r>
              <a:rPr lang="zh-CN" altLang="zh-CN" sz="1400" dirty="0"/>
              <a:t>）将线上业务系统与离线数据平台分离。线上业务系统实时为用户提供服务，离线数据平台提供报表分析等功能。</a:t>
            </a:r>
            <a:endParaRPr lang="zh-CN" altLang="zh-CN" sz="1400" dirty="0"/>
          </a:p>
          <a:p>
            <a:r>
              <a:rPr lang="zh-CN" altLang="zh-CN" sz="1400" dirty="0"/>
              <a:t>（</a:t>
            </a:r>
            <a:r>
              <a:rPr lang="en-US" altLang="zh-CN" sz="1400" dirty="0"/>
              <a:t>3</a:t>
            </a:r>
            <a:r>
              <a:rPr lang="zh-CN" altLang="zh-CN" sz="1400" dirty="0"/>
              <a:t>）日志服务</a:t>
            </a:r>
            <a:r>
              <a:rPr lang="en-US" altLang="zh-CN" sz="1400" dirty="0"/>
              <a:t>BLS</a:t>
            </a:r>
            <a:r>
              <a:rPr lang="zh-CN" altLang="zh-CN" sz="1400" dirty="0"/>
              <a:t>收集运行数据，存储到</a:t>
            </a:r>
            <a:r>
              <a:rPr lang="en-US" altLang="zh-CN" sz="1400" dirty="0"/>
              <a:t>BOS</a:t>
            </a:r>
            <a:r>
              <a:rPr lang="zh-CN" altLang="zh-CN" sz="1400" dirty="0"/>
              <a:t>中，然后使用百度</a:t>
            </a:r>
            <a:r>
              <a:rPr lang="en-US" altLang="zh-CN" sz="1400" dirty="0"/>
              <a:t>MapReduce</a:t>
            </a:r>
            <a:r>
              <a:rPr lang="zh-CN" altLang="zh-CN" sz="1400" dirty="0"/>
              <a:t>对数据筛选、清理、存储，最后接入报表系统。百度</a:t>
            </a:r>
            <a:r>
              <a:rPr lang="en-US" altLang="zh-CN" sz="1400" dirty="0"/>
              <a:t>MapReduce</a:t>
            </a:r>
            <a:r>
              <a:rPr lang="zh-CN" altLang="zh-CN" sz="1400" dirty="0"/>
              <a:t>是</a:t>
            </a:r>
            <a:r>
              <a:rPr lang="en-US" altLang="zh-CN" sz="1400" dirty="0"/>
              <a:t>Hadoop/Spark</a:t>
            </a:r>
            <a:r>
              <a:rPr lang="zh-CN" altLang="zh-CN" sz="1400" dirty="0"/>
              <a:t>集群。</a:t>
            </a:r>
            <a:endParaRPr lang="zh-CN" altLang="zh-CN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398870" y="220123"/>
            <a:ext cx="1620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第一章 大数据概述</a:t>
            </a:r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7687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</a:t>
            </a:r>
            <a:r>
              <a:rPr lang="zh-CN" altLang="en-US" sz="2100" b="1" spc="225" dirty="0">
                <a:solidFill>
                  <a:prstClr val="white"/>
                </a:solidFill>
              </a:rPr>
              <a:t>大数据库的应用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664" y="913211"/>
            <a:ext cx="432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2</a:t>
            </a:r>
            <a:r>
              <a:rPr kumimoji="1" lang="en-US" altLang="zh-CN" dirty="0" smtClean="0"/>
              <a:t>.</a:t>
            </a:r>
            <a:r>
              <a:rPr lang="zh-CN" altLang="zh-CN" b="1" dirty="0"/>
              <a:t>实时</a:t>
            </a:r>
            <a:r>
              <a:rPr lang="zh-CN" altLang="zh-CN" b="1" dirty="0" smtClean="0"/>
              <a:t>事务处理</a:t>
            </a:r>
            <a:r>
              <a:rPr lang="zh-CN" altLang="en-US" b="1" dirty="0" smtClean="0"/>
              <a:t>的应用</a:t>
            </a:r>
            <a:r>
              <a:rPr lang="en-US" altLang="zh-CN" b="1" dirty="0" smtClean="0"/>
              <a:t>, </a:t>
            </a:r>
            <a:r>
              <a:rPr lang="zh-CN" altLang="en-US" dirty="0" smtClean="0"/>
              <a:t>腾讯点广通</a:t>
            </a:r>
            <a:endParaRPr kumimoji="1" lang="zh-CN" altLang="en-US" dirty="0"/>
          </a:p>
        </p:txBody>
      </p:sp>
      <p:pic>
        <p:nvPicPr>
          <p:cNvPr id="5122" name="图片 4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6" y="1791388"/>
            <a:ext cx="4281138" cy="289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76" y="1220274"/>
            <a:ext cx="3896344" cy="34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239806"/>
            <a:ext cx="42354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7864" y="1423499"/>
            <a:ext cx="8438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400" dirty="0"/>
              <a:t>广点通利用</a:t>
            </a:r>
            <a:r>
              <a:rPr lang="en-US" altLang="zh-CN" sz="1400" dirty="0" err="1"/>
              <a:t>HBase</a:t>
            </a:r>
            <a:r>
              <a:rPr lang="en-US" altLang="zh-CN" sz="1400" dirty="0"/>
              <a:t> + Storm</a:t>
            </a:r>
            <a:r>
              <a:rPr lang="zh-CN" altLang="zh-CN" sz="1400" dirty="0"/>
              <a:t>构建了广告日志实时处理平台，解决了实时数据回流和统计的问题。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大数据实践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《大数据实践》配套PPT之一：第5章 内存大数据计算框架 Spark_1.potx</Template>
  <TotalTime>0</TotalTime>
  <Words>2119</Words>
  <Application>WPS 演示</Application>
  <PresentationFormat>全屏显示(4:3)</PresentationFormat>
  <Paragraphs>314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Times New Roman</vt:lpstr>
      <vt:lpstr>Wingdings</vt:lpstr>
      <vt:lpstr>方正粗黑宋简体</vt:lpstr>
      <vt:lpstr>Arial Unicode MS</vt:lpstr>
      <vt:lpstr>Calibri</vt:lpstr>
      <vt:lpstr>大数据实践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461</cp:revision>
  <dcterms:created xsi:type="dcterms:W3CDTF">2015-11-23T03:31:00Z</dcterms:created>
  <dcterms:modified xsi:type="dcterms:W3CDTF">2021-03-17T03:02:04Z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