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39"/>
  </p:handoutMasterIdLst>
  <p:sldIdLst>
    <p:sldId id="609" r:id="rId3"/>
    <p:sldId id="446" r:id="rId4"/>
    <p:sldId id="463" r:id="rId6"/>
    <p:sldId id="552" r:id="rId7"/>
    <p:sldId id="553" r:id="rId8"/>
    <p:sldId id="555" r:id="rId9"/>
    <p:sldId id="554" r:id="rId10"/>
    <p:sldId id="557" r:id="rId11"/>
    <p:sldId id="556" r:id="rId12"/>
    <p:sldId id="558" r:id="rId13"/>
    <p:sldId id="559" r:id="rId14"/>
    <p:sldId id="560" r:id="rId15"/>
    <p:sldId id="561" r:id="rId16"/>
    <p:sldId id="562" r:id="rId17"/>
    <p:sldId id="563" r:id="rId18"/>
    <p:sldId id="565" r:id="rId19"/>
    <p:sldId id="564" r:id="rId20"/>
    <p:sldId id="566" r:id="rId21"/>
    <p:sldId id="567" r:id="rId22"/>
    <p:sldId id="568" r:id="rId23"/>
    <p:sldId id="569" r:id="rId24"/>
    <p:sldId id="570" r:id="rId25"/>
    <p:sldId id="571" r:id="rId26"/>
    <p:sldId id="572" r:id="rId27"/>
    <p:sldId id="573" r:id="rId28"/>
    <p:sldId id="574" r:id="rId29"/>
    <p:sldId id="575" r:id="rId30"/>
    <p:sldId id="576" r:id="rId31"/>
    <p:sldId id="577" r:id="rId32"/>
    <p:sldId id="616" r:id="rId33"/>
    <p:sldId id="615" r:id="rId34"/>
    <p:sldId id="647" r:id="rId35"/>
    <p:sldId id="648" r:id="rId36"/>
    <p:sldId id="650" r:id="rId37"/>
    <p:sldId id="614" r:id="rId38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n how" initials="ch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40"/>
    <a:srgbClr val="3D89BC"/>
    <a:srgbClr val="ED7D31"/>
    <a:srgbClr val="F0C3B5"/>
    <a:srgbClr val="E6E6E6"/>
    <a:srgbClr val="EEEEEE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53" autoAdjust="0"/>
    <p:restoredTop sz="96429" autoAdjust="0"/>
  </p:normalViewPr>
  <p:slideViewPr>
    <p:cSldViewPr snapToGrid="0" showGuides="1">
      <p:cViewPr varScale="1">
        <p:scale>
          <a:sx n="68" d="100"/>
          <a:sy n="68" d="100"/>
        </p:scale>
        <p:origin x="-1554" y="-102"/>
      </p:cViewPr>
      <p:guideLst>
        <p:guide orient="horz" pos="4036"/>
        <p:guide orient="horz" pos="1429"/>
        <p:guide orient="horz" pos="666"/>
        <p:guide pos="1880"/>
        <p:guide pos="175"/>
        <p:guide pos="5524"/>
        <p:guide pos="119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7870"/>
    </p:cViewPr>
  </p:sorterViewPr>
  <p:notesViewPr>
    <p:cSldViewPr snapToGrid="0" showGuides="1">
      <p:cViewPr varScale="1">
        <p:scale>
          <a:sx n="86" d="100"/>
          <a:sy n="86" d="100"/>
        </p:scale>
        <p:origin x="-3846" y="-90"/>
      </p:cViewPr>
      <p:guideLst>
        <p:guide orient="horz" pos="2759"/>
        <p:guide pos="212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3" Type="http://schemas.openxmlformats.org/officeDocument/2006/relationships/commentAuthors" Target="commentAuthors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slide" Target="slides/slide2.xml"/><Relationship Id="rId39" Type="http://schemas.openxmlformats.org/officeDocument/2006/relationships/handoutMaster" Target="handoutMasters/handoutMaster1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DE7DF6-C895-4E53-B71A-F20B4CC8237B}" type="datetimeFigureOut">
              <a:rPr lang="zh-CN" altLang="en-US" smtClean="0">
                <a:ea typeface="微软雅黑" panose="020B0503020204020204" pitchFamily="34" charset="-122"/>
              </a:rPr>
            </a:fld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44FD6-F94A-461E-99AC-D29D4ACC8083}" type="slidenum">
              <a:rPr lang="zh-CN" altLang="en-US" smtClean="0">
                <a:ea typeface="微软雅黑" panose="020B0503020204020204" pitchFamily="34" charset="-122"/>
              </a:rPr>
            </a:fld>
            <a:endParaRPr lang="zh-CN" altLang="en-US"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422EFC78-32FE-4758-B504-92B4D0B9F0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84C1B800-BCBD-4262-B579-5F77D9EE25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1B800-BCBD-4262-B579-5F77D9EE25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1B800-BCBD-4262-B579-5F77D9EE25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1B800-BCBD-4262-B579-5F77D9EE25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1B800-BCBD-4262-B579-5F77D9EE25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1B800-BCBD-4262-B579-5F77D9EE25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45E1B-70AA-4D6D-A851-01FA6AD8BF9A}" type="datetime1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A926-9446-4F62-9ECE-08A9B18F975E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将图片拖动到占位符，或单击添加图标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336F-82DC-4654-9554-07866832948F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3B142-B2B8-4750-964D-A3BDE93F3EF2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838B-5E56-4490-B16F-070FD98B5E3F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4C82377E-F97D-47AE-AC5E-84E924FDA804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67C3AAF4-1844-4EEA-8132-22A06EE6489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8509C01B-2147-4857-BC9C-29BBF313931D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F9AD98D2-E8AF-49B1-9C8C-175DE0A5BE7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701675" y="233363"/>
            <a:ext cx="7829550" cy="57594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1675" y="233363"/>
            <a:ext cx="7829550" cy="59531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 hasCustomPrompt="1"/>
          </p:nvPr>
        </p:nvSpPr>
        <p:spPr>
          <a:xfrm>
            <a:off x="701675" y="1628775"/>
            <a:ext cx="7829550" cy="4364038"/>
          </a:xfrm>
        </p:spPr>
        <p:txBody>
          <a:bodyPr/>
          <a:lstStyle/>
          <a:p>
            <a:pPr lvl="0"/>
            <a:r>
              <a:rPr lang="zh-CN" altLang="en-US" noProof="0" smtClean="0"/>
              <a:t>单击图标添加表格</a:t>
            </a:r>
            <a:endParaRPr lang="zh-CN" altLang="en-US" noProof="0" smtClean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3"/>
          </p:nvPr>
        </p:nvSpPr>
        <p:spPr>
          <a:xfrm>
            <a:off x="1328737" y="1277273"/>
            <a:ext cx="2171700" cy="3243933"/>
          </a:xfrm>
          <a:custGeom>
            <a:avLst/>
            <a:gdLst>
              <a:gd name="connsiteX0" fmla="*/ 1447800 w 2895600"/>
              <a:gd name="connsiteY0" fmla="*/ 0 h 3243933"/>
              <a:gd name="connsiteX1" fmla="*/ 1595195 w 2895600"/>
              <a:gd name="connsiteY1" fmla="*/ 33860 h 3243933"/>
              <a:gd name="connsiteX2" fmla="*/ 2748205 w 2895600"/>
              <a:gd name="connsiteY2" fmla="*/ 699160 h 3243933"/>
              <a:gd name="connsiteX3" fmla="*/ 2895600 w 2895600"/>
              <a:gd name="connsiteY3" fmla="*/ 955776 h 3243933"/>
              <a:gd name="connsiteX4" fmla="*/ 2895600 w 2895600"/>
              <a:gd name="connsiteY4" fmla="*/ 2286376 h 3243933"/>
              <a:gd name="connsiteX5" fmla="*/ 2748205 w 2895600"/>
              <a:gd name="connsiteY5" fmla="*/ 2542992 h 3243933"/>
              <a:gd name="connsiteX6" fmla="*/ 1595195 w 2895600"/>
              <a:gd name="connsiteY6" fmla="*/ 3208293 h 3243933"/>
              <a:gd name="connsiteX7" fmla="*/ 1300405 w 2895600"/>
              <a:gd name="connsiteY7" fmla="*/ 3208293 h 3243933"/>
              <a:gd name="connsiteX8" fmla="*/ 147395 w 2895600"/>
              <a:gd name="connsiteY8" fmla="*/ 2542992 h 3243933"/>
              <a:gd name="connsiteX9" fmla="*/ 0 w 2895600"/>
              <a:gd name="connsiteY9" fmla="*/ 2286376 h 3243933"/>
              <a:gd name="connsiteX10" fmla="*/ 0 w 2895600"/>
              <a:gd name="connsiteY10" fmla="*/ 955776 h 3243933"/>
              <a:gd name="connsiteX11" fmla="*/ 147395 w 2895600"/>
              <a:gd name="connsiteY11" fmla="*/ 699160 h 3243933"/>
              <a:gd name="connsiteX12" fmla="*/ 1300405 w 2895600"/>
              <a:gd name="connsiteY12" fmla="*/ 33860 h 3243933"/>
              <a:gd name="connsiteX13" fmla="*/ 1447800 w 2895600"/>
              <a:gd name="connsiteY13" fmla="*/ 0 h 324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95600" h="3243933">
                <a:moveTo>
                  <a:pt x="1447800" y="0"/>
                </a:moveTo>
                <a:cubicBezTo>
                  <a:pt x="1501290" y="0"/>
                  <a:pt x="1554780" y="11287"/>
                  <a:pt x="1595195" y="33860"/>
                </a:cubicBezTo>
                <a:cubicBezTo>
                  <a:pt x="2748205" y="699160"/>
                  <a:pt x="2748205" y="699160"/>
                  <a:pt x="2748205" y="699160"/>
                </a:cubicBezTo>
                <a:cubicBezTo>
                  <a:pt x="2829035" y="746681"/>
                  <a:pt x="2895600" y="863109"/>
                  <a:pt x="2895600" y="955776"/>
                </a:cubicBezTo>
                <a:cubicBezTo>
                  <a:pt x="2895600" y="2286376"/>
                  <a:pt x="2895600" y="2286376"/>
                  <a:pt x="2895600" y="2286376"/>
                </a:cubicBezTo>
                <a:cubicBezTo>
                  <a:pt x="2895600" y="2381419"/>
                  <a:pt x="2829035" y="2495471"/>
                  <a:pt x="2748205" y="2542992"/>
                </a:cubicBezTo>
                <a:cubicBezTo>
                  <a:pt x="1595195" y="3208293"/>
                  <a:pt x="1595195" y="3208293"/>
                  <a:pt x="1595195" y="3208293"/>
                </a:cubicBezTo>
                <a:cubicBezTo>
                  <a:pt x="1514366" y="3255814"/>
                  <a:pt x="1381235" y="3255814"/>
                  <a:pt x="1300405" y="3208293"/>
                </a:cubicBezTo>
                <a:cubicBezTo>
                  <a:pt x="147395" y="2542992"/>
                  <a:pt x="147395" y="2542992"/>
                  <a:pt x="147395" y="2542992"/>
                </a:cubicBezTo>
                <a:cubicBezTo>
                  <a:pt x="66566" y="2495471"/>
                  <a:pt x="0" y="2381419"/>
                  <a:pt x="0" y="2286376"/>
                </a:cubicBezTo>
                <a:lnTo>
                  <a:pt x="0" y="955776"/>
                </a:lnTo>
                <a:cubicBezTo>
                  <a:pt x="0" y="863109"/>
                  <a:pt x="66566" y="746681"/>
                  <a:pt x="147395" y="699160"/>
                </a:cubicBezTo>
                <a:cubicBezTo>
                  <a:pt x="1300405" y="33860"/>
                  <a:pt x="1300405" y="33860"/>
                  <a:pt x="1300405" y="33860"/>
                </a:cubicBezTo>
                <a:cubicBezTo>
                  <a:pt x="1340820" y="11287"/>
                  <a:pt x="1394310" y="0"/>
                  <a:pt x="1447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E4E7C-442E-4252-8F73-431B515479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4968-826C-4EDC-B75A-CA0618E1F6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5" r="15524" b="21730"/>
          <a:stretch>
            <a:fillRect/>
          </a:stretch>
        </p:blipFill>
        <p:spPr>
          <a:xfrm>
            <a:off x="396" y="3389050"/>
            <a:ext cx="9143604" cy="346895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 userDrawn="1"/>
        </p:nvSpPr>
        <p:spPr>
          <a:xfrm>
            <a:off x="0" y="0"/>
            <a:ext cx="9144000" cy="101600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BA8EB-3E98-45DF-95F9-20499AB89BB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4B168-BF23-49EB-A4EA-A33054B30FF3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B3E32-CF70-4BAE-9C47-A15603A9F1F6}" type="datetime1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95835-E83C-4B3D-BEF0-E2AC128A0F5B}" type="datetime1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33AF3-DAC5-4E98-94B6-B2F606A2A076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hyperlink" Target="http://www.chinarobots.cn/" TargetMode="External"/><Relationship Id="rId7" Type="http://schemas.openxmlformats.org/officeDocument/2006/relationships/image" Target="../media/image19.png"/><Relationship Id="rId6" Type="http://schemas.openxmlformats.org/officeDocument/2006/relationships/hyperlink" Target="http://www.chinaaiworld.cn/" TargetMode="External"/><Relationship Id="rId5" Type="http://schemas.openxmlformats.org/officeDocument/2006/relationships/image" Target="../media/image18.png"/><Relationship Id="rId4" Type="http://schemas.openxmlformats.org/officeDocument/2006/relationships/hyperlink" Target="http://www.chinacloud.cn/" TargetMode="External"/><Relationship Id="rId3" Type="http://schemas.openxmlformats.org/officeDocument/2006/relationships/image" Target="../media/image17.png"/><Relationship Id="rId29" Type="http://schemas.openxmlformats.org/officeDocument/2006/relationships/slideLayout" Target="../slideLayouts/slideLayout2.xml"/><Relationship Id="rId28" Type="http://schemas.openxmlformats.org/officeDocument/2006/relationships/image" Target="../media/image32.png"/><Relationship Id="rId27" Type="http://schemas.openxmlformats.org/officeDocument/2006/relationships/image" Target="../media/image31.png"/><Relationship Id="rId26" Type="http://schemas.openxmlformats.org/officeDocument/2006/relationships/image" Target="../media/image30.jpeg"/><Relationship Id="rId25" Type="http://schemas.openxmlformats.org/officeDocument/2006/relationships/image" Target="../media/image29.jpeg"/><Relationship Id="rId24" Type="http://schemas.openxmlformats.org/officeDocument/2006/relationships/image" Target="../media/image28.png"/><Relationship Id="rId23" Type="http://schemas.openxmlformats.org/officeDocument/2006/relationships/hyperlink" Target="http://www.envicloud.cn/" TargetMode="External"/><Relationship Id="rId22" Type="http://schemas.openxmlformats.org/officeDocument/2006/relationships/image" Target="../media/image27.png"/><Relationship Id="rId21" Type="http://schemas.openxmlformats.org/officeDocument/2006/relationships/image" Target="../media/image26.png"/><Relationship Id="rId20" Type="http://schemas.openxmlformats.org/officeDocument/2006/relationships/hyperlink" Target="http://www.smartcitychina.cn/" TargetMode="External"/><Relationship Id="rId2" Type="http://schemas.openxmlformats.org/officeDocument/2006/relationships/hyperlink" Target="http://www.chinaznyj.com/" TargetMode="External"/><Relationship Id="rId19" Type="http://schemas.openxmlformats.org/officeDocument/2006/relationships/image" Target="../media/image25.png"/><Relationship Id="rId18" Type="http://schemas.openxmlformats.org/officeDocument/2006/relationships/hyperlink" Target="http://www.netofthings.cn/" TargetMode="External"/><Relationship Id="rId17" Type="http://schemas.openxmlformats.org/officeDocument/2006/relationships/image" Target="../media/image24.png"/><Relationship Id="rId16" Type="http://schemas.openxmlformats.org/officeDocument/2006/relationships/hyperlink" Target="http://www.thebigdata.cn/" TargetMode="External"/><Relationship Id="rId15" Type="http://schemas.openxmlformats.org/officeDocument/2006/relationships/image" Target="../media/image23.png"/><Relationship Id="rId14" Type="http://schemas.openxmlformats.org/officeDocument/2006/relationships/hyperlink" Target="http://www.worldstor.cn/" TargetMode="External"/><Relationship Id="rId13" Type="http://schemas.openxmlformats.org/officeDocument/2006/relationships/image" Target="../media/image22.png"/><Relationship Id="rId12" Type="http://schemas.openxmlformats.org/officeDocument/2006/relationships/hyperlink" Target="http://www.pm25.org.cn/" TargetMode="External"/><Relationship Id="rId11" Type="http://schemas.openxmlformats.org/officeDocument/2006/relationships/image" Target="../media/image21.png"/><Relationship Id="rId10" Type="http://schemas.openxmlformats.org/officeDocument/2006/relationships/hyperlink" Target="http://www.dlworld.cn/" TargetMode="External"/><Relationship Id="rId1" Type="http://schemas.openxmlformats.org/officeDocument/2006/relationships/hyperlink" Target="http://www.wanwuyun.com/" TargetMode="Externa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image" Target="../media/image36.png"/><Relationship Id="rId7" Type="http://schemas.openxmlformats.org/officeDocument/2006/relationships/tags" Target="../tags/tag4.xml"/><Relationship Id="rId6" Type="http://schemas.openxmlformats.org/officeDocument/2006/relationships/image" Target="../media/image35.png"/><Relationship Id="rId55" Type="http://schemas.openxmlformats.org/officeDocument/2006/relationships/slideLayout" Target="../slideLayouts/slideLayout2.xml"/><Relationship Id="rId54" Type="http://schemas.openxmlformats.org/officeDocument/2006/relationships/image" Target="../media/image63.png"/><Relationship Id="rId53" Type="http://schemas.openxmlformats.org/officeDocument/2006/relationships/tags" Target="../tags/tag23.xml"/><Relationship Id="rId52" Type="http://schemas.openxmlformats.org/officeDocument/2006/relationships/image" Target="../media/image62.png"/><Relationship Id="rId51" Type="http://schemas.openxmlformats.org/officeDocument/2006/relationships/image" Target="../media/image61.png"/><Relationship Id="rId50" Type="http://schemas.openxmlformats.org/officeDocument/2006/relationships/tags" Target="../tags/tag22.xml"/><Relationship Id="rId5" Type="http://schemas.openxmlformats.org/officeDocument/2006/relationships/tags" Target="../tags/tag3.xml"/><Relationship Id="rId49" Type="http://schemas.openxmlformats.org/officeDocument/2006/relationships/image" Target="../media/image60.png"/><Relationship Id="rId48" Type="http://schemas.openxmlformats.org/officeDocument/2006/relationships/image" Target="../media/image59.png"/><Relationship Id="rId47" Type="http://schemas.openxmlformats.org/officeDocument/2006/relationships/image" Target="../media/image58.png"/><Relationship Id="rId46" Type="http://schemas.openxmlformats.org/officeDocument/2006/relationships/image" Target="../media/image57.png"/><Relationship Id="rId45" Type="http://schemas.openxmlformats.org/officeDocument/2006/relationships/image" Target="../media/image56.png"/><Relationship Id="rId44" Type="http://schemas.openxmlformats.org/officeDocument/2006/relationships/image" Target="../media/image55.png"/><Relationship Id="rId43" Type="http://schemas.openxmlformats.org/officeDocument/2006/relationships/image" Target="../media/image54.png"/><Relationship Id="rId42" Type="http://schemas.openxmlformats.org/officeDocument/2006/relationships/image" Target="../media/image53.png"/><Relationship Id="rId41" Type="http://schemas.openxmlformats.org/officeDocument/2006/relationships/tags" Target="../tags/tag21.xml"/><Relationship Id="rId40" Type="http://schemas.openxmlformats.org/officeDocument/2006/relationships/image" Target="../media/image52.png"/><Relationship Id="rId4" Type="http://schemas.openxmlformats.org/officeDocument/2006/relationships/image" Target="../media/image34.png"/><Relationship Id="rId39" Type="http://schemas.openxmlformats.org/officeDocument/2006/relationships/tags" Target="../tags/tag20.xml"/><Relationship Id="rId38" Type="http://schemas.openxmlformats.org/officeDocument/2006/relationships/image" Target="../media/image51.png"/><Relationship Id="rId37" Type="http://schemas.openxmlformats.org/officeDocument/2006/relationships/tags" Target="../tags/tag19.xml"/><Relationship Id="rId36" Type="http://schemas.openxmlformats.org/officeDocument/2006/relationships/image" Target="../media/image50.png"/><Relationship Id="rId35" Type="http://schemas.openxmlformats.org/officeDocument/2006/relationships/tags" Target="../tags/tag18.xml"/><Relationship Id="rId34" Type="http://schemas.openxmlformats.org/officeDocument/2006/relationships/image" Target="../media/image49.png"/><Relationship Id="rId33" Type="http://schemas.openxmlformats.org/officeDocument/2006/relationships/tags" Target="../tags/tag17.xml"/><Relationship Id="rId32" Type="http://schemas.openxmlformats.org/officeDocument/2006/relationships/image" Target="../media/image48.png"/><Relationship Id="rId31" Type="http://schemas.openxmlformats.org/officeDocument/2006/relationships/tags" Target="../tags/tag16.xml"/><Relationship Id="rId30" Type="http://schemas.openxmlformats.org/officeDocument/2006/relationships/image" Target="../media/image47.png"/><Relationship Id="rId3" Type="http://schemas.openxmlformats.org/officeDocument/2006/relationships/tags" Target="../tags/tag2.xml"/><Relationship Id="rId29" Type="http://schemas.openxmlformats.org/officeDocument/2006/relationships/tags" Target="../tags/tag15.xml"/><Relationship Id="rId28" Type="http://schemas.openxmlformats.org/officeDocument/2006/relationships/image" Target="../media/image46.png"/><Relationship Id="rId27" Type="http://schemas.openxmlformats.org/officeDocument/2006/relationships/tags" Target="../tags/tag14.xml"/><Relationship Id="rId26" Type="http://schemas.openxmlformats.org/officeDocument/2006/relationships/image" Target="../media/image45.png"/><Relationship Id="rId25" Type="http://schemas.openxmlformats.org/officeDocument/2006/relationships/tags" Target="../tags/tag13.xml"/><Relationship Id="rId24" Type="http://schemas.openxmlformats.org/officeDocument/2006/relationships/image" Target="../media/image44.png"/><Relationship Id="rId23" Type="http://schemas.openxmlformats.org/officeDocument/2006/relationships/tags" Target="../tags/tag12.xml"/><Relationship Id="rId22" Type="http://schemas.openxmlformats.org/officeDocument/2006/relationships/image" Target="../media/image43.png"/><Relationship Id="rId21" Type="http://schemas.openxmlformats.org/officeDocument/2006/relationships/tags" Target="../tags/tag11.xml"/><Relationship Id="rId20" Type="http://schemas.openxmlformats.org/officeDocument/2006/relationships/image" Target="../media/image42.png"/><Relationship Id="rId2" Type="http://schemas.openxmlformats.org/officeDocument/2006/relationships/image" Target="../media/image33.png"/><Relationship Id="rId19" Type="http://schemas.openxmlformats.org/officeDocument/2006/relationships/tags" Target="../tags/tag10.xml"/><Relationship Id="rId18" Type="http://schemas.openxmlformats.org/officeDocument/2006/relationships/image" Target="../media/image41.png"/><Relationship Id="rId17" Type="http://schemas.openxmlformats.org/officeDocument/2006/relationships/tags" Target="../tags/tag9.xml"/><Relationship Id="rId16" Type="http://schemas.openxmlformats.org/officeDocument/2006/relationships/image" Target="../media/image40.png"/><Relationship Id="rId15" Type="http://schemas.openxmlformats.org/officeDocument/2006/relationships/tags" Target="../tags/tag8.xml"/><Relationship Id="rId14" Type="http://schemas.openxmlformats.org/officeDocument/2006/relationships/image" Target="../media/image39.png"/><Relationship Id="rId13" Type="http://schemas.openxmlformats.org/officeDocument/2006/relationships/tags" Target="../tags/tag7.xml"/><Relationship Id="rId12" Type="http://schemas.openxmlformats.org/officeDocument/2006/relationships/image" Target="../media/image38.png"/><Relationship Id="rId11" Type="http://schemas.openxmlformats.org/officeDocument/2006/relationships/tags" Target="../tags/tag6.xml"/><Relationship Id="rId10" Type="http://schemas.openxmlformats.org/officeDocument/2006/relationships/image" Target="../media/image37.png"/><Relationship Id="rId1" Type="http://schemas.openxmlformats.org/officeDocument/2006/relationships/tags" Target="../tags/tag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1658620" y="2209165"/>
            <a:ext cx="6269990" cy="8640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350" dirty="0" smtClean="0">
                <a:solidFill>
                  <a:schemeClr val="bg1"/>
                </a:solidFill>
              </a:rPr>
              <a:t>大数据应用人才培养系列教材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319511" y="720005"/>
            <a:ext cx="6504978" cy="132207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8000" b="1" spc="300" dirty="0" smtClean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大数据实践</a:t>
            </a:r>
            <a:endParaRPr lang="zh-CN" altLang="en-US" sz="8000" b="1" spc="300" dirty="0" smtClean="0">
              <a:ln w="11430"/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143" y="3240900"/>
            <a:ext cx="8496050" cy="307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8790317" y="3240900"/>
            <a:ext cx="368541" cy="307100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768" y="6337300"/>
            <a:ext cx="2217463" cy="520700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1410335" y="2209165"/>
            <a:ext cx="259715" cy="864870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66"/>
              </a:solidFill>
            </a:endParaRPr>
          </a:p>
        </p:txBody>
      </p:sp>
      <p:sp>
        <p:nvSpPr>
          <p:cNvPr id="28" name="TextBox 6"/>
          <p:cNvSpPr txBox="1"/>
          <p:nvPr/>
        </p:nvSpPr>
        <p:spPr>
          <a:xfrm>
            <a:off x="1670340" y="2297556"/>
            <a:ext cx="62700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刘  鹏    张  燕    总主编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1670340" y="2634610"/>
            <a:ext cx="62700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袁晓东    主编                            黄必栋    副主编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Freeform 25"/>
          <p:cNvSpPr>
            <a:spLocks noEditPoints="1"/>
          </p:cNvSpPr>
          <p:nvPr/>
        </p:nvSpPr>
        <p:spPr bwMode="auto">
          <a:xfrm>
            <a:off x="3078008" y="2405963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" name="Freeform 25"/>
          <p:cNvSpPr>
            <a:spLocks noEditPoints="1"/>
          </p:cNvSpPr>
          <p:nvPr/>
        </p:nvSpPr>
        <p:spPr bwMode="auto">
          <a:xfrm>
            <a:off x="2443008" y="2743148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" name="Freeform 25"/>
          <p:cNvSpPr>
            <a:spLocks noEditPoints="1"/>
          </p:cNvSpPr>
          <p:nvPr/>
        </p:nvSpPr>
        <p:spPr bwMode="auto">
          <a:xfrm>
            <a:off x="5390043" y="2743148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744269" y="1169836"/>
              <a:ext cx="16554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chemeClr val="accent4"/>
                  </a:solidFill>
                </a:rPr>
                <a:t>第</a:t>
              </a:r>
              <a:r>
                <a:rPr lang="zh-CN" altLang="en-US" sz="2800" dirty="0">
                  <a:solidFill>
                    <a:schemeClr val="accent4"/>
                  </a:solidFill>
                </a:rPr>
                <a:t>二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章 </a:t>
              </a:r>
              <a:r>
                <a:rPr lang="en-US" altLang="zh-CN" sz="2800" dirty="0">
                  <a:solidFill>
                    <a:schemeClr val="accent4"/>
                  </a:solidFill>
                </a:rPr>
                <a:t>Hadoop</a:t>
              </a:r>
              <a:r>
                <a:rPr lang="zh-CN" altLang="en-US" sz="2800" dirty="0">
                  <a:solidFill>
                    <a:schemeClr val="accent4"/>
                  </a:solidFill>
                </a:rPr>
                <a:t>基础</a:t>
              </a:r>
              <a:endParaRPr lang="zh-CN" altLang="en-US" sz="28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51096" y="2048547"/>
            <a:ext cx="5693399" cy="415498"/>
            <a:chOff x="1807265" y="2462595"/>
            <a:chExt cx="5693399" cy="415498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chemeClr val="bg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2763898" cy="4154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altLang="zh-CN" sz="2100" spc="225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r>
                <a:rPr lang="en-US" altLang="zh-CN" sz="2100" spc="225" dirty="0" smtClean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.1</a:t>
              </a:r>
              <a:r>
                <a:rPr lang="zh-CN" altLang="en-US" sz="2100" spc="225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Hadoop</a:t>
              </a:r>
              <a:r>
                <a:rPr lang="zh-CN" altLang="en-US" sz="2100" spc="225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简介</a:t>
              </a:r>
              <a:endParaRPr lang="zh-CN" altLang="en-US" sz="2100" spc="225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1096" y="2696479"/>
            <a:ext cx="5693399" cy="426278"/>
            <a:chOff x="1807265" y="2935089"/>
            <a:chExt cx="5693399" cy="426278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763898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.2</a:t>
              </a:r>
              <a:r>
                <a:rPr lang="zh-CN" altLang="en-US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Hadoop</a:t>
              </a:r>
              <a:r>
                <a:rPr lang="zh-CN" altLang="en-US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部署</a:t>
              </a:r>
              <a:endParaRPr lang="zh-CN" altLang="en-US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1096" y="3340922"/>
            <a:ext cx="5693399" cy="426278"/>
            <a:chOff x="1807265" y="3400693"/>
            <a:chExt cx="5693399" cy="426278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chemeClr val="bg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3360215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.3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Hadoop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常用命令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1751098" y="469851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习题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1751096" y="4046477"/>
            <a:ext cx="5693399" cy="426278"/>
            <a:chOff x="1807265" y="3400693"/>
            <a:chExt cx="5693399" cy="426278"/>
          </a:xfrm>
        </p:grpSpPr>
        <p:sp>
          <p:nvSpPr>
            <p:cNvPr id="44" name="圆角矩形 43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5" name="矩形 44"/>
            <p:cNvSpPr/>
            <p:nvPr/>
          </p:nvSpPr>
          <p:spPr>
            <a:xfrm>
              <a:off x="1881814" y="3411473"/>
              <a:ext cx="2668744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2.4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HDFS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常用命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350" dirty="0" smtClean="0">
                <a:solidFill>
                  <a:schemeClr val="bg1"/>
                </a:solidFill>
              </a:rPr>
              <a:t>大数据应用人才培养系列教材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3947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2.2Hadoop</a:t>
            </a:r>
            <a:r>
              <a:rPr lang="zh-CN" altLang="en-US" sz="2100" b="1" spc="225" dirty="0">
                <a:solidFill>
                  <a:prstClr val="white"/>
                </a:solidFill>
              </a:rPr>
              <a:t>部署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401867" y="234392"/>
            <a:ext cx="17748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第二章 </a:t>
            </a:r>
            <a:r>
              <a:rPr lang="en-US" altLang="zh-CN" sz="1350" dirty="0" smtClean="0">
                <a:solidFill>
                  <a:prstClr val="white"/>
                </a:solidFill>
              </a:rPr>
              <a:t>Hadoop</a:t>
            </a:r>
            <a:r>
              <a:rPr lang="zh-CN" altLang="en-US" sz="1350" dirty="0" smtClean="0">
                <a:solidFill>
                  <a:prstClr val="white"/>
                </a:solidFill>
              </a:rPr>
              <a:t>基础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83143" y="1126067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b="1" dirty="0"/>
              <a:t>单节点部署</a:t>
            </a:r>
            <a:endParaRPr lang="zh-CN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52232" y="1998134"/>
            <a:ext cx="8430513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 smtClean="0"/>
              <a:t>基础知识：</a:t>
            </a:r>
            <a:endParaRPr lang="en-US" altLang="zh-CN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熟悉</a:t>
            </a:r>
            <a:r>
              <a:rPr lang="zh-CN" altLang="en-US" dirty="0" smtClean="0"/>
              <a:t>虚拟机（</a:t>
            </a:r>
            <a:r>
              <a:rPr lang="en-US" altLang="zh-CN" dirty="0" err="1" smtClean="0"/>
              <a:t>virtualbox</a:t>
            </a:r>
            <a:r>
              <a:rPr lang="en-US" altLang="zh-CN" dirty="0" smtClean="0"/>
              <a:t>/</a:t>
            </a:r>
            <a:r>
              <a:rPr lang="en-US" altLang="zh-CN" dirty="0" err="1" smtClean="0"/>
              <a:t>vmware</a:t>
            </a:r>
            <a:r>
              <a:rPr lang="zh-CN" altLang="en-US" dirty="0" smtClean="0"/>
              <a:t>）</a:t>
            </a:r>
            <a:endParaRPr lang="zh-CN" alt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dirty="0" smtClean="0"/>
              <a:t>熟悉</a:t>
            </a:r>
            <a:r>
              <a:rPr lang="en-US" altLang="zh-CN" dirty="0"/>
              <a:t>Linux</a:t>
            </a:r>
            <a:r>
              <a:rPr lang="zh-CN" altLang="zh-CN" dirty="0"/>
              <a:t>基本</a:t>
            </a:r>
            <a:r>
              <a:rPr lang="zh-CN" altLang="zh-CN" dirty="0" smtClean="0"/>
              <a:t>命令</a:t>
            </a:r>
            <a:r>
              <a:rPr lang="zh-CN" altLang="en-US" dirty="0" smtClean="0"/>
              <a:t>（</a:t>
            </a:r>
            <a:r>
              <a:rPr lang="zh-CN" altLang="zh-CN" dirty="0"/>
              <a:t>下载文件，使用</a:t>
            </a:r>
            <a:r>
              <a:rPr lang="en-US" altLang="zh-CN" dirty="0"/>
              <a:t>vi/vim</a:t>
            </a:r>
            <a:r>
              <a:rPr lang="zh-CN" altLang="zh-CN" dirty="0"/>
              <a:t>编辑文件，创建文件和创建目录</a:t>
            </a:r>
            <a:r>
              <a:rPr lang="zh-CN" altLang="en-US" dirty="0" smtClean="0"/>
              <a:t>）</a:t>
            </a:r>
            <a:endParaRPr lang="en-US" altLang="zh-CN" dirty="0" smtClean="0"/>
          </a:p>
        </p:txBody>
      </p:sp>
      <p:sp>
        <p:nvSpPr>
          <p:cNvPr id="25" name="TextBox 24"/>
          <p:cNvSpPr txBox="1"/>
          <p:nvPr/>
        </p:nvSpPr>
        <p:spPr>
          <a:xfrm>
            <a:off x="442707" y="3787423"/>
            <a:ext cx="3919343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 smtClean="0"/>
              <a:t>准备工作：</a:t>
            </a:r>
            <a:endParaRPr lang="en-US" altLang="zh-CN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 smtClean="0"/>
              <a:t>在虚拟机中安装好</a:t>
            </a:r>
            <a:r>
              <a:rPr lang="en-US" altLang="zh-CN" dirty="0" smtClean="0"/>
              <a:t>Linux(centos7)</a:t>
            </a:r>
            <a:endParaRPr lang="en-US" altLang="zh-CN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 smtClean="0"/>
              <a:t>使用桥接模式配好网络</a:t>
            </a:r>
            <a:endParaRPr lang="en-US" altLang="zh-CN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3947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2.2Hadoop</a:t>
            </a:r>
            <a:r>
              <a:rPr lang="zh-CN" altLang="en-US" sz="2100" b="1" spc="225" dirty="0">
                <a:solidFill>
                  <a:prstClr val="white"/>
                </a:solidFill>
              </a:rPr>
              <a:t>部署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401867" y="234392"/>
            <a:ext cx="17748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第二章 </a:t>
            </a:r>
            <a:r>
              <a:rPr lang="en-US" altLang="zh-CN" sz="1350" dirty="0" smtClean="0">
                <a:solidFill>
                  <a:prstClr val="white"/>
                </a:solidFill>
              </a:rPr>
              <a:t>Hadoop</a:t>
            </a:r>
            <a:r>
              <a:rPr lang="zh-CN" altLang="en-US" sz="1350" dirty="0" smtClean="0">
                <a:solidFill>
                  <a:prstClr val="white"/>
                </a:solidFill>
              </a:rPr>
              <a:t>基础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83143" y="1126067"/>
            <a:ext cx="1547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/>
              <a:t>1.</a:t>
            </a:r>
            <a:r>
              <a:rPr lang="zh-CN" altLang="zh-CN" b="1" dirty="0" smtClean="0"/>
              <a:t>单</a:t>
            </a:r>
            <a:r>
              <a:rPr lang="zh-CN" altLang="zh-CN" b="1" dirty="0"/>
              <a:t>节点部署</a:t>
            </a:r>
            <a:endParaRPr lang="zh-CN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90273" y="1670757"/>
            <a:ext cx="7338612" cy="3647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/>
              <a:t>安装步骤：</a:t>
            </a:r>
            <a:endParaRPr lang="en-US" altLang="zh-CN" sz="1400" dirty="0" smtClean="0"/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zh-CN" sz="1400" dirty="0"/>
              <a:t>在虚拟机中安装</a:t>
            </a:r>
            <a:r>
              <a:rPr lang="en-US" altLang="zh-CN" sz="1400" dirty="0" smtClean="0"/>
              <a:t>Centos7</a:t>
            </a:r>
            <a:endParaRPr lang="en-US" altLang="zh-CN" sz="1400" dirty="0" smtClean="0"/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zh-CN" sz="1400" dirty="0"/>
              <a:t>安装</a:t>
            </a:r>
            <a:r>
              <a:rPr lang="en-US" altLang="zh-CN" sz="1400" dirty="0" err="1" smtClean="0"/>
              <a:t>ssh</a:t>
            </a:r>
            <a:endParaRPr lang="en-US" altLang="zh-CN" sz="1400" dirty="0" smtClean="0"/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zh-CN" sz="1400" dirty="0"/>
              <a:t>安装</a:t>
            </a:r>
            <a:r>
              <a:rPr lang="en-US" altLang="zh-CN" sz="1400" dirty="0" err="1"/>
              <a:t>rsync</a:t>
            </a:r>
            <a:r>
              <a:rPr lang="zh-CN" altLang="zh-CN" sz="1400" dirty="0"/>
              <a:t>。</a:t>
            </a:r>
            <a:endParaRPr lang="zh-CN" altLang="zh-CN" sz="1400" dirty="0"/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zh-CN" sz="1400" dirty="0"/>
              <a:t>安装</a:t>
            </a:r>
            <a:r>
              <a:rPr lang="en-US" altLang="zh-CN" sz="1400" dirty="0" err="1" smtClean="0"/>
              <a:t>openJDK</a:t>
            </a:r>
            <a:endParaRPr lang="en-US" altLang="zh-CN" sz="1400" dirty="0" smtClean="0"/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zh-CN" sz="1400" dirty="0"/>
              <a:t>确认</a:t>
            </a:r>
            <a:r>
              <a:rPr lang="en-US" altLang="zh-CN" sz="1400" dirty="0" err="1"/>
              <a:t>jdk</a:t>
            </a:r>
            <a:r>
              <a:rPr lang="zh-CN" altLang="zh-CN" sz="1400" dirty="0" smtClean="0"/>
              <a:t>版本</a:t>
            </a:r>
            <a:endParaRPr lang="en-US" altLang="zh-CN" sz="1400" dirty="0" smtClean="0"/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zh-CN" sz="1400" dirty="0"/>
              <a:t>下载</a:t>
            </a:r>
            <a:r>
              <a:rPr lang="en-US" altLang="zh-CN" sz="1400" dirty="0"/>
              <a:t>Hadoop</a:t>
            </a:r>
            <a:r>
              <a:rPr lang="zh-CN" altLang="zh-CN" sz="1400" dirty="0"/>
              <a:t>的安装</a:t>
            </a:r>
            <a:r>
              <a:rPr lang="zh-CN" altLang="zh-CN" sz="1400" dirty="0" smtClean="0"/>
              <a:t>包</a:t>
            </a:r>
            <a:endParaRPr lang="en-US" altLang="zh-CN" sz="1400" dirty="0" smtClean="0"/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zh-CN" sz="1400" dirty="0"/>
              <a:t>解</a:t>
            </a:r>
            <a:r>
              <a:rPr lang="zh-CN" altLang="zh-CN" sz="1400" dirty="0" smtClean="0"/>
              <a:t>压</a:t>
            </a:r>
            <a:r>
              <a:rPr lang="en-US" altLang="zh-CN" sz="1400" dirty="0" smtClean="0"/>
              <a:t>Hadoop</a:t>
            </a:r>
            <a:endParaRPr lang="en-US" altLang="zh-CN" sz="1400" dirty="0" smtClean="0"/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zh-CN" sz="1400" dirty="0"/>
              <a:t>在</a:t>
            </a:r>
            <a:r>
              <a:rPr lang="en-US" altLang="zh-CN" sz="1400" dirty="0"/>
              <a:t>Hadoop</a:t>
            </a:r>
            <a:r>
              <a:rPr lang="zh-CN" altLang="zh-CN" sz="1400" dirty="0"/>
              <a:t>的配置文件（</a:t>
            </a:r>
            <a:r>
              <a:rPr lang="en-US" altLang="zh-CN" sz="1400" dirty="0"/>
              <a:t>etc/hadoop/hadoop-env.sh</a:t>
            </a:r>
            <a:r>
              <a:rPr lang="zh-CN" altLang="zh-CN" sz="1400" dirty="0"/>
              <a:t>）中增加环境变量</a:t>
            </a:r>
            <a:r>
              <a:rPr lang="en-US" altLang="zh-CN" sz="1400" dirty="0" smtClean="0"/>
              <a:t>JAVA_HOME</a:t>
            </a:r>
            <a:endParaRPr lang="en-US" altLang="zh-CN" sz="1400" dirty="0" smtClean="0"/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zh-CN" sz="1400" dirty="0"/>
              <a:t>验证</a:t>
            </a:r>
            <a:r>
              <a:rPr lang="zh-CN" altLang="zh-CN" sz="1400" dirty="0" smtClean="0"/>
              <a:t>配置</a:t>
            </a:r>
            <a:endParaRPr lang="en-US" altLang="zh-CN" sz="1400" dirty="0" smtClean="0"/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zh-CN" sz="1400" dirty="0"/>
              <a:t>运行</a:t>
            </a:r>
            <a:r>
              <a:rPr lang="en-US" altLang="zh-CN" sz="1400" dirty="0"/>
              <a:t>MapReduce</a:t>
            </a:r>
            <a:r>
              <a:rPr lang="zh-CN" altLang="zh-CN" sz="1400" dirty="0"/>
              <a:t>任务</a:t>
            </a:r>
            <a:endParaRPr lang="en-US" altLang="zh-CN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3947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2.2Hadoop</a:t>
            </a:r>
            <a:r>
              <a:rPr lang="zh-CN" altLang="en-US" sz="2100" b="1" spc="225" dirty="0">
                <a:solidFill>
                  <a:prstClr val="white"/>
                </a:solidFill>
              </a:rPr>
              <a:t>部署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401867" y="234392"/>
            <a:ext cx="17748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第二章 </a:t>
            </a:r>
            <a:r>
              <a:rPr lang="en-US" altLang="zh-CN" sz="1350" dirty="0" smtClean="0">
                <a:solidFill>
                  <a:prstClr val="white"/>
                </a:solidFill>
              </a:rPr>
              <a:t>Hadoop</a:t>
            </a:r>
            <a:r>
              <a:rPr lang="zh-CN" altLang="en-US" sz="1350" dirty="0" smtClean="0">
                <a:solidFill>
                  <a:prstClr val="white"/>
                </a:solidFill>
              </a:rPr>
              <a:t>基础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83143" y="1126067"/>
            <a:ext cx="1778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/>
              <a:t>2.</a:t>
            </a:r>
            <a:r>
              <a:rPr lang="zh-CN" altLang="zh-CN" b="1" dirty="0" smtClean="0"/>
              <a:t>伪</a:t>
            </a:r>
            <a:r>
              <a:rPr lang="zh-CN" altLang="zh-CN" b="1" dirty="0"/>
              <a:t>分布式部署</a:t>
            </a:r>
            <a:endParaRPr lang="zh-CN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90273" y="1670757"/>
            <a:ext cx="728643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/>
              <a:t>安装步骤：</a:t>
            </a:r>
            <a:endParaRPr lang="en-US" altLang="zh-CN" sz="1400" dirty="0" smtClean="0"/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en-US" altLang="zh-CN" sz="1400" dirty="0"/>
              <a:t>SSH</a:t>
            </a:r>
            <a:r>
              <a:rPr lang="zh-CN" altLang="zh-CN" sz="1400" dirty="0"/>
              <a:t>免密码登录</a:t>
            </a:r>
            <a:r>
              <a:rPr lang="zh-CN" altLang="zh-CN" sz="1400" dirty="0" smtClean="0"/>
              <a:t>安装</a:t>
            </a:r>
            <a:r>
              <a:rPr lang="en-US" altLang="zh-CN" sz="1400" dirty="0" err="1" smtClean="0"/>
              <a:t>ssh</a:t>
            </a:r>
            <a:endParaRPr lang="en-US" altLang="zh-CN" sz="1400" dirty="0" smtClean="0"/>
          </a:p>
          <a:p>
            <a:pPr marL="800100" lvl="1" indent="-342900">
              <a:lnSpc>
                <a:spcPct val="150000"/>
              </a:lnSpc>
              <a:buFont typeface="+mj-lt"/>
              <a:buAutoNum type="alphaLcParenR"/>
            </a:pPr>
            <a:r>
              <a:rPr lang="zh-CN" altLang="zh-CN" sz="1400" dirty="0"/>
              <a:t>产生公钥和私</a:t>
            </a:r>
            <a:r>
              <a:rPr lang="zh-CN" altLang="zh-CN" sz="1400" dirty="0" smtClean="0"/>
              <a:t>钥</a:t>
            </a:r>
            <a:endParaRPr lang="en-US" altLang="zh-CN" sz="1400" dirty="0" smtClean="0"/>
          </a:p>
          <a:p>
            <a:pPr marL="800100" lvl="1" indent="-342900">
              <a:lnSpc>
                <a:spcPct val="150000"/>
              </a:lnSpc>
              <a:buFont typeface="+mj-lt"/>
              <a:buAutoNum type="alphaLcParenR"/>
            </a:pPr>
            <a:r>
              <a:rPr lang="zh-CN" altLang="zh-CN" sz="1400" dirty="0"/>
              <a:t>将公钥放到目标机器的</a:t>
            </a:r>
            <a:r>
              <a:rPr lang="en-US" altLang="zh-CN" sz="1400" dirty="0"/>
              <a:t>~/.</a:t>
            </a:r>
            <a:r>
              <a:rPr lang="en-US" altLang="zh-CN" sz="1400" dirty="0" err="1"/>
              <a:t>ssh</a:t>
            </a:r>
            <a:r>
              <a:rPr lang="en-US" altLang="zh-CN" sz="1400" dirty="0"/>
              <a:t>/</a:t>
            </a:r>
            <a:r>
              <a:rPr lang="en-US" altLang="zh-CN" sz="1400" dirty="0" err="1"/>
              <a:t>authorized_keys</a:t>
            </a:r>
            <a:r>
              <a:rPr lang="zh-CN" altLang="zh-CN" sz="1400" dirty="0" smtClean="0"/>
              <a:t>中</a:t>
            </a:r>
            <a:endParaRPr lang="en-US" altLang="zh-CN" sz="1400" dirty="0" smtClean="0"/>
          </a:p>
          <a:p>
            <a:pPr marL="800100" lvl="1" indent="-342900">
              <a:lnSpc>
                <a:spcPct val="150000"/>
              </a:lnSpc>
              <a:buFont typeface="+mj-lt"/>
              <a:buAutoNum type="alphaLcParenR"/>
            </a:pPr>
            <a:r>
              <a:rPr lang="zh-CN" altLang="zh-CN" sz="1400" dirty="0" smtClean="0"/>
              <a:t>验证</a:t>
            </a:r>
            <a:endParaRPr lang="en-US" altLang="zh-CN" sz="1400" dirty="0"/>
          </a:p>
          <a:p>
            <a:pPr marL="342900" indent="-342900">
              <a:lnSpc>
                <a:spcPct val="150000"/>
              </a:lnSpc>
              <a:buFont typeface="+mj-lt"/>
              <a:buAutoNum type="circleNumDbPlain"/>
            </a:pPr>
            <a:r>
              <a:rPr lang="zh-CN" altLang="zh-CN" sz="1400" dirty="0"/>
              <a:t>修改</a:t>
            </a:r>
            <a:r>
              <a:rPr lang="zh-CN" altLang="zh-CN" sz="1400" dirty="0" smtClean="0"/>
              <a:t>配置文件</a:t>
            </a:r>
            <a:endParaRPr lang="en-US" altLang="zh-CN" sz="1400" dirty="0" smtClean="0"/>
          </a:p>
          <a:p>
            <a:pPr lvl="1">
              <a:lnSpc>
                <a:spcPct val="150000"/>
              </a:lnSpc>
            </a:pPr>
            <a:r>
              <a:rPr lang="en-US" altLang="zh-CN" sz="1400" dirty="0" smtClean="0"/>
              <a:t>core-site.xml</a:t>
            </a:r>
            <a:r>
              <a:rPr lang="zh-CN" altLang="en-US" sz="1400" dirty="0" smtClean="0"/>
              <a:t>、</a:t>
            </a:r>
            <a:r>
              <a:rPr lang="en-US" altLang="zh-CN" sz="1400" dirty="0" smtClean="0"/>
              <a:t>hdfs-site.xml</a:t>
            </a:r>
            <a:endParaRPr lang="en-US" altLang="zh-CN" sz="1400" dirty="0"/>
          </a:p>
          <a:p>
            <a:pPr marL="342900" indent="-342900">
              <a:lnSpc>
                <a:spcPct val="150000"/>
              </a:lnSpc>
              <a:buFont typeface="+mj-lt"/>
              <a:buAutoNum type="circleNumDbPlain"/>
            </a:pPr>
            <a:r>
              <a:rPr lang="zh-CN" altLang="zh-CN" sz="1400" dirty="0"/>
              <a:t>格式化</a:t>
            </a:r>
            <a:r>
              <a:rPr lang="en-US" altLang="zh-CN" sz="1400" dirty="0" err="1" smtClean="0"/>
              <a:t>NameNode</a:t>
            </a:r>
            <a:endParaRPr lang="en-US" altLang="zh-CN" sz="1400" dirty="0" smtClean="0"/>
          </a:p>
          <a:p>
            <a:pPr marL="342900" indent="-342900">
              <a:lnSpc>
                <a:spcPct val="150000"/>
              </a:lnSpc>
              <a:buFont typeface="+mj-lt"/>
              <a:buAutoNum type="circleNumDbPlain"/>
            </a:pPr>
            <a:r>
              <a:rPr lang="zh-CN" altLang="zh-CN" sz="1400" dirty="0"/>
              <a:t>启动</a:t>
            </a:r>
            <a:r>
              <a:rPr lang="en-US" altLang="zh-CN" sz="1400" dirty="0" err="1"/>
              <a:t>NameNode</a:t>
            </a:r>
            <a:r>
              <a:rPr lang="zh-CN" altLang="zh-CN" sz="1400" dirty="0"/>
              <a:t>和</a:t>
            </a:r>
            <a:r>
              <a:rPr lang="en-US" altLang="zh-CN" sz="1400" dirty="0" err="1"/>
              <a:t>DataNode</a:t>
            </a:r>
            <a:r>
              <a:rPr lang="zh-CN" altLang="zh-CN" sz="1400" dirty="0"/>
              <a:t>的守护</a:t>
            </a:r>
            <a:r>
              <a:rPr lang="zh-CN" altLang="zh-CN" sz="1400" dirty="0" smtClean="0"/>
              <a:t>进程</a:t>
            </a:r>
            <a:endParaRPr lang="en-US" altLang="zh-CN" sz="1400" dirty="0" smtClean="0"/>
          </a:p>
          <a:p>
            <a:pPr marL="342900" indent="-342900">
              <a:lnSpc>
                <a:spcPct val="150000"/>
              </a:lnSpc>
              <a:buFont typeface="+mj-lt"/>
              <a:buAutoNum type="circleNumDbPlain"/>
            </a:pPr>
            <a:r>
              <a:rPr lang="zh-CN" altLang="zh-CN" sz="1400" dirty="0"/>
              <a:t>通过</a:t>
            </a:r>
            <a:r>
              <a:rPr lang="en-US" altLang="zh-CN" sz="1400" dirty="0"/>
              <a:t>web</a:t>
            </a:r>
            <a:r>
              <a:rPr lang="zh-CN" altLang="zh-CN" sz="1400" dirty="0"/>
              <a:t>检查</a:t>
            </a:r>
            <a:r>
              <a:rPr lang="en-US" altLang="zh-CN" sz="1400" dirty="0" err="1"/>
              <a:t>dfs</a:t>
            </a:r>
            <a:r>
              <a:rPr lang="zh-CN" altLang="zh-CN" sz="1400" dirty="0" smtClean="0"/>
              <a:t>状态</a:t>
            </a:r>
            <a:endParaRPr lang="en-US" altLang="zh-CN" sz="1400" dirty="0" smtClean="0"/>
          </a:p>
          <a:p>
            <a:pPr marL="342900" indent="-342900">
              <a:lnSpc>
                <a:spcPct val="150000"/>
              </a:lnSpc>
              <a:buFont typeface="+mj-lt"/>
              <a:buAutoNum type="circleNumDbPlain"/>
            </a:pPr>
            <a:r>
              <a:rPr lang="zh-CN" altLang="zh-CN" sz="1400" dirty="0"/>
              <a:t>验证</a:t>
            </a:r>
            <a:r>
              <a:rPr lang="en-US" altLang="zh-CN" sz="1400" dirty="0" err="1"/>
              <a:t>dfs</a:t>
            </a:r>
            <a:r>
              <a:rPr lang="zh-CN" altLang="zh-CN" sz="1400" dirty="0"/>
              <a:t>是否正常</a:t>
            </a:r>
            <a:r>
              <a:rPr lang="zh-CN" altLang="zh-CN" sz="1400" dirty="0" smtClean="0"/>
              <a:t>工作</a:t>
            </a:r>
            <a:endParaRPr lang="en-US" altLang="zh-CN" sz="1400" dirty="0" smtClean="0"/>
          </a:p>
          <a:p>
            <a:pPr marL="342900" indent="-342900">
              <a:lnSpc>
                <a:spcPct val="150000"/>
              </a:lnSpc>
              <a:buFont typeface="+mj-lt"/>
              <a:buAutoNum type="circleNumDbPlain"/>
            </a:pPr>
            <a:r>
              <a:rPr lang="zh-CN" altLang="zh-CN" sz="1400" dirty="0"/>
              <a:t>配置</a:t>
            </a:r>
            <a:r>
              <a:rPr lang="en-US" altLang="zh-CN" sz="1400" dirty="0"/>
              <a:t>YARN</a:t>
            </a:r>
            <a:endParaRPr lang="en-US" altLang="zh-CN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3947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2.2Hadoop</a:t>
            </a:r>
            <a:r>
              <a:rPr lang="zh-CN" altLang="en-US" sz="2100" b="1" spc="225" dirty="0">
                <a:solidFill>
                  <a:prstClr val="white"/>
                </a:solidFill>
              </a:rPr>
              <a:t>部署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401867" y="234392"/>
            <a:ext cx="17748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第二章 </a:t>
            </a:r>
            <a:r>
              <a:rPr lang="en-US" altLang="zh-CN" sz="1350" dirty="0" smtClean="0">
                <a:solidFill>
                  <a:prstClr val="white"/>
                </a:solidFill>
              </a:rPr>
              <a:t>Hadoop</a:t>
            </a:r>
            <a:r>
              <a:rPr lang="zh-CN" altLang="en-US" sz="1350" dirty="0" smtClean="0">
                <a:solidFill>
                  <a:prstClr val="white"/>
                </a:solidFill>
              </a:rPr>
              <a:t>基础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83143" y="1126067"/>
            <a:ext cx="1316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/>
              <a:t>3.</a:t>
            </a:r>
            <a:r>
              <a:rPr lang="zh-CN" altLang="zh-CN" b="1" dirty="0" smtClean="0"/>
              <a:t>集群</a:t>
            </a:r>
            <a:r>
              <a:rPr lang="zh-CN" altLang="zh-CN" b="1" dirty="0"/>
              <a:t>部署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3696077" y="1894090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/>
              <a:t>集群部署架构</a:t>
            </a:r>
            <a:endParaRPr lang="zh-CN" altLang="en-US" dirty="0"/>
          </a:p>
        </p:txBody>
      </p:sp>
      <p:graphicFrame>
        <p:nvGraphicFramePr>
          <p:cNvPr id="14" name="表格 13"/>
          <p:cNvGraphicFramePr>
            <a:graphicFrameLocks noGrp="1"/>
          </p:cNvGraphicFramePr>
          <p:nvPr/>
        </p:nvGraphicFramePr>
        <p:xfrm>
          <a:off x="1198916" y="2454716"/>
          <a:ext cx="7168444" cy="25801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6869"/>
                <a:gridCol w="1723966"/>
                <a:gridCol w="3603547"/>
                <a:gridCol w="1194062"/>
              </a:tblGrid>
              <a:tr h="645032"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</a:rPr>
                        <a:t>编号</a:t>
                      </a:r>
                      <a:endParaRPr lang="zh-CN" sz="18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常见集群部署架构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特点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Hadoop</a:t>
                      </a:r>
                      <a:r>
                        <a:rPr lang="zh-CN" sz="1400" kern="100">
                          <a:effectLst/>
                        </a:rPr>
                        <a:t>版本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645032"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传统方式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NameNode</a:t>
                      </a:r>
                      <a:r>
                        <a:rPr lang="zh-CN" sz="1400" kern="100">
                          <a:effectLst/>
                        </a:rPr>
                        <a:t>加</a:t>
                      </a:r>
                      <a:r>
                        <a:rPr lang="en-US" sz="1400" kern="100">
                          <a:effectLst/>
                        </a:rPr>
                        <a:t>SecondaryNameNod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1.x</a:t>
                      </a:r>
                      <a:r>
                        <a:rPr lang="zh-CN" sz="1400" kern="100" dirty="0">
                          <a:effectLst/>
                        </a:rPr>
                        <a:t>和</a:t>
                      </a:r>
                      <a:r>
                        <a:rPr lang="en-US" sz="1400" kern="100" dirty="0">
                          <a:effectLst/>
                        </a:rPr>
                        <a:t>2.x</a:t>
                      </a:r>
                      <a:endParaRPr lang="zh-CN" sz="18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645032"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2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HA</a:t>
                      </a:r>
                      <a:endParaRPr lang="zh-CN" sz="18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Active </a:t>
                      </a:r>
                      <a:r>
                        <a:rPr lang="en-US" sz="1400" kern="100" dirty="0" err="1">
                          <a:effectLst/>
                        </a:rPr>
                        <a:t>Namenode</a:t>
                      </a:r>
                      <a:r>
                        <a:rPr lang="zh-CN" sz="1400" kern="100" dirty="0">
                          <a:effectLst/>
                        </a:rPr>
                        <a:t>加</a:t>
                      </a:r>
                      <a:r>
                        <a:rPr lang="en-US" sz="1400" kern="100" dirty="0">
                          <a:effectLst/>
                        </a:rPr>
                        <a:t>Standby </a:t>
                      </a:r>
                      <a:r>
                        <a:rPr lang="en-US" sz="1400" kern="100" dirty="0" err="1">
                          <a:effectLst/>
                        </a:rPr>
                        <a:t>Namenode</a:t>
                      </a:r>
                      <a:endParaRPr lang="zh-CN" sz="18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2.x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645032"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3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HA + Federation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两组</a:t>
                      </a:r>
                      <a:r>
                        <a:rPr lang="en-US" sz="1400" kern="100">
                          <a:effectLst/>
                        </a:rPr>
                        <a:t>Active Namenode</a:t>
                      </a:r>
                      <a:r>
                        <a:rPr lang="zh-CN" sz="1400" kern="100">
                          <a:effectLst/>
                        </a:rPr>
                        <a:t>和</a:t>
                      </a:r>
                      <a:r>
                        <a:rPr lang="en-US" sz="1400" kern="100">
                          <a:effectLst/>
                        </a:rPr>
                        <a:t>Standby Namenode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2.x</a:t>
                      </a:r>
                      <a:endParaRPr lang="zh-CN" sz="18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3947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2.2Hadoop</a:t>
            </a:r>
            <a:r>
              <a:rPr lang="zh-CN" altLang="en-US" sz="2100" b="1" spc="225" dirty="0">
                <a:solidFill>
                  <a:prstClr val="white"/>
                </a:solidFill>
              </a:rPr>
              <a:t>部署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401867" y="234392"/>
            <a:ext cx="17748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第二章 </a:t>
            </a:r>
            <a:r>
              <a:rPr lang="en-US" altLang="zh-CN" sz="1350" dirty="0" smtClean="0">
                <a:solidFill>
                  <a:prstClr val="white"/>
                </a:solidFill>
              </a:rPr>
              <a:t>Hadoop</a:t>
            </a:r>
            <a:r>
              <a:rPr lang="zh-CN" altLang="en-US" sz="1350" dirty="0" smtClean="0">
                <a:solidFill>
                  <a:prstClr val="white"/>
                </a:solidFill>
              </a:rPr>
              <a:t>基础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83143" y="1126067"/>
            <a:ext cx="1316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/>
              <a:t>3.</a:t>
            </a:r>
            <a:r>
              <a:rPr lang="zh-CN" altLang="zh-CN" b="1" dirty="0" smtClean="0"/>
              <a:t>集群</a:t>
            </a:r>
            <a:r>
              <a:rPr lang="zh-CN" altLang="zh-CN" b="1" dirty="0"/>
              <a:t>部署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4014426" y="1524758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 smtClean="0"/>
              <a:t>集群</a:t>
            </a:r>
            <a:r>
              <a:rPr lang="zh-CN" altLang="zh-CN" dirty="0"/>
              <a:t>规划</a:t>
            </a:r>
            <a:endParaRPr lang="zh-CN" altLang="en-US" dirty="0"/>
          </a:p>
        </p:txBody>
      </p:sp>
      <p:graphicFrame>
        <p:nvGraphicFramePr>
          <p:cNvPr id="13" name="表格 12"/>
          <p:cNvGraphicFramePr>
            <a:graphicFrameLocks noGrp="1"/>
          </p:cNvGraphicFramePr>
          <p:nvPr/>
        </p:nvGraphicFramePr>
        <p:xfrm>
          <a:off x="590623" y="2037644"/>
          <a:ext cx="8069115" cy="37097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6449"/>
                <a:gridCol w="1373630"/>
                <a:gridCol w="2236944"/>
                <a:gridCol w="3512092"/>
              </a:tblGrid>
              <a:tr h="578882"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</a:rPr>
                        <a:t>编号</a:t>
                      </a:r>
                      <a:endParaRPr lang="zh-CN" sz="18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机器名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IP</a:t>
                      </a:r>
                      <a:endParaRPr lang="zh-CN" sz="18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</a:rPr>
                        <a:t>进程</a:t>
                      </a:r>
                      <a:endParaRPr lang="zh-CN" sz="18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521804"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</a:t>
                      </a:r>
                      <a:endParaRPr lang="zh-CN" sz="18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m1</a:t>
                      </a:r>
                      <a:endParaRPr lang="zh-CN" sz="18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10.17.147.101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jus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err="1">
                          <a:effectLst/>
                        </a:rPr>
                        <a:t>NameNode</a:t>
                      </a:r>
                      <a:endParaRPr lang="zh-CN" sz="18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521804"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2</a:t>
                      </a:r>
                      <a:endParaRPr lang="zh-CN" sz="18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m2</a:t>
                      </a:r>
                      <a:endParaRPr lang="zh-CN" sz="18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10.17.147.102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jus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err="1">
                          <a:effectLst/>
                        </a:rPr>
                        <a:t>SecondaryNamenode</a:t>
                      </a:r>
                      <a:endParaRPr lang="zh-CN" sz="18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521804"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3</a:t>
                      </a:r>
                      <a:endParaRPr lang="zh-CN" sz="18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m3</a:t>
                      </a:r>
                      <a:endParaRPr lang="zh-CN" sz="18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10.17.147.103</a:t>
                      </a:r>
                      <a:endParaRPr lang="zh-CN" sz="18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jus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err="1">
                          <a:effectLst/>
                        </a:rPr>
                        <a:t>ResourceManager,JobHistory</a:t>
                      </a:r>
                      <a:endParaRPr lang="zh-CN" sz="18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521804"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4</a:t>
                      </a:r>
                      <a:endParaRPr lang="zh-CN" sz="18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m4</a:t>
                      </a:r>
                      <a:endParaRPr lang="zh-CN" sz="18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10.17.147.104</a:t>
                      </a:r>
                      <a:endParaRPr lang="zh-CN" sz="18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jus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err="1">
                          <a:effectLst/>
                        </a:rPr>
                        <a:t>DataNode</a:t>
                      </a:r>
                      <a:r>
                        <a:rPr lang="zh-CN" sz="1400" kern="100" dirty="0">
                          <a:effectLst/>
                        </a:rPr>
                        <a:t>，</a:t>
                      </a:r>
                      <a:r>
                        <a:rPr lang="en-US" sz="1400" kern="100" dirty="0" err="1">
                          <a:effectLst/>
                        </a:rPr>
                        <a:t>DataNodeManager</a:t>
                      </a:r>
                      <a:endParaRPr lang="zh-CN" sz="18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521804"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5</a:t>
                      </a:r>
                      <a:endParaRPr lang="zh-CN" sz="18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m5</a:t>
                      </a:r>
                      <a:endParaRPr lang="zh-CN" sz="18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10.17.147.105</a:t>
                      </a:r>
                      <a:endParaRPr lang="zh-CN" sz="18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jus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err="1">
                          <a:effectLst/>
                        </a:rPr>
                        <a:t>DataNode</a:t>
                      </a:r>
                      <a:r>
                        <a:rPr lang="zh-CN" sz="1400" kern="100" dirty="0">
                          <a:effectLst/>
                        </a:rPr>
                        <a:t>，</a:t>
                      </a:r>
                      <a:r>
                        <a:rPr lang="en-US" sz="1400" kern="100" dirty="0" err="1">
                          <a:effectLst/>
                        </a:rPr>
                        <a:t>DataNodeManager</a:t>
                      </a:r>
                      <a:endParaRPr lang="zh-CN" sz="18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521804"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6</a:t>
                      </a:r>
                      <a:endParaRPr lang="zh-CN" sz="18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m6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10.17.147.106</a:t>
                      </a:r>
                      <a:endParaRPr lang="zh-CN" sz="18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jus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 err="1">
                          <a:effectLst/>
                        </a:rPr>
                        <a:t>DataNode</a:t>
                      </a:r>
                      <a:r>
                        <a:rPr lang="zh-CN" sz="1400" kern="100" dirty="0">
                          <a:effectLst/>
                        </a:rPr>
                        <a:t>，</a:t>
                      </a:r>
                      <a:r>
                        <a:rPr lang="en-US" sz="1400" kern="100" dirty="0" err="1">
                          <a:effectLst/>
                        </a:rPr>
                        <a:t>DataNodeManager</a:t>
                      </a:r>
                      <a:endParaRPr lang="zh-CN" sz="18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3947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2.2Hadoop</a:t>
            </a:r>
            <a:r>
              <a:rPr lang="zh-CN" altLang="en-US" sz="2100" b="1" spc="225" dirty="0">
                <a:solidFill>
                  <a:prstClr val="white"/>
                </a:solidFill>
              </a:rPr>
              <a:t>部署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401867" y="234392"/>
            <a:ext cx="17748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第二章 </a:t>
            </a:r>
            <a:r>
              <a:rPr lang="en-US" altLang="zh-CN" sz="1350" dirty="0" smtClean="0">
                <a:solidFill>
                  <a:prstClr val="white"/>
                </a:solidFill>
              </a:rPr>
              <a:t>Hadoop</a:t>
            </a:r>
            <a:r>
              <a:rPr lang="zh-CN" altLang="en-US" sz="1350" dirty="0" smtClean="0">
                <a:solidFill>
                  <a:prstClr val="white"/>
                </a:solidFill>
              </a:rPr>
              <a:t>基础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83143" y="1126067"/>
            <a:ext cx="1316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/>
              <a:t>3.</a:t>
            </a:r>
            <a:r>
              <a:rPr lang="zh-CN" altLang="zh-CN" b="1" dirty="0" smtClean="0"/>
              <a:t>集群</a:t>
            </a:r>
            <a:r>
              <a:rPr lang="zh-CN" altLang="zh-CN" b="1" dirty="0"/>
              <a:t>部署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4014426" y="1524758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/>
              <a:t>准备工作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779095" y="2047712"/>
            <a:ext cx="8369599" cy="26341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zh-CN" sz="1600" dirty="0"/>
              <a:t>准备</a:t>
            </a:r>
            <a:r>
              <a:rPr lang="en-US" altLang="zh-CN" sz="1600" dirty="0"/>
              <a:t>6</a:t>
            </a:r>
            <a:r>
              <a:rPr lang="zh-CN" altLang="zh-CN" sz="1600" dirty="0"/>
              <a:t>台</a:t>
            </a:r>
            <a:r>
              <a:rPr lang="en-US" altLang="zh-CN" sz="1600" dirty="0"/>
              <a:t>Linux</a:t>
            </a:r>
            <a:r>
              <a:rPr lang="zh-CN" altLang="zh-CN" sz="1600" dirty="0" smtClean="0"/>
              <a:t>服务器</a:t>
            </a:r>
            <a:endParaRPr lang="en-US" altLang="zh-CN" sz="1600" dirty="0" smtClean="0"/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zh-CN" sz="1600" dirty="0"/>
              <a:t>分别配置</a:t>
            </a:r>
            <a:r>
              <a:rPr lang="en-US" altLang="zh-CN" sz="1600" dirty="0"/>
              <a:t>6</a:t>
            </a:r>
            <a:r>
              <a:rPr lang="zh-CN" altLang="zh-CN" sz="1600" dirty="0"/>
              <a:t>台机器的名字为</a:t>
            </a:r>
            <a:r>
              <a:rPr lang="en-US" altLang="zh-CN" sz="1600" dirty="0"/>
              <a:t>m1~m6</a:t>
            </a:r>
            <a:r>
              <a:rPr lang="zh-CN" altLang="zh-CN" sz="1600" dirty="0"/>
              <a:t>，并指定静态</a:t>
            </a:r>
            <a:r>
              <a:rPr lang="en-US" altLang="zh-CN" sz="1600" dirty="0"/>
              <a:t>IP</a:t>
            </a:r>
            <a:r>
              <a:rPr lang="zh-CN" altLang="zh-CN" sz="1600" dirty="0" smtClean="0"/>
              <a:t>地址</a:t>
            </a:r>
            <a:endParaRPr lang="en-US" altLang="zh-CN" sz="1600" dirty="0" smtClean="0"/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zh-CN" sz="1600" dirty="0"/>
              <a:t>所有机器配置本地机器名</a:t>
            </a:r>
            <a:r>
              <a:rPr lang="zh-CN" altLang="zh-CN" sz="1600" dirty="0" smtClean="0"/>
              <a:t>解析</a:t>
            </a:r>
            <a:endParaRPr lang="en-US" altLang="zh-CN" sz="1600" dirty="0" smtClean="0"/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zh-CN" sz="1600" dirty="0"/>
              <a:t>所有机器之间配置</a:t>
            </a:r>
            <a:r>
              <a:rPr lang="en-US" altLang="zh-CN" sz="1600" dirty="0" err="1"/>
              <a:t>ssh</a:t>
            </a:r>
            <a:r>
              <a:rPr lang="zh-CN" altLang="zh-CN" sz="1600" dirty="0"/>
              <a:t>免密码</a:t>
            </a:r>
            <a:r>
              <a:rPr lang="zh-CN" altLang="zh-CN" sz="1600" dirty="0" smtClean="0"/>
              <a:t>登录</a:t>
            </a:r>
            <a:endParaRPr lang="en-US" altLang="zh-CN" sz="1600" dirty="0" smtClean="0"/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zh-CN" sz="1600" dirty="0"/>
              <a:t>关闭</a:t>
            </a:r>
            <a:r>
              <a:rPr lang="zh-CN" altLang="zh-CN" sz="1600" dirty="0" smtClean="0"/>
              <a:t>防火墙</a:t>
            </a:r>
            <a:endParaRPr lang="en-US" altLang="zh-CN" sz="1600" dirty="0" smtClean="0"/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zh-CN" sz="1600" dirty="0"/>
              <a:t>下载</a:t>
            </a:r>
            <a:r>
              <a:rPr lang="en-US" altLang="zh-CN" sz="1600" dirty="0"/>
              <a:t>Hadoop</a:t>
            </a:r>
            <a:r>
              <a:rPr lang="zh-CN" altLang="zh-CN" sz="1600" dirty="0"/>
              <a:t>安装包，并解压到适当的</a:t>
            </a:r>
            <a:r>
              <a:rPr lang="zh-CN" altLang="zh-CN" sz="1600" dirty="0" smtClean="0"/>
              <a:t>位置</a:t>
            </a:r>
            <a:endParaRPr lang="en-US" altLang="zh-CN" sz="1600" dirty="0" smtClean="0"/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zh-CN" sz="1600" dirty="0"/>
              <a:t>所有机器上使用相同版本的</a:t>
            </a:r>
            <a:r>
              <a:rPr lang="en-US" altLang="zh-CN" sz="1600" dirty="0" err="1"/>
              <a:t>jdk</a:t>
            </a:r>
            <a:r>
              <a:rPr lang="zh-CN" altLang="zh-CN" sz="1600" dirty="0"/>
              <a:t>和</a:t>
            </a:r>
            <a:r>
              <a:rPr lang="en-US" altLang="zh-CN" sz="1600" dirty="0"/>
              <a:t>Hadoop</a:t>
            </a:r>
            <a:r>
              <a:rPr lang="zh-CN" altLang="zh-CN" sz="1600" dirty="0" smtClean="0"/>
              <a:t>版本</a:t>
            </a:r>
            <a:r>
              <a:rPr lang="zh-CN" altLang="zh-CN" sz="1600" dirty="0"/>
              <a:t>，并且保证</a:t>
            </a:r>
            <a:r>
              <a:rPr lang="en-US" altLang="zh-CN" sz="1600" dirty="0"/>
              <a:t>Hadoop</a:t>
            </a:r>
            <a:r>
              <a:rPr lang="zh-CN" altLang="zh-CN" sz="1600" dirty="0"/>
              <a:t>的目录在相同的</a:t>
            </a:r>
            <a:r>
              <a:rPr lang="zh-CN" altLang="zh-CN" sz="1600" dirty="0" smtClean="0"/>
              <a:t>位置</a:t>
            </a:r>
            <a:endParaRPr lang="zh-CN" alt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3947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2.2Hadoop</a:t>
            </a:r>
            <a:r>
              <a:rPr lang="zh-CN" altLang="en-US" sz="2100" b="1" spc="225" dirty="0">
                <a:solidFill>
                  <a:prstClr val="white"/>
                </a:solidFill>
              </a:rPr>
              <a:t>部署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401867" y="234392"/>
            <a:ext cx="17748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第二章 </a:t>
            </a:r>
            <a:r>
              <a:rPr lang="en-US" altLang="zh-CN" sz="1350" dirty="0" smtClean="0">
                <a:solidFill>
                  <a:prstClr val="white"/>
                </a:solidFill>
              </a:rPr>
              <a:t>Hadoop</a:t>
            </a:r>
            <a:r>
              <a:rPr lang="zh-CN" altLang="en-US" sz="1350" dirty="0" smtClean="0">
                <a:solidFill>
                  <a:prstClr val="white"/>
                </a:solidFill>
              </a:rPr>
              <a:t>基础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83143" y="1126067"/>
            <a:ext cx="1316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/>
              <a:t>3.</a:t>
            </a:r>
            <a:r>
              <a:rPr lang="zh-CN" altLang="zh-CN" b="1" dirty="0" smtClean="0"/>
              <a:t>集群</a:t>
            </a:r>
            <a:r>
              <a:rPr lang="zh-CN" altLang="zh-CN" b="1" dirty="0"/>
              <a:t>部署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3724934" y="1524758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/>
              <a:t>准备工作</a:t>
            </a:r>
            <a:r>
              <a:rPr lang="zh-CN" altLang="zh-CN" dirty="0"/>
              <a:t>的验证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2835731" y="2300490"/>
            <a:ext cx="5037469" cy="21209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zh-CN" dirty="0"/>
              <a:t>验证本地机器名解析</a:t>
            </a:r>
            <a:r>
              <a:rPr lang="zh-CN" altLang="zh-CN" dirty="0" smtClean="0"/>
              <a:t>正常</a:t>
            </a:r>
            <a:endParaRPr lang="en-US" altLang="zh-CN" dirty="0" smtClean="0"/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zh-CN" dirty="0"/>
              <a:t>验证</a:t>
            </a:r>
            <a:r>
              <a:rPr lang="en-US" altLang="zh-CN" dirty="0" err="1"/>
              <a:t>ssh</a:t>
            </a:r>
            <a:r>
              <a:rPr lang="zh-CN" altLang="zh-CN" dirty="0"/>
              <a:t>免密码配置</a:t>
            </a:r>
            <a:r>
              <a:rPr lang="zh-CN" altLang="zh-CN" dirty="0" smtClean="0"/>
              <a:t>成功</a:t>
            </a:r>
            <a:endParaRPr lang="en-US" altLang="zh-CN" dirty="0" smtClean="0"/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zh-CN" dirty="0"/>
              <a:t>在每台机器上运行</a:t>
            </a:r>
            <a:r>
              <a:rPr lang="en-US" altLang="zh-CN" dirty="0"/>
              <a:t>java -version</a:t>
            </a:r>
            <a:r>
              <a:rPr lang="zh-CN" altLang="zh-CN" dirty="0"/>
              <a:t>检查</a:t>
            </a:r>
            <a:r>
              <a:rPr lang="en-US" altLang="zh-CN" dirty="0" err="1"/>
              <a:t>jdk</a:t>
            </a:r>
            <a:r>
              <a:rPr lang="zh-CN" altLang="zh-CN" dirty="0" smtClean="0"/>
              <a:t>版本</a:t>
            </a:r>
            <a:endParaRPr lang="en-US" altLang="zh-CN" dirty="0" smtClean="0"/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zh-CN" dirty="0"/>
              <a:t>在每台机器上检查防火墙</a:t>
            </a:r>
            <a:r>
              <a:rPr lang="zh-CN" altLang="zh-CN" dirty="0" smtClean="0"/>
              <a:t>状态</a:t>
            </a:r>
            <a:endParaRPr lang="en-US" altLang="zh-CN" dirty="0" smtClean="0"/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3947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2.2Hadoop</a:t>
            </a:r>
            <a:r>
              <a:rPr lang="zh-CN" altLang="en-US" sz="2100" b="1" spc="225" dirty="0">
                <a:solidFill>
                  <a:prstClr val="white"/>
                </a:solidFill>
              </a:rPr>
              <a:t>部署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401867" y="234392"/>
            <a:ext cx="17748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第二章 </a:t>
            </a:r>
            <a:r>
              <a:rPr lang="en-US" altLang="zh-CN" sz="1350" dirty="0" smtClean="0">
                <a:solidFill>
                  <a:prstClr val="white"/>
                </a:solidFill>
              </a:rPr>
              <a:t>Hadoop</a:t>
            </a:r>
            <a:r>
              <a:rPr lang="zh-CN" altLang="en-US" sz="1350" dirty="0" smtClean="0">
                <a:solidFill>
                  <a:prstClr val="white"/>
                </a:solidFill>
              </a:rPr>
              <a:t>基础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83143" y="1126067"/>
            <a:ext cx="1316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/>
              <a:t>3.</a:t>
            </a:r>
            <a:r>
              <a:rPr lang="zh-CN" altLang="zh-CN" b="1" dirty="0" smtClean="0"/>
              <a:t>集群</a:t>
            </a:r>
            <a:r>
              <a:rPr lang="zh-CN" altLang="zh-CN" b="1" dirty="0"/>
              <a:t>部署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3724934" y="1524758"/>
            <a:ext cx="2004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/>
              <a:t>配置</a:t>
            </a:r>
            <a:r>
              <a:rPr lang="en-US" altLang="zh-CN" dirty="0"/>
              <a:t>Hadoop</a:t>
            </a:r>
            <a:r>
              <a:rPr lang="zh-CN" altLang="zh-CN" dirty="0"/>
              <a:t>参数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2825531" y="2131157"/>
            <a:ext cx="3766287" cy="2677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zh-CN" sz="1600" dirty="0"/>
              <a:t>配置</a:t>
            </a:r>
            <a:r>
              <a:rPr lang="en-US" altLang="zh-CN" sz="1600" dirty="0" smtClean="0"/>
              <a:t>etc/hadoop/hadoop-env.sh</a:t>
            </a:r>
            <a:endParaRPr lang="en-US" altLang="zh-CN" sz="1600" dirty="0" smtClean="0"/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zh-CN" sz="1600" dirty="0"/>
              <a:t>配置</a:t>
            </a:r>
            <a:r>
              <a:rPr lang="en-US" altLang="zh-CN" sz="1600" dirty="0" smtClean="0"/>
              <a:t>core-site.xml</a:t>
            </a:r>
            <a:endParaRPr lang="en-US" altLang="zh-CN" sz="1600" dirty="0" smtClean="0"/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zh-CN" sz="1600" dirty="0"/>
              <a:t>配置</a:t>
            </a:r>
            <a:r>
              <a:rPr lang="en-US" altLang="zh-CN" sz="1600" dirty="0" err="1" smtClean="0"/>
              <a:t>etc</a:t>
            </a:r>
            <a:r>
              <a:rPr lang="en-US" altLang="zh-CN" sz="1600" dirty="0" smtClean="0"/>
              <a:t>/</a:t>
            </a:r>
            <a:r>
              <a:rPr lang="en-US" altLang="zh-CN" sz="1600" dirty="0" err="1" smtClean="0"/>
              <a:t>hadoop</a:t>
            </a:r>
            <a:r>
              <a:rPr lang="en-US" altLang="zh-CN" sz="1600" dirty="0" smtClean="0"/>
              <a:t>/hdfs-site.xml</a:t>
            </a:r>
            <a:endParaRPr lang="en-US" altLang="zh-CN" sz="1600" dirty="0" smtClean="0"/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zh-CN" sz="1600" dirty="0"/>
              <a:t>配置</a:t>
            </a:r>
            <a:r>
              <a:rPr lang="en-US" altLang="zh-CN" sz="1600" dirty="0" err="1" smtClean="0"/>
              <a:t>etc</a:t>
            </a:r>
            <a:r>
              <a:rPr lang="en-US" altLang="zh-CN" sz="1600" dirty="0" smtClean="0"/>
              <a:t>/</a:t>
            </a:r>
            <a:r>
              <a:rPr lang="en-US" altLang="zh-CN" sz="1600" dirty="0" err="1" smtClean="0"/>
              <a:t>hadoop</a:t>
            </a:r>
            <a:r>
              <a:rPr lang="en-US" altLang="zh-CN" sz="1600" dirty="0" smtClean="0"/>
              <a:t>/mapred-site.xml</a:t>
            </a:r>
            <a:endParaRPr lang="en-US" altLang="zh-CN" sz="1600" dirty="0" smtClean="0"/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zh-CN" sz="1600" dirty="0"/>
              <a:t>配置</a:t>
            </a:r>
            <a:r>
              <a:rPr lang="en-US" altLang="zh-CN" sz="1600" dirty="0" err="1" smtClean="0"/>
              <a:t>etc</a:t>
            </a:r>
            <a:r>
              <a:rPr lang="en-US" altLang="zh-CN" sz="1600" dirty="0" smtClean="0"/>
              <a:t>/</a:t>
            </a:r>
            <a:r>
              <a:rPr lang="en-US" altLang="zh-CN" sz="1600" dirty="0" err="1" smtClean="0"/>
              <a:t>hadoop</a:t>
            </a:r>
            <a:r>
              <a:rPr lang="en-US" altLang="zh-CN" sz="1600" dirty="0" smtClean="0"/>
              <a:t>/yarn-site.xml</a:t>
            </a:r>
            <a:endParaRPr lang="en-US" altLang="zh-CN" sz="1600" dirty="0" smtClean="0"/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zh-CN" sz="1600" dirty="0"/>
              <a:t>配置</a:t>
            </a:r>
            <a:r>
              <a:rPr lang="en-US" altLang="zh-CN" sz="1600" dirty="0" err="1" smtClean="0"/>
              <a:t>etc</a:t>
            </a:r>
            <a:r>
              <a:rPr lang="en-US" altLang="zh-CN" sz="1600" dirty="0" smtClean="0"/>
              <a:t>/</a:t>
            </a:r>
            <a:r>
              <a:rPr lang="en-US" altLang="zh-CN" sz="1600" dirty="0" err="1" smtClean="0"/>
              <a:t>hadoop</a:t>
            </a:r>
            <a:r>
              <a:rPr lang="en-US" altLang="zh-CN" sz="1600" dirty="0" smtClean="0"/>
              <a:t>/slaves</a:t>
            </a:r>
            <a:endParaRPr lang="en-US" altLang="zh-CN" sz="1600" dirty="0" smtClean="0"/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zh-CN" sz="1600" dirty="0"/>
              <a:t>分发配置文件。</a:t>
            </a:r>
            <a:endParaRPr lang="zh-CN" alt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3947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2.2Hadoop</a:t>
            </a:r>
            <a:r>
              <a:rPr lang="zh-CN" altLang="en-US" sz="2100" b="1" spc="225" dirty="0">
                <a:solidFill>
                  <a:prstClr val="white"/>
                </a:solidFill>
              </a:rPr>
              <a:t>部署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401867" y="234392"/>
            <a:ext cx="17748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第二章 </a:t>
            </a:r>
            <a:r>
              <a:rPr lang="en-US" altLang="zh-CN" sz="1350" dirty="0" smtClean="0">
                <a:solidFill>
                  <a:prstClr val="white"/>
                </a:solidFill>
              </a:rPr>
              <a:t>Hadoop</a:t>
            </a:r>
            <a:r>
              <a:rPr lang="zh-CN" altLang="en-US" sz="1350" dirty="0" smtClean="0">
                <a:solidFill>
                  <a:prstClr val="white"/>
                </a:solidFill>
              </a:rPr>
              <a:t>基础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83143" y="1126067"/>
            <a:ext cx="1316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/>
              <a:t>3.</a:t>
            </a:r>
            <a:r>
              <a:rPr lang="zh-CN" altLang="zh-CN" b="1" dirty="0" smtClean="0"/>
              <a:t>集群</a:t>
            </a:r>
            <a:r>
              <a:rPr lang="zh-CN" altLang="zh-CN" b="1" dirty="0"/>
              <a:t>部署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3724934" y="1524758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/>
              <a:t>启动集群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536181" y="2244046"/>
            <a:ext cx="3812775" cy="34624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zh-CN" sz="1600" dirty="0"/>
              <a:t>格式化</a:t>
            </a:r>
            <a:r>
              <a:rPr lang="en-US" altLang="zh-CN" sz="1600" dirty="0" err="1" smtClean="0"/>
              <a:t>NameNode</a:t>
            </a:r>
            <a:endParaRPr lang="en-US" altLang="zh-CN" sz="1600" dirty="0" smtClean="0"/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zh-CN" sz="1600" dirty="0"/>
              <a:t>启动</a:t>
            </a:r>
            <a:r>
              <a:rPr lang="en-US" altLang="zh-CN" sz="1600" dirty="0" err="1" smtClean="0"/>
              <a:t>NameNode</a:t>
            </a:r>
            <a:endParaRPr lang="en-US" altLang="zh-CN" sz="1600" dirty="0" smtClean="0"/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zh-CN" sz="1600" dirty="0"/>
              <a:t>启动</a:t>
            </a:r>
            <a:r>
              <a:rPr lang="en-US" altLang="zh-CN" sz="1600" dirty="0" err="1" smtClean="0"/>
              <a:t>DataNode</a:t>
            </a:r>
            <a:endParaRPr lang="en-US" altLang="zh-CN" sz="1600" dirty="0" smtClean="0"/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zh-CN" sz="1600" dirty="0"/>
              <a:t>启动全部</a:t>
            </a:r>
            <a:r>
              <a:rPr lang="en-US" altLang="zh-CN" sz="1600" dirty="0" err="1"/>
              <a:t>dfs</a:t>
            </a:r>
            <a:r>
              <a:rPr lang="zh-CN" altLang="zh-CN" sz="1600" dirty="0" smtClean="0"/>
              <a:t>进程</a:t>
            </a:r>
            <a:endParaRPr lang="en-US" altLang="zh-CN" sz="1600" dirty="0" smtClean="0"/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zh-CN" sz="1600" dirty="0"/>
              <a:t>启动</a:t>
            </a:r>
            <a:r>
              <a:rPr lang="en-US" altLang="zh-CN" sz="1600" dirty="0" err="1" smtClean="0"/>
              <a:t>ResourceManager</a:t>
            </a:r>
            <a:endParaRPr lang="en-US" altLang="zh-CN" sz="1600" dirty="0" smtClean="0"/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zh-CN" sz="1600" dirty="0"/>
              <a:t>启动</a:t>
            </a:r>
            <a:r>
              <a:rPr lang="en-US" altLang="zh-CN" sz="1600" dirty="0" err="1" smtClean="0"/>
              <a:t>NodeManager</a:t>
            </a:r>
            <a:endParaRPr lang="en-US" altLang="zh-CN" sz="1600" dirty="0" smtClean="0"/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zh-CN" sz="1600" dirty="0"/>
              <a:t>启动</a:t>
            </a:r>
            <a:r>
              <a:rPr lang="en-US" altLang="zh-CN" sz="1600" dirty="0" err="1"/>
              <a:t>JobHistory</a:t>
            </a:r>
            <a:r>
              <a:rPr lang="en-US" altLang="zh-CN" sz="1600" dirty="0"/>
              <a:t> </a:t>
            </a:r>
            <a:r>
              <a:rPr lang="en-US" altLang="zh-CN" sz="1600" dirty="0" smtClean="0"/>
              <a:t>Server</a:t>
            </a:r>
            <a:endParaRPr lang="en-US" altLang="zh-CN" sz="1600" dirty="0" smtClean="0"/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zh-CN" sz="1600" dirty="0"/>
              <a:t>用浏览器检查</a:t>
            </a:r>
            <a:r>
              <a:rPr lang="en-US" altLang="zh-CN" sz="1600" dirty="0"/>
              <a:t>web</a:t>
            </a:r>
            <a:r>
              <a:rPr lang="zh-CN" altLang="zh-CN" sz="1600" dirty="0"/>
              <a:t>接口工作是否</a:t>
            </a:r>
            <a:r>
              <a:rPr lang="zh-CN" altLang="zh-CN" sz="1600" dirty="0" smtClean="0"/>
              <a:t>正常</a:t>
            </a:r>
            <a:endParaRPr lang="en-US" altLang="zh-CN" sz="1600" dirty="0" smtClean="0"/>
          </a:p>
          <a:p>
            <a:pPr marL="342900" indent="-342900">
              <a:lnSpc>
                <a:spcPct val="150000"/>
              </a:lnSpc>
              <a:buFont typeface="+mj-ea"/>
              <a:buAutoNum type="circleNumDbPlain"/>
            </a:pPr>
            <a:r>
              <a:rPr lang="zh-CN" altLang="zh-CN" sz="1600" dirty="0"/>
              <a:t>关闭集群</a:t>
            </a:r>
            <a:endParaRPr lang="zh-CN" altLang="en-US" sz="1600" dirty="0"/>
          </a:p>
        </p:txBody>
      </p:sp>
      <p:pic>
        <p:nvPicPr>
          <p:cNvPr id="3074" name="图片 65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99" y="2338035"/>
            <a:ext cx="4140200" cy="267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744269" y="1169836"/>
              <a:ext cx="16554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chemeClr val="accent4"/>
                  </a:solidFill>
                </a:rPr>
                <a:t>第</a:t>
              </a:r>
              <a:r>
                <a:rPr lang="zh-CN" altLang="en-US" sz="2800" dirty="0">
                  <a:solidFill>
                    <a:schemeClr val="accent4"/>
                  </a:solidFill>
                </a:rPr>
                <a:t>二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章 </a:t>
              </a:r>
              <a:r>
                <a:rPr lang="en-US" altLang="zh-CN" sz="2800" dirty="0">
                  <a:solidFill>
                    <a:schemeClr val="accent4"/>
                  </a:solidFill>
                </a:rPr>
                <a:t>Hadoop</a:t>
              </a:r>
              <a:r>
                <a:rPr lang="zh-CN" altLang="en-US" sz="2800" dirty="0">
                  <a:solidFill>
                    <a:schemeClr val="accent4"/>
                  </a:solidFill>
                </a:rPr>
                <a:t>基础</a:t>
              </a:r>
              <a:endParaRPr lang="zh-CN" altLang="en-US" sz="28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51096" y="2048547"/>
            <a:ext cx="5693399" cy="415498"/>
            <a:chOff x="1807265" y="2462595"/>
            <a:chExt cx="5693399" cy="415498"/>
          </a:xfrm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3D89B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2763898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.1</a:t>
              </a:r>
              <a:r>
                <a:rPr lang="zh-CN" altLang="en-US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Hadoop</a:t>
              </a:r>
              <a:r>
                <a:rPr lang="zh-CN" altLang="en-US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简介</a:t>
              </a:r>
              <a:endParaRPr lang="zh-CN" altLang="en-US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1096" y="2696479"/>
            <a:ext cx="5693399" cy="426278"/>
            <a:chOff x="1807265" y="2935089"/>
            <a:chExt cx="5693399" cy="426278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763898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.2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Hadoop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部署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1096" y="3340922"/>
            <a:ext cx="5693399" cy="426278"/>
            <a:chOff x="1807265" y="3400693"/>
            <a:chExt cx="5693399" cy="426278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3360215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.3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Hadoop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常用命令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1759986" y="463018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习题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1751096" y="4046477"/>
            <a:ext cx="5693399" cy="426278"/>
            <a:chOff x="1807265" y="3400693"/>
            <a:chExt cx="5693399" cy="426278"/>
          </a:xfrm>
        </p:grpSpPr>
        <p:sp>
          <p:nvSpPr>
            <p:cNvPr id="44" name="圆角矩形 43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5" name="矩形 44"/>
            <p:cNvSpPr/>
            <p:nvPr/>
          </p:nvSpPr>
          <p:spPr>
            <a:xfrm>
              <a:off x="1881814" y="3411473"/>
              <a:ext cx="2668744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2.4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HDFS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常用命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350" dirty="0" smtClean="0">
                <a:solidFill>
                  <a:schemeClr val="bg1"/>
                </a:solidFill>
              </a:rPr>
              <a:t>大数据应用人才培养系列教材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744269" y="1169836"/>
              <a:ext cx="16554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chemeClr val="accent4"/>
                  </a:solidFill>
                </a:rPr>
                <a:t>第</a:t>
              </a:r>
              <a:r>
                <a:rPr lang="zh-CN" altLang="en-US" sz="2800" dirty="0">
                  <a:solidFill>
                    <a:schemeClr val="accent4"/>
                  </a:solidFill>
                </a:rPr>
                <a:t>二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章 </a:t>
              </a:r>
              <a:r>
                <a:rPr lang="en-US" altLang="zh-CN" sz="2800" dirty="0">
                  <a:solidFill>
                    <a:schemeClr val="accent4"/>
                  </a:solidFill>
                </a:rPr>
                <a:t>Hadoop</a:t>
              </a:r>
              <a:r>
                <a:rPr lang="zh-CN" altLang="en-US" sz="2800" dirty="0">
                  <a:solidFill>
                    <a:schemeClr val="accent4"/>
                  </a:solidFill>
                </a:rPr>
                <a:t>基础</a:t>
              </a:r>
              <a:endParaRPr lang="zh-CN" altLang="en-US" sz="28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51096" y="2048547"/>
            <a:ext cx="5693399" cy="415498"/>
            <a:chOff x="1807265" y="2462595"/>
            <a:chExt cx="5693399" cy="415498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chemeClr val="bg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2763898" cy="4154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altLang="zh-CN" sz="2100" spc="225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r>
                <a:rPr lang="en-US" altLang="zh-CN" sz="2100" spc="225" dirty="0" smtClean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.1</a:t>
              </a:r>
              <a:r>
                <a:rPr lang="zh-CN" altLang="en-US" sz="2100" spc="225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Hadoop</a:t>
              </a:r>
              <a:r>
                <a:rPr lang="zh-CN" altLang="en-US" sz="2100" spc="225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简介</a:t>
              </a:r>
              <a:endParaRPr lang="zh-CN" altLang="en-US" sz="2100" spc="225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1096" y="2696479"/>
            <a:ext cx="5693399" cy="426278"/>
            <a:chOff x="1807265" y="2935089"/>
            <a:chExt cx="5693399" cy="426278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chemeClr val="bg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763898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.2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Hadoop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部署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1096" y="3340922"/>
            <a:ext cx="5693399" cy="426278"/>
            <a:chOff x="1807265" y="3400693"/>
            <a:chExt cx="5693399" cy="426278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3360215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.3</a:t>
              </a:r>
              <a:r>
                <a:rPr lang="zh-CN" altLang="en-US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Hadoop</a:t>
              </a:r>
              <a:r>
                <a:rPr lang="zh-CN" altLang="en-US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常用命令</a:t>
              </a:r>
              <a:endParaRPr lang="zh-CN" altLang="en-US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1749613" y="474804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习题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1751096" y="4046477"/>
            <a:ext cx="5693399" cy="426278"/>
            <a:chOff x="1807265" y="3400693"/>
            <a:chExt cx="5693399" cy="426278"/>
          </a:xfrm>
        </p:grpSpPr>
        <p:sp>
          <p:nvSpPr>
            <p:cNvPr id="44" name="圆角矩形 43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5" name="矩形 44"/>
            <p:cNvSpPr/>
            <p:nvPr/>
          </p:nvSpPr>
          <p:spPr>
            <a:xfrm>
              <a:off x="1881814" y="3411473"/>
              <a:ext cx="2668744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2.4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HDFS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常用命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350" dirty="0" smtClean="0">
                <a:solidFill>
                  <a:schemeClr val="bg1"/>
                </a:solidFill>
              </a:rPr>
              <a:t>大数据应用人才培养系列教材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13579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2.3Hadoop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常用命令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401867" y="234392"/>
            <a:ext cx="17748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第二章 </a:t>
            </a:r>
            <a:r>
              <a:rPr lang="en-US" altLang="zh-CN" sz="1350" dirty="0" smtClean="0">
                <a:solidFill>
                  <a:prstClr val="white"/>
                </a:solidFill>
              </a:rPr>
              <a:t>Hadoop</a:t>
            </a:r>
            <a:r>
              <a:rPr lang="zh-CN" altLang="en-US" sz="1350" dirty="0" smtClean="0">
                <a:solidFill>
                  <a:prstClr val="white"/>
                </a:solidFill>
              </a:rPr>
              <a:t>基础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21646" y="1178467"/>
            <a:ext cx="1385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/>
              <a:t>1. </a:t>
            </a:r>
            <a:r>
              <a:rPr lang="zh-CN" altLang="zh-CN" b="1" dirty="0" smtClean="0"/>
              <a:t>用户</a:t>
            </a:r>
            <a:r>
              <a:rPr lang="zh-CN" altLang="zh-CN" b="1" dirty="0"/>
              <a:t>命令</a:t>
            </a:r>
            <a:endParaRPr lang="zh-CN" altLang="en-US" dirty="0"/>
          </a:p>
        </p:txBody>
      </p:sp>
      <p:graphicFrame>
        <p:nvGraphicFramePr>
          <p:cNvPr id="15" name="表格 14"/>
          <p:cNvGraphicFramePr>
            <a:graphicFrameLocks noGrp="1"/>
          </p:cNvGraphicFramePr>
          <p:nvPr/>
        </p:nvGraphicFramePr>
        <p:xfrm>
          <a:off x="1300954" y="1693334"/>
          <a:ext cx="6387622" cy="31834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3811"/>
                <a:gridCol w="3193811"/>
              </a:tblGrid>
              <a:tr h="643343">
                <a:tc>
                  <a:txBody>
                    <a:bodyPr/>
                    <a:lstStyle/>
                    <a:p>
                      <a:r>
                        <a:rPr lang="zh-CN" altLang="en-US" sz="1400" dirty="0" smtClean="0"/>
                        <a:t>命令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/>
                        <a:t>功能</a:t>
                      </a:r>
                      <a:endParaRPr lang="zh-CN" altLang="en-US" sz="1400" dirty="0"/>
                    </a:p>
                  </a:txBody>
                  <a:tcPr/>
                </a:tc>
              </a:tr>
              <a:tr h="5080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$bin/</a:t>
                      </a:r>
                      <a:r>
                        <a:rPr lang="en-US" altLang="zh-CN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hadoop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zh-C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显示帮助</a:t>
                      </a:r>
                      <a:endParaRPr lang="zh-CN" altLang="en-US" sz="1400" dirty="0"/>
                    </a:p>
                  </a:txBody>
                  <a:tcPr/>
                </a:tc>
              </a:tr>
              <a:tr h="508025">
                <a:tc>
                  <a:txBody>
                    <a:bodyPr/>
                    <a:lstStyle/>
                    <a:p>
                      <a:r>
                        <a:rPr lang="en-US" altLang="zh-C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$bin/</a:t>
                      </a:r>
                      <a:r>
                        <a:rPr lang="en-US" altLang="zh-CN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hadoop</a:t>
                      </a:r>
                      <a:r>
                        <a:rPr lang="en-US" altLang="zh-C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fs 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zh-C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文件操作</a:t>
                      </a:r>
                      <a:endParaRPr lang="zh-CN" altLang="en-US" sz="1400" dirty="0"/>
                    </a:p>
                  </a:txBody>
                  <a:tcPr/>
                </a:tc>
              </a:tr>
              <a:tr h="508025">
                <a:tc>
                  <a:txBody>
                    <a:bodyPr/>
                    <a:lstStyle/>
                    <a:p>
                      <a:r>
                        <a:rPr lang="en-US" altLang="zh-C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$bin/</a:t>
                      </a:r>
                      <a:r>
                        <a:rPr lang="en-US" altLang="zh-CN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hadoop</a:t>
                      </a:r>
                      <a:r>
                        <a:rPr lang="en-US" altLang="zh-C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jar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zh-C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运行</a:t>
                      </a:r>
                      <a:r>
                        <a:rPr lang="en-US" altLang="zh-C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MapReduce</a:t>
                      </a:r>
                      <a:r>
                        <a:rPr lang="zh-CN" altLang="zh-C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程序</a:t>
                      </a:r>
                      <a:endParaRPr lang="zh-CN" altLang="en-US" sz="1400" dirty="0"/>
                    </a:p>
                  </a:txBody>
                  <a:tcPr/>
                </a:tc>
              </a:tr>
              <a:tr h="508025">
                <a:tc>
                  <a:txBody>
                    <a:bodyPr/>
                    <a:lstStyle/>
                    <a:p>
                      <a:r>
                        <a:rPr lang="en-US" altLang="zh-C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$bin/</a:t>
                      </a:r>
                      <a:r>
                        <a:rPr lang="en-US" altLang="zh-CN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hadoop</a:t>
                      </a:r>
                      <a:r>
                        <a:rPr lang="en-US" altLang="zh-C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version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zh-C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查看</a:t>
                      </a:r>
                      <a:r>
                        <a:rPr lang="en-US" altLang="zh-C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Hadoop</a:t>
                      </a:r>
                      <a:r>
                        <a:rPr lang="zh-CN" altLang="zh-C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版本</a:t>
                      </a:r>
                      <a:endParaRPr lang="zh-CN" altLang="en-US" sz="1400" dirty="0"/>
                    </a:p>
                  </a:txBody>
                  <a:tcPr/>
                </a:tc>
              </a:tr>
              <a:tr h="508025">
                <a:tc>
                  <a:txBody>
                    <a:bodyPr/>
                    <a:lstStyle/>
                    <a:p>
                      <a:r>
                        <a:rPr lang="en-US" altLang="zh-C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$bin/</a:t>
                      </a:r>
                      <a:r>
                        <a:rPr lang="en-US" altLang="zh-CN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hadoop</a:t>
                      </a:r>
                      <a:r>
                        <a:rPr lang="en-US" altLang="zh-C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checknative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zh-C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检查</a:t>
                      </a:r>
                      <a:r>
                        <a:rPr lang="en-US" altLang="zh-C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Hadoop</a:t>
                      </a:r>
                      <a:r>
                        <a:rPr lang="zh-CN" altLang="zh-CN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的本地库</a:t>
                      </a:r>
                      <a:endParaRPr lang="zh-CN" altLang="en-US" sz="1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13579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2.3Hadoop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常用命令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401867" y="234392"/>
            <a:ext cx="17748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第二章 </a:t>
            </a:r>
            <a:r>
              <a:rPr lang="en-US" altLang="zh-CN" sz="1350" dirty="0" smtClean="0">
                <a:solidFill>
                  <a:prstClr val="white"/>
                </a:solidFill>
              </a:rPr>
              <a:t>Hadoop</a:t>
            </a:r>
            <a:r>
              <a:rPr lang="zh-CN" altLang="en-US" sz="1350" dirty="0" smtClean="0">
                <a:solidFill>
                  <a:prstClr val="white"/>
                </a:solidFill>
              </a:rPr>
              <a:t>基础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21646" y="1178467"/>
            <a:ext cx="1385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/>
              <a:t>1. </a:t>
            </a:r>
            <a:r>
              <a:rPr lang="zh-CN" altLang="zh-CN" b="1" dirty="0" smtClean="0"/>
              <a:t>用户</a:t>
            </a:r>
            <a:r>
              <a:rPr lang="zh-CN" altLang="zh-CN" b="1" dirty="0"/>
              <a:t>命令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795286" y="1765490"/>
            <a:ext cx="3829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bin/</a:t>
            </a:r>
            <a:r>
              <a:rPr lang="en-US" altLang="zh-CN" dirty="0" err="1"/>
              <a:t>hadoop</a:t>
            </a:r>
            <a:r>
              <a:rPr lang="en-US" altLang="zh-CN" dirty="0"/>
              <a:t> fs</a:t>
            </a:r>
            <a:r>
              <a:rPr lang="zh-CN" altLang="zh-CN" dirty="0"/>
              <a:t>可用的常用参数列表</a:t>
            </a:r>
            <a:endParaRPr lang="zh-CN" altLang="en-US" dirty="0"/>
          </a:p>
        </p:txBody>
      </p:sp>
      <p:graphicFrame>
        <p:nvGraphicFramePr>
          <p:cNvPr id="12" name="表格 11"/>
          <p:cNvGraphicFramePr>
            <a:graphicFrameLocks noGrp="1"/>
          </p:cNvGraphicFramePr>
          <p:nvPr/>
        </p:nvGraphicFramePr>
        <p:xfrm>
          <a:off x="1108856" y="2307946"/>
          <a:ext cx="7348563" cy="31457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56025"/>
                <a:gridCol w="2880094"/>
                <a:gridCol w="3612444"/>
              </a:tblGrid>
              <a:tr h="314574"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effectLst/>
                        </a:rPr>
                        <a:t>编号</a:t>
                      </a:r>
                      <a:endParaRPr lang="zh-CN" sz="16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</a:rPr>
                        <a:t>命令</a:t>
                      </a:r>
                      <a:endParaRPr lang="zh-CN" sz="16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</a:rPr>
                        <a:t>功能</a:t>
                      </a:r>
                      <a:endParaRPr lang="zh-CN" sz="16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314574"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1</a:t>
                      </a:r>
                      <a:endParaRPr lang="zh-CN" sz="16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jus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-cat path/file</a:t>
                      </a:r>
                      <a:endParaRPr lang="zh-CN" sz="16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jus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</a:rPr>
                        <a:t>输出文本文件的内容</a:t>
                      </a:r>
                      <a:endParaRPr lang="zh-CN" sz="16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314574"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2</a:t>
                      </a:r>
                      <a:endParaRPr lang="zh-CN" sz="16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jus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-</a:t>
                      </a:r>
                      <a:r>
                        <a:rPr lang="en-US" sz="1200" kern="100" dirty="0" err="1">
                          <a:effectLst/>
                        </a:rPr>
                        <a:t>appendToFile</a:t>
                      </a:r>
                      <a:r>
                        <a:rPr lang="en-US" sz="1200" kern="100" dirty="0">
                          <a:effectLst/>
                        </a:rPr>
                        <a:t> </a:t>
                      </a:r>
                      <a:r>
                        <a:rPr lang="zh-CN" sz="1200" kern="100" dirty="0">
                          <a:effectLst/>
                        </a:rPr>
                        <a:t>本地文件 集群文件</a:t>
                      </a:r>
                      <a:endParaRPr lang="zh-CN" sz="16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jus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</a:rPr>
                        <a:t>将本地文件的内容追加到集群文件结尾</a:t>
                      </a:r>
                      <a:endParaRPr lang="zh-CN" sz="16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314574"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3</a:t>
                      </a:r>
                      <a:endParaRPr lang="zh-CN" sz="16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jus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-</a:t>
                      </a:r>
                      <a:r>
                        <a:rPr lang="en-US" sz="1200" kern="100" dirty="0" err="1">
                          <a:effectLst/>
                        </a:rPr>
                        <a:t>copyFromLocal</a:t>
                      </a:r>
                      <a:r>
                        <a:rPr lang="en-US" sz="1200" kern="100" dirty="0">
                          <a:effectLst/>
                        </a:rPr>
                        <a:t> </a:t>
                      </a:r>
                      <a:r>
                        <a:rPr lang="zh-CN" sz="1200" kern="100" dirty="0">
                          <a:effectLst/>
                        </a:rPr>
                        <a:t>本地文件 集群文件</a:t>
                      </a:r>
                      <a:endParaRPr lang="zh-CN" sz="16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jus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</a:rPr>
                        <a:t>将本地文件复制到集群</a:t>
                      </a:r>
                      <a:endParaRPr lang="zh-CN" sz="16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314574"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4</a:t>
                      </a:r>
                      <a:endParaRPr lang="zh-CN" sz="16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jus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-</a:t>
                      </a:r>
                      <a:r>
                        <a:rPr lang="en-US" sz="1200" kern="100" dirty="0" err="1">
                          <a:effectLst/>
                        </a:rPr>
                        <a:t>copyToLocal</a:t>
                      </a:r>
                      <a:r>
                        <a:rPr lang="zh-CN" sz="1200" kern="100" dirty="0">
                          <a:effectLst/>
                        </a:rPr>
                        <a:t>集群文件 本地文件</a:t>
                      </a:r>
                      <a:endParaRPr lang="zh-CN" sz="16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jus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</a:rPr>
                        <a:t>将集群文件复制到本地</a:t>
                      </a:r>
                      <a:endParaRPr lang="zh-CN" sz="16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314574"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5</a:t>
                      </a:r>
                      <a:endParaRPr lang="zh-CN" sz="16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jus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-</a:t>
                      </a:r>
                      <a:r>
                        <a:rPr lang="en-US" sz="1200" kern="100" dirty="0" err="1">
                          <a:effectLst/>
                        </a:rPr>
                        <a:t>cp</a:t>
                      </a:r>
                      <a:r>
                        <a:rPr lang="en-US" sz="1200" kern="100" dirty="0">
                          <a:effectLst/>
                        </a:rPr>
                        <a:t> </a:t>
                      </a:r>
                      <a:r>
                        <a:rPr lang="zh-CN" sz="1200" kern="100" dirty="0">
                          <a:effectLst/>
                        </a:rPr>
                        <a:t>集群原文件 集群目标文件</a:t>
                      </a:r>
                      <a:endParaRPr lang="zh-CN" sz="16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jus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effectLst/>
                        </a:rPr>
                        <a:t>复制集群文件</a:t>
                      </a:r>
                      <a:endParaRPr lang="zh-CN" sz="16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314574"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6</a:t>
                      </a:r>
                      <a:endParaRPr lang="zh-CN" sz="16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jus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-mv</a:t>
                      </a:r>
                      <a:r>
                        <a:rPr lang="zh-CN" sz="1200" kern="100" dirty="0">
                          <a:effectLst/>
                        </a:rPr>
                        <a:t>集群原文件 集群目标文件</a:t>
                      </a:r>
                      <a:endParaRPr lang="zh-CN" sz="16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jus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effectLst/>
                        </a:rPr>
                        <a:t>移动或重命名文个</a:t>
                      </a:r>
                      <a:endParaRPr lang="zh-CN" sz="16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314574"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7</a:t>
                      </a:r>
                      <a:endParaRPr lang="zh-CN" sz="16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jus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-ls </a:t>
                      </a:r>
                      <a:r>
                        <a:rPr lang="zh-CN" sz="1200" kern="100">
                          <a:effectLst/>
                        </a:rPr>
                        <a:t>路径</a:t>
                      </a:r>
                      <a:endParaRPr lang="zh-CN" sz="16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jus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effectLst/>
                        </a:rPr>
                        <a:t>列出集群文件或者目录</a:t>
                      </a:r>
                      <a:endParaRPr lang="zh-CN" sz="16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314574"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8</a:t>
                      </a:r>
                      <a:endParaRPr lang="zh-CN" sz="16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jus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-mkdir </a:t>
                      </a:r>
                      <a:r>
                        <a:rPr lang="zh-CN" sz="1200" kern="100">
                          <a:effectLst/>
                        </a:rPr>
                        <a:t>路径</a:t>
                      </a:r>
                      <a:endParaRPr lang="zh-CN" sz="16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jus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effectLst/>
                        </a:rPr>
                        <a:t>在集群中创建目录</a:t>
                      </a:r>
                      <a:endParaRPr lang="zh-CN" sz="16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314574"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9</a:t>
                      </a:r>
                      <a:endParaRPr lang="zh-CN" sz="16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jus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-</a:t>
                      </a:r>
                      <a:r>
                        <a:rPr lang="en-US" sz="1200" kern="100" dirty="0" err="1">
                          <a:effectLst/>
                        </a:rPr>
                        <a:t>setrep</a:t>
                      </a:r>
                      <a:r>
                        <a:rPr lang="en-US" sz="1200" kern="100" dirty="0">
                          <a:effectLst/>
                        </a:rPr>
                        <a:t> [</a:t>
                      </a:r>
                      <a:r>
                        <a:rPr lang="zh-CN" sz="1200" kern="100" dirty="0">
                          <a:effectLst/>
                        </a:rPr>
                        <a:t>参数</a:t>
                      </a:r>
                      <a:r>
                        <a:rPr lang="en-US" sz="1200" kern="100" dirty="0">
                          <a:effectLst/>
                        </a:rPr>
                        <a:t>] [</a:t>
                      </a:r>
                      <a:r>
                        <a:rPr lang="zh-CN" sz="1200" kern="100" dirty="0">
                          <a:effectLst/>
                        </a:rPr>
                        <a:t>副本数</a:t>
                      </a:r>
                      <a:r>
                        <a:rPr lang="en-US" sz="1200" kern="100" dirty="0">
                          <a:effectLst/>
                        </a:rPr>
                        <a:t>] [</a:t>
                      </a:r>
                      <a:r>
                        <a:rPr lang="zh-CN" sz="1200" kern="100" dirty="0">
                          <a:effectLst/>
                        </a:rPr>
                        <a:t>路径</a:t>
                      </a:r>
                      <a:r>
                        <a:rPr lang="en-US" sz="1200" kern="100" dirty="0">
                          <a:effectLst/>
                        </a:rPr>
                        <a:t>]</a:t>
                      </a:r>
                      <a:endParaRPr lang="zh-CN" sz="16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jus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effectLst/>
                        </a:rPr>
                        <a:t>设置文件副本数</a:t>
                      </a:r>
                      <a:endParaRPr lang="zh-CN" sz="16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13579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2.3Hadoop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常用命令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401867" y="234392"/>
            <a:ext cx="17748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第二章 </a:t>
            </a:r>
            <a:r>
              <a:rPr lang="en-US" altLang="zh-CN" sz="1350" dirty="0" smtClean="0">
                <a:solidFill>
                  <a:prstClr val="white"/>
                </a:solidFill>
              </a:rPr>
              <a:t>Hadoop</a:t>
            </a:r>
            <a:r>
              <a:rPr lang="zh-CN" altLang="en-US" sz="1350" dirty="0" smtClean="0">
                <a:solidFill>
                  <a:prstClr val="white"/>
                </a:solidFill>
              </a:rPr>
              <a:t>基础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21646" y="1178467"/>
            <a:ext cx="1316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/>
              <a:t>2.</a:t>
            </a:r>
            <a:r>
              <a:rPr lang="zh-CN" altLang="zh-CN" b="1" dirty="0"/>
              <a:t>管理命令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689895" y="2520216"/>
            <a:ext cx="7609554" cy="700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/>
              <a:t>$bin/</a:t>
            </a:r>
            <a:r>
              <a:rPr lang="en-US" altLang="zh-CN" sz="1400" dirty="0" err="1"/>
              <a:t>hadoop</a:t>
            </a:r>
            <a:r>
              <a:rPr lang="en-US" altLang="zh-CN" sz="1400" dirty="0"/>
              <a:t> </a:t>
            </a:r>
            <a:r>
              <a:rPr lang="en-US" altLang="zh-CN" sz="1400" dirty="0" err="1"/>
              <a:t>daemonlog</a:t>
            </a:r>
            <a:r>
              <a:rPr lang="en-US" altLang="zh-CN" sz="1400" dirty="0"/>
              <a:t> -</a:t>
            </a:r>
            <a:r>
              <a:rPr lang="en-US" altLang="zh-CN" sz="1400" dirty="0" err="1"/>
              <a:t>getlevel</a:t>
            </a:r>
            <a:r>
              <a:rPr lang="en-US" altLang="zh-CN" sz="1400" dirty="0"/>
              <a:t> &lt;</a:t>
            </a:r>
            <a:r>
              <a:rPr lang="en-US" altLang="zh-CN" sz="1400" dirty="0" err="1"/>
              <a:t>host:httpport</a:t>
            </a:r>
            <a:r>
              <a:rPr lang="en-US" altLang="zh-CN" sz="1400" dirty="0"/>
              <a:t>&gt; &lt;</a:t>
            </a:r>
            <a:r>
              <a:rPr lang="en-US" altLang="zh-CN" sz="1400" dirty="0" err="1"/>
              <a:t>classname</a:t>
            </a:r>
            <a:r>
              <a:rPr lang="en-US" altLang="zh-CN" sz="1400" dirty="0"/>
              <a:t>&gt;</a:t>
            </a:r>
            <a:endParaRPr lang="zh-CN" altLang="zh-CN" sz="1400" dirty="0"/>
          </a:p>
          <a:p>
            <a:pPr>
              <a:lnSpc>
                <a:spcPct val="150000"/>
              </a:lnSpc>
            </a:pPr>
            <a:r>
              <a:rPr lang="en-US" altLang="zh-CN" sz="1400" dirty="0"/>
              <a:t>$bin/</a:t>
            </a:r>
            <a:r>
              <a:rPr lang="en-US" altLang="zh-CN" sz="1400" dirty="0" err="1"/>
              <a:t>hadoop</a:t>
            </a:r>
            <a:r>
              <a:rPr lang="en-US" altLang="zh-CN" sz="1400" dirty="0"/>
              <a:t> </a:t>
            </a:r>
            <a:r>
              <a:rPr lang="en-US" altLang="zh-CN" sz="1400" dirty="0" err="1"/>
              <a:t>daemonlog</a:t>
            </a:r>
            <a:r>
              <a:rPr lang="en-US" altLang="zh-CN" sz="1400" dirty="0"/>
              <a:t> -</a:t>
            </a:r>
            <a:r>
              <a:rPr lang="en-US" altLang="zh-CN" sz="1400" dirty="0" err="1"/>
              <a:t>setlevel</a:t>
            </a:r>
            <a:r>
              <a:rPr lang="en-US" altLang="zh-CN" sz="1400" dirty="0"/>
              <a:t> &lt;</a:t>
            </a:r>
            <a:r>
              <a:rPr lang="en-US" altLang="zh-CN" sz="1400" dirty="0" err="1"/>
              <a:t>host:httpport</a:t>
            </a:r>
            <a:r>
              <a:rPr lang="en-US" altLang="zh-CN" sz="1400" dirty="0"/>
              <a:t>&gt; &lt;</a:t>
            </a:r>
            <a:r>
              <a:rPr lang="en-US" altLang="zh-CN" sz="1400" dirty="0" err="1"/>
              <a:t>classname</a:t>
            </a:r>
            <a:r>
              <a:rPr lang="en-US" altLang="zh-CN" sz="1400" dirty="0"/>
              <a:t>&gt; &lt;level&gt;</a:t>
            </a:r>
            <a:endParaRPr lang="zh-CN" altLang="zh-CN" sz="1400" dirty="0"/>
          </a:p>
        </p:txBody>
      </p:sp>
      <p:sp>
        <p:nvSpPr>
          <p:cNvPr id="15" name="矩形 14"/>
          <p:cNvSpPr/>
          <p:nvPr/>
        </p:nvSpPr>
        <p:spPr>
          <a:xfrm>
            <a:off x="721646" y="1759466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/>
              <a:t>功能：动态调整日志级别。</a:t>
            </a:r>
            <a:endParaRPr lang="zh-CN" altLang="zh-CN" dirty="0"/>
          </a:p>
        </p:txBody>
      </p:sp>
      <p:sp>
        <p:nvSpPr>
          <p:cNvPr id="16" name="矩形 15"/>
          <p:cNvSpPr/>
          <p:nvPr/>
        </p:nvSpPr>
        <p:spPr>
          <a:xfrm>
            <a:off x="742155" y="3963790"/>
            <a:ext cx="65471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/>
              <a:t>DEBUG &lt; INFO &lt; WARN &lt; ERROR &lt; FATAL</a:t>
            </a:r>
            <a:endParaRPr lang="zh-CN" altLang="en-US" sz="1400" dirty="0"/>
          </a:p>
        </p:txBody>
      </p:sp>
      <p:sp>
        <p:nvSpPr>
          <p:cNvPr id="17" name="矩形 16"/>
          <p:cNvSpPr/>
          <p:nvPr/>
        </p:nvSpPr>
        <p:spPr>
          <a:xfrm>
            <a:off x="742155" y="4519979"/>
            <a:ext cx="32292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/>
              <a:t>http://&lt;hostname&gt;:50070/logLevel</a:t>
            </a:r>
            <a:endParaRPr lang="zh-CN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13579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2.3Hadoop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常用命令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401867" y="234392"/>
            <a:ext cx="17748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第二章 </a:t>
            </a:r>
            <a:r>
              <a:rPr lang="en-US" altLang="zh-CN" sz="1350" dirty="0" smtClean="0">
                <a:solidFill>
                  <a:prstClr val="white"/>
                </a:solidFill>
              </a:rPr>
              <a:t>Hadoop</a:t>
            </a:r>
            <a:r>
              <a:rPr lang="zh-CN" altLang="en-US" sz="1350" dirty="0" smtClean="0">
                <a:solidFill>
                  <a:prstClr val="white"/>
                </a:solidFill>
              </a:rPr>
              <a:t>基础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21646" y="1178467"/>
            <a:ext cx="1316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/>
              <a:t>2.</a:t>
            </a:r>
            <a:r>
              <a:rPr lang="zh-CN" altLang="zh-CN" b="1" dirty="0"/>
              <a:t>管理命令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689895" y="2520216"/>
            <a:ext cx="7609554" cy="700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/>
              <a:t>$bin/</a:t>
            </a:r>
            <a:r>
              <a:rPr lang="en-US" altLang="zh-CN" sz="1400" dirty="0" err="1"/>
              <a:t>hadoop</a:t>
            </a:r>
            <a:r>
              <a:rPr lang="en-US" altLang="zh-CN" sz="1400" dirty="0"/>
              <a:t> </a:t>
            </a:r>
            <a:r>
              <a:rPr lang="en-US" altLang="zh-CN" sz="1400" dirty="0" err="1"/>
              <a:t>daemonlog</a:t>
            </a:r>
            <a:r>
              <a:rPr lang="en-US" altLang="zh-CN" sz="1400" dirty="0"/>
              <a:t> -</a:t>
            </a:r>
            <a:r>
              <a:rPr lang="en-US" altLang="zh-CN" sz="1400" dirty="0" err="1"/>
              <a:t>getlevel</a:t>
            </a:r>
            <a:r>
              <a:rPr lang="en-US" altLang="zh-CN" sz="1400" dirty="0"/>
              <a:t> &lt;</a:t>
            </a:r>
            <a:r>
              <a:rPr lang="en-US" altLang="zh-CN" sz="1400" dirty="0" err="1"/>
              <a:t>host:httpport</a:t>
            </a:r>
            <a:r>
              <a:rPr lang="en-US" altLang="zh-CN" sz="1400" dirty="0"/>
              <a:t>&gt; &lt;</a:t>
            </a:r>
            <a:r>
              <a:rPr lang="en-US" altLang="zh-CN" sz="1400" dirty="0" err="1"/>
              <a:t>classname</a:t>
            </a:r>
            <a:r>
              <a:rPr lang="en-US" altLang="zh-CN" sz="1400" dirty="0"/>
              <a:t>&gt;</a:t>
            </a:r>
            <a:endParaRPr lang="zh-CN" altLang="zh-CN" sz="1400" dirty="0"/>
          </a:p>
          <a:p>
            <a:pPr>
              <a:lnSpc>
                <a:spcPct val="150000"/>
              </a:lnSpc>
            </a:pPr>
            <a:r>
              <a:rPr lang="en-US" altLang="zh-CN" sz="1400" dirty="0"/>
              <a:t>$bin/</a:t>
            </a:r>
            <a:r>
              <a:rPr lang="en-US" altLang="zh-CN" sz="1400" dirty="0" err="1"/>
              <a:t>hadoop</a:t>
            </a:r>
            <a:r>
              <a:rPr lang="en-US" altLang="zh-CN" sz="1400" dirty="0"/>
              <a:t> </a:t>
            </a:r>
            <a:r>
              <a:rPr lang="en-US" altLang="zh-CN" sz="1400" dirty="0" err="1"/>
              <a:t>daemonlog</a:t>
            </a:r>
            <a:r>
              <a:rPr lang="en-US" altLang="zh-CN" sz="1400" dirty="0"/>
              <a:t> -</a:t>
            </a:r>
            <a:r>
              <a:rPr lang="en-US" altLang="zh-CN" sz="1400" dirty="0" err="1"/>
              <a:t>setlevel</a:t>
            </a:r>
            <a:r>
              <a:rPr lang="en-US" altLang="zh-CN" sz="1400" dirty="0"/>
              <a:t> &lt;</a:t>
            </a:r>
            <a:r>
              <a:rPr lang="en-US" altLang="zh-CN" sz="1400" dirty="0" err="1"/>
              <a:t>host:httpport</a:t>
            </a:r>
            <a:r>
              <a:rPr lang="en-US" altLang="zh-CN" sz="1400" dirty="0"/>
              <a:t>&gt; &lt;</a:t>
            </a:r>
            <a:r>
              <a:rPr lang="en-US" altLang="zh-CN" sz="1400" dirty="0" err="1"/>
              <a:t>classname</a:t>
            </a:r>
            <a:r>
              <a:rPr lang="en-US" altLang="zh-CN" sz="1400" dirty="0"/>
              <a:t>&gt; &lt;level&gt;</a:t>
            </a:r>
            <a:endParaRPr lang="zh-CN" altLang="zh-CN" sz="1400" dirty="0"/>
          </a:p>
        </p:txBody>
      </p:sp>
      <p:sp>
        <p:nvSpPr>
          <p:cNvPr id="15" name="矩形 14"/>
          <p:cNvSpPr/>
          <p:nvPr/>
        </p:nvSpPr>
        <p:spPr>
          <a:xfrm>
            <a:off x="721646" y="1759466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/>
              <a:t>功能：动态调整日志级别。</a:t>
            </a:r>
            <a:endParaRPr lang="zh-CN" altLang="zh-CN" dirty="0"/>
          </a:p>
        </p:txBody>
      </p:sp>
      <p:sp>
        <p:nvSpPr>
          <p:cNvPr id="16" name="矩形 15"/>
          <p:cNvSpPr/>
          <p:nvPr/>
        </p:nvSpPr>
        <p:spPr>
          <a:xfrm>
            <a:off x="742155" y="3963790"/>
            <a:ext cx="65471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/>
              <a:t>DEBUG &lt; INFO &lt; WARN &lt; ERROR &lt; FATAL</a:t>
            </a:r>
            <a:endParaRPr lang="zh-CN" altLang="en-US" sz="1400" dirty="0"/>
          </a:p>
        </p:txBody>
      </p:sp>
      <p:sp>
        <p:nvSpPr>
          <p:cNvPr id="17" name="矩形 16"/>
          <p:cNvSpPr/>
          <p:nvPr/>
        </p:nvSpPr>
        <p:spPr>
          <a:xfrm>
            <a:off x="742155" y="4519979"/>
            <a:ext cx="32292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/>
              <a:t>http://&lt;hostname&gt;:50070/logLevel</a:t>
            </a:r>
            <a:endParaRPr lang="zh-CN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13579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2.3Hadoop</a:t>
            </a:r>
            <a:r>
              <a:rPr lang="zh-CN" altLang="en-US" sz="2100" b="1" spc="225" dirty="0" smtClean="0">
                <a:solidFill>
                  <a:prstClr val="white"/>
                </a:solidFill>
              </a:rPr>
              <a:t>常用命令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401867" y="234392"/>
            <a:ext cx="17748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第二章 </a:t>
            </a:r>
            <a:r>
              <a:rPr lang="en-US" altLang="zh-CN" sz="1350" dirty="0" smtClean="0">
                <a:solidFill>
                  <a:prstClr val="white"/>
                </a:solidFill>
              </a:rPr>
              <a:t>Hadoop</a:t>
            </a:r>
            <a:r>
              <a:rPr lang="zh-CN" altLang="en-US" sz="1350" dirty="0" smtClean="0">
                <a:solidFill>
                  <a:prstClr val="white"/>
                </a:solidFill>
              </a:rPr>
              <a:t>基础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21646" y="1178467"/>
            <a:ext cx="1778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/>
              <a:t>3.</a:t>
            </a:r>
            <a:r>
              <a:rPr lang="zh-CN" altLang="zh-CN" b="1" dirty="0"/>
              <a:t>启动关闭命令</a:t>
            </a:r>
            <a:endParaRPr lang="zh-CN" altLang="en-US" dirty="0"/>
          </a:p>
        </p:txBody>
      </p:sp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658209" y="1720898"/>
          <a:ext cx="8147124" cy="38061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7958"/>
                <a:gridCol w="3739166"/>
              </a:tblGrid>
              <a:tr h="346948">
                <a:tc>
                  <a:txBody>
                    <a:bodyPr/>
                    <a:lstStyle/>
                    <a:p>
                      <a:r>
                        <a:rPr lang="zh-CN" altLang="en-US" sz="1200" dirty="0" smtClean="0">
                          <a:latin typeface="+mn-ea"/>
                          <a:ea typeface="+mn-ea"/>
                        </a:rPr>
                        <a:t>命令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200" dirty="0" smtClean="0">
                          <a:latin typeface="+mn-ea"/>
                          <a:ea typeface="+mn-ea"/>
                        </a:rPr>
                        <a:t>功能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3459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$sbin/start-all.sh $sbin/stop-all.sh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启动集群所有服务</a:t>
                      </a:r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关闭集群所有服务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3459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$sbin/start-dfs.sh</a:t>
                      </a:r>
                      <a:r>
                        <a:rPr lang="en-US" altLang="zh-CN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$sbin/stop-dfs.sh</a:t>
                      </a:r>
                      <a:endParaRPr lang="zh-CN" altLang="en-US" sz="1200" dirty="0" smtClean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启动</a:t>
                      </a:r>
                      <a:r>
                        <a:rPr lang="en-US" altLang="zh-CN" sz="1200" kern="1200" dirty="0" err="1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dfs</a:t>
                      </a:r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;</a:t>
                      </a:r>
                      <a:r>
                        <a:rPr lang="zh-CN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关闭</a:t>
                      </a:r>
                      <a:r>
                        <a:rPr lang="en-US" altLang="zh-CN" sz="1200" kern="1200" dirty="0" err="1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dfs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3459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$sbin/start-yarn.sh $sbin/stop-yarn.sh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启动</a:t>
                      </a:r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YARN;</a:t>
                      </a:r>
                      <a:r>
                        <a:rPr lang="zh-CN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关闭</a:t>
                      </a:r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YARN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345922">
                <a:tc>
                  <a:txBody>
                    <a:bodyPr/>
                    <a:lstStyle/>
                    <a:p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$sbin/hadoop-daemon.sh [</a:t>
                      </a:r>
                      <a:r>
                        <a:rPr lang="en-US" altLang="zh-CN" sz="1200" kern="1200" dirty="0" err="1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start|stop</a:t>
                      </a:r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] </a:t>
                      </a:r>
                      <a:r>
                        <a:rPr lang="zh-CN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服务名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单个</a:t>
                      </a:r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Hadoop</a:t>
                      </a:r>
                      <a:r>
                        <a:rPr lang="zh-CN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服务启动或者关闭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345922">
                <a:tc>
                  <a:txBody>
                    <a:bodyPr/>
                    <a:lstStyle/>
                    <a:p>
                      <a:r>
                        <a:rPr lang="en-US" altLang="zh-CN" sz="1200" dirty="0" smtClean="0">
                          <a:latin typeface="+mn-ea"/>
                          <a:ea typeface="+mn-ea"/>
                        </a:rPr>
                        <a:t>$sbin/hadoop-daemons.sh [</a:t>
                      </a:r>
                      <a:r>
                        <a:rPr lang="en-US" altLang="zh-CN" sz="1200" dirty="0" err="1" smtClean="0">
                          <a:latin typeface="+mn-ea"/>
                          <a:ea typeface="+mn-ea"/>
                        </a:rPr>
                        <a:t>start|stop</a:t>
                      </a:r>
                      <a:r>
                        <a:rPr lang="en-US" altLang="zh-CN" sz="1200" dirty="0" smtClean="0">
                          <a:latin typeface="+mn-ea"/>
                          <a:ea typeface="+mn-ea"/>
                        </a:rPr>
                        <a:t>] </a:t>
                      </a:r>
                      <a:r>
                        <a:rPr lang="zh-CN" altLang="en-US" sz="1200" dirty="0" smtClean="0">
                          <a:latin typeface="+mn-ea"/>
                          <a:ea typeface="+mn-ea"/>
                        </a:rPr>
                        <a:t>服务名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200" dirty="0" smtClean="0">
                          <a:latin typeface="+mn-ea"/>
                          <a:ea typeface="+mn-ea"/>
                        </a:rPr>
                        <a:t>全部</a:t>
                      </a:r>
                      <a:r>
                        <a:rPr lang="en-US" altLang="zh-CN" sz="1200" dirty="0" smtClean="0">
                          <a:latin typeface="+mn-ea"/>
                          <a:ea typeface="+mn-ea"/>
                        </a:rPr>
                        <a:t>slaves</a:t>
                      </a:r>
                      <a:r>
                        <a:rPr lang="zh-CN" altLang="en-US" sz="1200" dirty="0" smtClean="0">
                          <a:latin typeface="+mn-ea"/>
                          <a:ea typeface="+mn-ea"/>
                        </a:rPr>
                        <a:t>上的</a:t>
                      </a:r>
                      <a:r>
                        <a:rPr lang="en-US" altLang="zh-CN" sz="1200" dirty="0" smtClean="0">
                          <a:latin typeface="+mn-ea"/>
                          <a:ea typeface="+mn-ea"/>
                        </a:rPr>
                        <a:t>Hadoop</a:t>
                      </a:r>
                      <a:r>
                        <a:rPr lang="zh-CN" altLang="en-US" sz="1200" dirty="0" smtClean="0">
                          <a:latin typeface="+mn-ea"/>
                          <a:ea typeface="+mn-ea"/>
                        </a:rPr>
                        <a:t>服务启动或者关闭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345922">
                <a:tc>
                  <a:txBody>
                    <a:bodyPr/>
                    <a:lstStyle/>
                    <a:p>
                      <a:r>
                        <a:rPr lang="en-US" altLang="zh-CN" sz="1200" dirty="0" smtClean="0">
                          <a:latin typeface="+mn-ea"/>
                          <a:ea typeface="+mn-ea"/>
                        </a:rPr>
                        <a:t>$sbin/yarn-daemon.sh [</a:t>
                      </a:r>
                      <a:r>
                        <a:rPr lang="en-US" altLang="zh-CN" sz="1200" dirty="0" err="1" smtClean="0">
                          <a:latin typeface="+mn-ea"/>
                          <a:ea typeface="+mn-ea"/>
                        </a:rPr>
                        <a:t>start|stop</a:t>
                      </a:r>
                      <a:r>
                        <a:rPr lang="en-US" altLang="zh-CN" sz="1200" dirty="0" smtClean="0">
                          <a:latin typeface="+mn-ea"/>
                          <a:ea typeface="+mn-ea"/>
                        </a:rPr>
                        <a:t>] </a:t>
                      </a:r>
                      <a:r>
                        <a:rPr lang="zh-CN" altLang="en-US" sz="1200" dirty="0" smtClean="0">
                          <a:latin typeface="+mn-ea"/>
                          <a:ea typeface="+mn-ea"/>
                        </a:rPr>
                        <a:t>服务名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200" dirty="0" smtClean="0">
                          <a:latin typeface="+mn-ea"/>
                          <a:ea typeface="+mn-ea"/>
                        </a:rPr>
                        <a:t>单个</a:t>
                      </a:r>
                      <a:r>
                        <a:rPr lang="en-US" altLang="zh-CN" sz="1200" dirty="0" smtClean="0">
                          <a:latin typeface="+mn-ea"/>
                          <a:ea typeface="+mn-ea"/>
                        </a:rPr>
                        <a:t>yarn</a:t>
                      </a:r>
                      <a:r>
                        <a:rPr lang="zh-CN" altLang="en-US" sz="1200" dirty="0" smtClean="0">
                          <a:latin typeface="+mn-ea"/>
                          <a:ea typeface="+mn-ea"/>
                        </a:rPr>
                        <a:t>服务的启动或者关闭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345922">
                <a:tc>
                  <a:txBody>
                    <a:bodyPr/>
                    <a:lstStyle/>
                    <a:p>
                      <a:r>
                        <a:rPr lang="en-US" altLang="zh-CN" sz="1200" dirty="0" smtClean="0">
                          <a:latin typeface="+mn-ea"/>
                          <a:ea typeface="+mn-ea"/>
                        </a:rPr>
                        <a:t>$sbin/yarn-daemons.sh [</a:t>
                      </a:r>
                      <a:r>
                        <a:rPr lang="en-US" altLang="zh-CN" sz="1200" dirty="0" err="1" smtClean="0">
                          <a:latin typeface="+mn-ea"/>
                          <a:ea typeface="+mn-ea"/>
                        </a:rPr>
                        <a:t>start|stop</a:t>
                      </a:r>
                      <a:r>
                        <a:rPr lang="en-US" altLang="zh-CN" sz="1200" dirty="0" smtClean="0">
                          <a:latin typeface="+mn-ea"/>
                          <a:ea typeface="+mn-ea"/>
                        </a:rPr>
                        <a:t>] </a:t>
                      </a:r>
                      <a:r>
                        <a:rPr lang="zh-CN" altLang="en-US" sz="1200" dirty="0" smtClean="0">
                          <a:latin typeface="+mn-ea"/>
                          <a:ea typeface="+mn-ea"/>
                        </a:rPr>
                        <a:t>服务名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200" dirty="0" smtClean="0">
                          <a:latin typeface="+mn-ea"/>
                          <a:ea typeface="+mn-ea"/>
                        </a:rPr>
                        <a:t>全部</a:t>
                      </a:r>
                      <a:r>
                        <a:rPr lang="en-US" altLang="zh-CN" sz="1200" dirty="0" smtClean="0">
                          <a:latin typeface="+mn-ea"/>
                          <a:ea typeface="+mn-ea"/>
                        </a:rPr>
                        <a:t>slaves</a:t>
                      </a:r>
                      <a:r>
                        <a:rPr lang="zh-CN" altLang="en-US" sz="1200" dirty="0" smtClean="0">
                          <a:latin typeface="+mn-ea"/>
                          <a:ea typeface="+mn-ea"/>
                        </a:rPr>
                        <a:t>上的</a:t>
                      </a:r>
                      <a:r>
                        <a:rPr lang="en-US" altLang="zh-CN" sz="1200" dirty="0" smtClean="0">
                          <a:latin typeface="+mn-ea"/>
                          <a:ea typeface="+mn-ea"/>
                        </a:rPr>
                        <a:t>yarn</a:t>
                      </a:r>
                      <a:r>
                        <a:rPr lang="zh-CN" altLang="en-US" sz="1200" dirty="0" smtClean="0">
                          <a:latin typeface="+mn-ea"/>
                          <a:ea typeface="+mn-ea"/>
                        </a:rPr>
                        <a:t>服务启动或者关闭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345922">
                <a:tc>
                  <a:txBody>
                    <a:bodyPr/>
                    <a:lstStyle/>
                    <a:p>
                      <a:r>
                        <a:rPr lang="en-US" altLang="zh-CN" sz="1200" dirty="0" smtClean="0">
                          <a:latin typeface="+mn-ea"/>
                          <a:ea typeface="+mn-ea"/>
                        </a:rPr>
                        <a:t>$bin/</a:t>
                      </a:r>
                      <a:r>
                        <a:rPr lang="en-US" altLang="zh-CN" sz="1200" dirty="0" err="1" smtClean="0">
                          <a:latin typeface="+mn-ea"/>
                          <a:ea typeface="+mn-ea"/>
                        </a:rPr>
                        <a:t>hdfs</a:t>
                      </a:r>
                      <a:r>
                        <a:rPr lang="en-US" altLang="zh-CN" sz="120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zh-CN" sz="1200" dirty="0" err="1" smtClean="0">
                          <a:latin typeface="+mn-ea"/>
                          <a:ea typeface="+mn-ea"/>
                        </a:rPr>
                        <a:t>secondarynamenode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200" dirty="0" smtClean="0">
                          <a:latin typeface="+mn-ea"/>
                          <a:ea typeface="+mn-ea"/>
                        </a:rPr>
                        <a:t>以控制台的方式启动</a:t>
                      </a:r>
                      <a:r>
                        <a:rPr lang="en-US" altLang="zh-CN" sz="1200" dirty="0" err="1" smtClean="0">
                          <a:latin typeface="+mn-ea"/>
                          <a:ea typeface="+mn-ea"/>
                        </a:rPr>
                        <a:t>SecondaryNameNode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345922">
                <a:tc>
                  <a:txBody>
                    <a:bodyPr/>
                    <a:lstStyle/>
                    <a:p>
                      <a:r>
                        <a:rPr lang="en-US" altLang="zh-CN" sz="1200" dirty="0" smtClean="0">
                          <a:latin typeface="+mn-ea"/>
                          <a:ea typeface="+mn-ea"/>
                        </a:rPr>
                        <a:t>$bin/</a:t>
                      </a:r>
                      <a:r>
                        <a:rPr lang="en-US" altLang="zh-CN" sz="1200" dirty="0" err="1" smtClean="0">
                          <a:latin typeface="+mn-ea"/>
                          <a:ea typeface="+mn-ea"/>
                        </a:rPr>
                        <a:t>hdfs</a:t>
                      </a:r>
                      <a:r>
                        <a:rPr lang="en-US" altLang="zh-CN" sz="120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zh-CN" sz="1200" dirty="0" err="1" smtClean="0">
                          <a:latin typeface="+mn-ea"/>
                          <a:ea typeface="+mn-ea"/>
                        </a:rPr>
                        <a:t>namenode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200" dirty="0" smtClean="0">
                          <a:latin typeface="+mn-ea"/>
                          <a:ea typeface="+mn-ea"/>
                        </a:rPr>
                        <a:t>以控制台的方式启动</a:t>
                      </a:r>
                      <a:r>
                        <a:rPr lang="en-US" altLang="zh-CN" sz="1200" dirty="0" err="1" smtClean="0">
                          <a:latin typeface="+mn-ea"/>
                          <a:ea typeface="+mn-ea"/>
                        </a:rPr>
                        <a:t>NameNode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345922">
                <a:tc>
                  <a:txBody>
                    <a:bodyPr/>
                    <a:lstStyle/>
                    <a:p>
                      <a:r>
                        <a:rPr lang="en-US" altLang="zh-CN" sz="1200" dirty="0" smtClean="0">
                          <a:latin typeface="+mn-ea"/>
                          <a:ea typeface="+mn-ea"/>
                        </a:rPr>
                        <a:t>$bin/</a:t>
                      </a:r>
                      <a:r>
                        <a:rPr lang="en-US" altLang="zh-CN" sz="1200" dirty="0" err="1" smtClean="0">
                          <a:latin typeface="+mn-ea"/>
                          <a:ea typeface="+mn-ea"/>
                        </a:rPr>
                        <a:t>hdfs</a:t>
                      </a:r>
                      <a:r>
                        <a:rPr lang="en-US" altLang="zh-CN" sz="120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zh-CN" sz="1200" dirty="0" err="1" smtClean="0">
                          <a:latin typeface="+mn-ea"/>
                          <a:ea typeface="+mn-ea"/>
                        </a:rPr>
                        <a:t>datanode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200" dirty="0" smtClean="0">
                          <a:latin typeface="+mn-ea"/>
                          <a:ea typeface="+mn-ea"/>
                        </a:rPr>
                        <a:t>以控制台的方式启动</a:t>
                      </a:r>
                      <a:r>
                        <a:rPr lang="en-US" altLang="zh-CN" sz="1200" dirty="0" err="1" smtClean="0">
                          <a:latin typeface="+mn-ea"/>
                          <a:ea typeface="+mn-ea"/>
                        </a:rPr>
                        <a:t>DataNode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744269" y="1169836"/>
              <a:ext cx="16554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chemeClr val="accent4"/>
                  </a:solidFill>
                </a:rPr>
                <a:t>第</a:t>
              </a:r>
              <a:r>
                <a:rPr lang="zh-CN" altLang="en-US" sz="2800" dirty="0">
                  <a:solidFill>
                    <a:schemeClr val="accent4"/>
                  </a:solidFill>
                </a:rPr>
                <a:t>二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章 </a:t>
              </a:r>
              <a:r>
                <a:rPr lang="en-US" altLang="zh-CN" sz="2800" dirty="0">
                  <a:solidFill>
                    <a:schemeClr val="accent4"/>
                  </a:solidFill>
                </a:rPr>
                <a:t>Hadoop</a:t>
              </a:r>
              <a:r>
                <a:rPr lang="zh-CN" altLang="en-US" sz="2800" dirty="0">
                  <a:solidFill>
                    <a:schemeClr val="accent4"/>
                  </a:solidFill>
                </a:rPr>
                <a:t>基础</a:t>
              </a:r>
              <a:endParaRPr lang="zh-CN" altLang="en-US" sz="28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51096" y="2048547"/>
            <a:ext cx="5693399" cy="415498"/>
            <a:chOff x="1807265" y="2462595"/>
            <a:chExt cx="5693399" cy="415498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chemeClr val="bg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2763898" cy="4154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altLang="zh-CN" sz="2100" spc="225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r>
                <a:rPr lang="en-US" altLang="zh-CN" sz="2100" spc="225" dirty="0" smtClean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.1</a:t>
              </a:r>
              <a:r>
                <a:rPr lang="zh-CN" altLang="en-US" sz="2100" spc="225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Hadoop</a:t>
              </a:r>
              <a:r>
                <a:rPr lang="zh-CN" altLang="en-US" sz="2100" spc="225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简介</a:t>
              </a:r>
              <a:endParaRPr lang="zh-CN" altLang="en-US" sz="2100" spc="225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1096" y="2696479"/>
            <a:ext cx="5693399" cy="426278"/>
            <a:chOff x="1807265" y="2935089"/>
            <a:chExt cx="5693399" cy="426278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chemeClr val="bg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763898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.2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Hadoop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部署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1096" y="3340922"/>
            <a:ext cx="5693399" cy="426278"/>
            <a:chOff x="1807265" y="3400693"/>
            <a:chExt cx="5693399" cy="426278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chemeClr val="bg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3360215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.3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Hadoop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常用命令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1751098" y="469851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习题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1751096" y="4046477"/>
            <a:ext cx="5693399" cy="426278"/>
            <a:chOff x="1807265" y="3400693"/>
            <a:chExt cx="5693399" cy="426278"/>
          </a:xfrm>
        </p:grpSpPr>
        <p:sp>
          <p:nvSpPr>
            <p:cNvPr id="44" name="圆角矩形 43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5" name="矩形 44"/>
            <p:cNvSpPr/>
            <p:nvPr/>
          </p:nvSpPr>
          <p:spPr>
            <a:xfrm>
              <a:off x="1881814" y="3411473"/>
              <a:ext cx="2668744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2.4</a:t>
              </a:r>
              <a:r>
                <a:rPr lang="zh-CN" altLang="en-US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HDFS</a:t>
              </a:r>
              <a:r>
                <a:rPr lang="zh-CN" altLang="en-US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常用命</a:t>
              </a:r>
              <a:endParaRPr lang="zh-CN" altLang="en-US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350" dirty="0" smtClean="0">
                <a:solidFill>
                  <a:schemeClr val="bg1"/>
                </a:solidFill>
              </a:rPr>
              <a:t>大数据应用人才培养系列教材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7335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2.4HDFS</a:t>
            </a:r>
            <a:r>
              <a:rPr lang="zh-CN" altLang="en-US" sz="2100" b="1" spc="225" dirty="0">
                <a:solidFill>
                  <a:prstClr val="white"/>
                </a:solidFill>
              </a:rPr>
              <a:t>常用命令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401867" y="234392"/>
            <a:ext cx="17748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第二章 </a:t>
            </a:r>
            <a:r>
              <a:rPr lang="en-US" altLang="zh-CN" sz="1350" dirty="0" smtClean="0">
                <a:solidFill>
                  <a:prstClr val="white"/>
                </a:solidFill>
              </a:rPr>
              <a:t>Hadoop</a:t>
            </a:r>
            <a:r>
              <a:rPr lang="zh-CN" altLang="en-US" sz="1350" dirty="0" smtClean="0">
                <a:solidFill>
                  <a:prstClr val="white"/>
                </a:solidFill>
              </a:rPr>
              <a:t>基础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90927" y="1133312"/>
            <a:ext cx="1298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1.</a:t>
            </a:r>
            <a:r>
              <a:rPr lang="zh-CN" altLang="en-US" dirty="0" smtClean="0"/>
              <a:t>用户</a:t>
            </a:r>
            <a:r>
              <a:rPr lang="zh-CN" altLang="en-US" dirty="0"/>
              <a:t>命令</a:t>
            </a:r>
            <a:endParaRPr lang="zh-CN" altLang="en-US" dirty="0"/>
          </a:p>
        </p:txBody>
      </p:sp>
      <p:graphicFrame>
        <p:nvGraphicFramePr>
          <p:cNvPr id="14" name="表格 13"/>
          <p:cNvGraphicFramePr>
            <a:graphicFrameLocks noGrp="1"/>
          </p:cNvGraphicFramePr>
          <p:nvPr/>
        </p:nvGraphicFramePr>
        <p:xfrm>
          <a:off x="1140301" y="1780822"/>
          <a:ext cx="7036410" cy="34007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8205"/>
                <a:gridCol w="3518205"/>
              </a:tblGrid>
              <a:tr h="531599">
                <a:tc>
                  <a:txBody>
                    <a:bodyPr/>
                    <a:lstStyle/>
                    <a:p>
                      <a:r>
                        <a:rPr lang="zh-CN" altLang="en-US" sz="1400" dirty="0" smtClean="0">
                          <a:latin typeface="+mn-ea"/>
                          <a:ea typeface="+mn-ea"/>
                        </a:rPr>
                        <a:t>命令</a:t>
                      </a:r>
                      <a:endParaRPr lang="zh-CN" altLang="en-US" sz="1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>
                          <a:latin typeface="+mn-ea"/>
                          <a:ea typeface="+mn-ea"/>
                        </a:rPr>
                        <a:t>功能</a:t>
                      </a:r>
                      <a:endParaRPr lang="zh-CN" altLang="en-US" sz="1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573836">
                <a:tc>
                  <a:txBody>
                    <a:bodyPr/>
                    <a:lstStyle/>
                    <a:p>
                      <a:r>
                        <a:rPr lang="en-US" altLang="zh-CN" sz="14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$bin/</a:t>
                      </a:r>
                      <a:r>
                        <a:rPr lang="en-US" altLang="zh-CN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hdfs</a:t>
                      </a:r>
                      <a:endParaRPr lang="zh-CN" altLang="en-US" sz="1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zh-CN" sz="14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显示帮助</a:t>
                      </a:r>
                      <a:endParaRPr lang="zh-CN" altLang="en-US" sz="1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5738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$bin/</a:t>
                      </a:r>
                      <a:r>
                        <a:rPr lang="en-US" altLang="zh-CN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hdfs</a:t>
                      </a:r>
                      <a:r>
                        <a:rPr lang="en-US" altLang="zh-CN" sz="14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dfs</a:t>
                      </a:r>
                      <a:r>
                        <a:rPr lang="en-US" altLang="zh-CN" sz="14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[</a:t>
                      </a:r>
                      <a:r>
                        <a:rPr lang="zh-CN" altLang="zh-CN" sz="14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参数</a:t>
                      </a:r>
                      <a:r>
                        <a:rPr lang="en-US" altLang="zh-CN" sz="14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]</a:t>
                      </a:r>
                      <a:endParaRPr lang="zh-CN" altLang="en-US" sz="1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zh-CN" sz="14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文件操作，与</a:t>
                      </a:r>
                      <a:r>
                        <a:rPr lang="en-US" altLang="zh-CN" sz="14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$bin/</a:t>
                      </a:r>
                      <a:r>
                        <a:rPr lang="en-US" altLang="zh-CN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hadoop</a:t>
                      </a:r>
                      <a:r>
                        <a:rPr lang="en-US" altLang="zh-CN" sz="14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fs</a:t>
                      </a:r>
                      <a:r>
                        <a:rPr lang="zh-CN" altLang="zh-CN" sz="14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的参数完全一样</a:t>
                      </a:r>
                      <a:endParaRPr lang="zh-CN" altLang="en-US" sz="1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5738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$bin/</a:t>
                      </a:r>
                      <a:r>
                        <a:rPr lang="en-US" altLang="zh-CN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hdfs</a:t>
                      </a:r>
                      <a:r>
                        <a:rPr lang="en-US" altLang="zh-CN" sz="14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namenode</a:t>
                      </a:r>
                      <a:r>
                        <a:rPr lang="en-US" altLang="zh-CN" sz="14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-format</a:t>
                      </a:r>
                      <a:endParaRPr lang="zh-CN" altLang="zh-CN" sz="1400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zh-CN" sz="14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格式化</a:t>
                      </a:r>
                      <a:r>
                        <a:rPr lang="en-US" altLang="zh-CN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NameNode</a:t>
                      </a:r>
                      <a:endParaRPr lang="zh-CN" altLang="en-US" sz="1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573836">
                <a:tc>
                  <a:txBody>
                    <a:bodyPr/>
                    <a:lstStyle/>
                    <a:p>
                      <a:r>
                        <a:rPr lang="en-US" altLang="zh-CN" sz="14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$bin/</a:t>
                      </a:r>
                      <a:r>
                        <a:rPr lang="en-US" altLang="zh-CN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hdfs</a:t>
                      </a:r>
                      <a:r>
                        <a:rPr lang="en-US" altLang="zh-CN" sz="14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getconf</a:t>
                      </a:r>
                      <a:endParaRPr lang="zh-CN" altLang="en-US" sz="1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zh-CN" sz="14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从配置文件中获取配置信息</a:t>
                      </a:r>
                      <a:endParaRPr lang="zh-CN" altLang="en-US" sz="1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5738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$bin/</a:t>
                      </a:r>
                      <a:r>
                        <a:rPr lang="en-US" altLang="zh-CN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hdfs</a:t>
                      </a:r>
                      <a:r>
                        <a:rPr lang="en-US" altLang="zh-CN" sz="14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fsck</a:t>
                      </a:r>
                      <a:r>
                        <a:rPr lang="en-US" altLang="zh-CN" sz="14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[</a:t>
                      </a:r>
                      <a:r>
                        <a:rPr lang="zh-CN" altLang="zh-CN" sz="14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路径</a:t>
                      </a:r>
                      <a:r>
                        <a:rPr lang="en-US" altLang="zh-CN" sz="14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] [</a:t>
                      </a:r>
                      <a:r>
                        <a:rPr lang="zh-CN" altLang="zh-CN" sz="14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参数</a:t>
                      </a:r>
                      <a:r>
                        <a:rPr lang="en-US" altLang="zh-CN" sz="14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]</a:t>
                      </a:r>
                      <a:endParaRPr lang="zh-CN" altLang="zh-CN" sz="1400" kern="1200" dirty="0" smtClean="0">
                        <a:solidFill>
                          <a:schemeClr val="dk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zh-CN" sz="14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处理损坏的文件</a:t>
                      </a:r>
                      <a:endParaRPr lang="zh-CN" altLang="en-US" sz="1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7335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2.4HDFS</a:t>
            </a:r>
            <a:r>
              <a:rPr lang="zh-CN" altLang="en-US" sz="2100" b="1" spc="225" dirty="0">
                <a:solidFill>
                  <a:prstClr val="white"/>
                </a:solidFill>
              </a:rPr>
              <a:t>常用命令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401867" y="234392"/>
            <a:ext cx="17748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第二章 </a:t>
            </a:r>
            <a:r>
              <a:rPr lang="en-US" altLang="zh-CN" sz="1350" dirty="0" smtClean="0">
                <a:solidFill>
                  <a:prstClr val="white"/>
                </a:solidFill>
              </a:rPr>
              <a:t>Hadoop</a:t>
            </a:r>
            <a:r>
              <a:rPr lang="zh-CN" altLang="en-US" sz="1350" dirty="0" smtClean="0">
                <a:solidFill>
                  <a:prstClr val="white"/>
                </a:solidFill>
              </a:rPr>
              <a:t>基础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90927" y="1133312"/>
            <a:ext cx="1298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1.</a:t>
            </a:r>
            <a:r>
              <a:rPr lang="zh-CN" altLang="en-US" dirty="0" smtClean="0"/>
              <a:t>用户</a:t>
            </a:r>
            <a:r>
              <a:rPr lang="zh-CN" altLang="en-US" dirty="0"/>
              <a:t>命令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4167188" y="1788067"/>
            <a:ext cx="10743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/>
              <a:t>fsck</a:t>
            </a:r>
            <a:r>
              <a:rPr lang="zh-CN" altLang="zh-CN" dirty="0"/>
              <a:t>参数</a:t>
            </a:r>
            <a:endParaRPr lang="zh-CN" altLang="en-US" dirty="0"/>
          </a:p>
        </p:txBody>
      </p:sp>
      <p:graphicFrame>
        <p:nvGraphicFramePr>
          <p:cNvPr id="13" name="表格 12"/>
          <p:cNvGraphicFramePr>
            <a:graphicFrameLocks noGrp="1"/>
          </p:cNvGraphicFramePr>
          <p:nvPr/>
        </p:nvGraphicFramePr>
        <p:xfrm>
          <a:off x="677705" y="2251517"/>
          <a:ext cx="7890562" cy="34957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1666"/>
                <a:gridCol w="2185971"/>
                <a:gridCol w="4752925"/>
              </a:tblGrid>
              <a:tr h="253396"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</a:rPr>
                        <a:t>编号</a:t>
                      </a:r>
                      <a:endParaRPr lang="zh-CN" sz="18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参数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功能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405141"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1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-list-</a:t>
                      </a:r>
                      <a:r>
                        <a:rPr lang="en-US" sz="1400" kern="100" dirty="0" err="1">
                          <a:effectLst/>
                        </a:rPr>
                        <a:t>corruptfileblocks</a:t>
                      </a:r>
                      <a:endParaRPr lang="zh-CN" sz="18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jus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输出损坏的文件及丢失的块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405141"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2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-move</a:t>
                      </a:r>
                      <a:endParaRPr lang="zh-CN" sz="18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jus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将文件移动到</a:t>
                      </a:r>
                      <a:r>
                        <a:rPr lang="en-US" sz="1400" kern="100">
                          <a:effectLst/>
                        </a:rPr>
                        <a:t>/lost+found</a:t>
                      </a:r>
                      <a:r>
                        <a:rPr lang="zh-CN" sz="1400" kern="100">
                          <a:effectLst/>
                        </a:rPr>
                        <a:t>目录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405141"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3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-delete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jus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删除损坏的文件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405141"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4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-openforwrite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jus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输出以写方式打开的文件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405141"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5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-files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jus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输出该目录及子目录下所有文件的状态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405141"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6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-files -blocks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jus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>
                          <a:effectLst/>
                        </a:rPr>
                        <a:t>输出该目录及子目录下所有文件的块信息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405141"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7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-</a:t>
                      </a:r>
                      <a:r>
                        <a:rPr lang="en-US" sz="1400" kern="100" dirty="0" smtClean="0">
                          <a:effectLst/>
                        </a:rPr>
                        <a:t>files –blocks -</a:t>
                      </a:r>
                      <a:r>
                        <a:rPr lang="en-US" sz="1400" kern="100" dirty="0">
                          <a:effectLst/>
                        </a:rPr>
                        <a:t>locations</a:t>
                      </a:r>
                      <a:endParaRPr lang="zh-CN" sz="18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jus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</a:rPr>
                        <a:t>输出该目录及子目录下所有文件在</a:t>
                      </a:r>
                      <a:r>
                        <a:rPr lang="en-US" sz="1400" kern="100" dirty="0" err="1">
                          <a:effectLst/>
                        </a:rPr>
                        <a:t>DataNode</a:t>
                      </a:r>
                      <a:r>
                        <a:rPr lang="zh-CN" sz="1400" kern="100" dirty="0">
                          <a:effectLst/>
                        </a:rPr>
                        <a:t>的存储信息</a:t>
                      </a:r>
                      <a:endParaRPr lang="zh-CN" sz="18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  <a:tr h="405141">
                <a:tc>
                  <a:txBody>
                    <a:bodyPr/>
                    <a:lstStyle/>
                    <a:p>
                      <a:pPr indent="127000" algn="ctr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</a:rPr>
                        <a:t>8</a:t>
                      </a:r>
                      <a:endParaRPr lang="zh-CN" sz="1800" kern="10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27000" algn="l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</a:rPr>
                        <a:t>-files -blocks -racks</a:t>
                      </a:r>
                      <a:endParaRPr lang="zh-CN" sz="18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27000" algn="just">
                        <a:lnSpc>
                          <a:spcPts val="155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</a:rPr>
                        <a:t>输出该目录及子目录下所有文件机架感知信息</a:t>
                      </a:r>
                      <a:endParaRPr lang="zh-CN" sz="1800" kern="100" dirty="0">
                        <a:effectLst/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7335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>
                <a:solidFill>
                  <a:prstClr val="white"/>
                </a:solidFill>
              </a:rPr>
              <a:t>2.4HDFS</a:t>
            </a:r>
            <a:r>
              <a:rPr lang="zh-CN" altLang="en-US" sz="2100" b="1" spc="225" dirty="0">
                <a:solidFill>
                  <a:prstClr val="white"/>
                </a:solidFill>
              </a:rPr>
              <a:t>常用命令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401867" y="234392"/>
            <a:ext cx="17748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第二章 </a:t>
            </a:r>
            <a:r>
              <a:rPr lang="en-US" altLang="zh-CN" sz="1350" dirty="0" smtClean="0">
                <a:solidFill>
                  <a:prstClr val="white"/>
                </a:solidFill>
              </a:rPr>
              <a:t>Hadoop</a:t>
            </a:r>
            <a:r>
              <a:rPr lang="zh-CN" altLang="en-US" sz="1350" dirty="0" smtClean="0">
                <a:solidFill>
                  <a:prstClr val="white"/>
                </a:solidFill>
              </a:rPr>
              <a:t>基础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90927" y="1133312"/>
            <a:ext cx="1298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2</a:t>
            </a:r>
            <a:r>
              <a:rPr lang="en-US" altLang="zh-CN" dirty="0" smtClean="0"/>
              <a:t>.</a:t>
            </a:r>
            <a:r>
              <a:rPr lang="zh-CN" altLang="en-US" dirty="0"/>
              <a:t>管理命令</a:t>
            </a:r>
            <a:endParaRPr lang="zh-CN" altLang="en-US" dirty="0"/>
          </a:p>
        </p:txBody>
      </p:sp>
      <p:graphicFrame>
        <p:nvGraphicFramePr>
          <p:cNvPr id="14" name="表格 13"/>
          <p:cNvGraphicFramePr>
            <a:graphicFrameLocks noGrp="1"/>
          </p:cNvGraphicFramePr>
          <p:nvPr/>
        </p:nvGraphicFramePr>
        <p:xfrm>
          <a:off x="1021857" y="1626822"/>
          <a:ext cx="7414684" cy="42585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7342"/>
                <a:gridCol w="3707342"/>
              </a:tblGrid>
              <a:tr h="387546">
                <a:tc>
                  <a:txBody>
                    <a:bodyPr/>
                    <a:lstStyle/>
                    <a:p>
                      <a:r>
                        <a:rPr lang="zh-CN" altLang="en-US" sz="1400" dirty="0" smtClean="0">
                          <a:latin typeface="+mn-ea"/>
                          <a:ea typeface="+mn-ea"/>
                        </a:rPr>
                        <a:t>命令</a:t>
                      </a:r>
                      <a:endParaRPr lang="zh-CN" altLang="en-US" sz="1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>
                          <a:latin typeface="+mn-ea"/>
                          <a:ea typeface="+mn-ea"/>
                        </a:rPr>
                        <a:t>功能</a:t>
                      </a:r>
                      <a:endParaRPr lang="zh-CN" altLang="en-US" sz="1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553006">
                <a:tc>
                  <a:txBody>
                    <a:bodyPr/>
                    <a:lstStyle/>
                    <a:p>
                      <a:r>
                        <a:rPr lang="en-US" altLang="zh-CN" sz="1400" dirty="0" smtClean="0">
                          <a:latin typeface="+mn-ea"/>
                          <a:ea typeface="+mn-ea"/>
                        </a:rPr>
                        <a:t>$bin/</a:t>
                      </a:r>
                      <a:r>
                        <a:rPr lang="en-US" altLang="zh-CN" sz="1400" dirty="0" err="1" smtClean="0">
                          <a:latin typeface="+mn-ea"/>
                          <a:ea typeface="+mn-ea"/>
                        </a:rPr>
                        <a:t>hdfs</a:t>
                      </a:r>
                      <a:r>
                        <a:rPr lang="en-US" altLang="zh-CN" sz="140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zh-CN" sz="1400" dirty="0" err="1" smtClean="0">
                          <a:latin typeface="+mn-ea"/>
                          <a:ea typeface="+mn-ea"/>
                        </a:rPr>
                        <a:t>dfsadmin</a:t>
                      </a:r>
                      <a:r>
                        <a:rPr lang="en-US" altLang="zh-CN" sz="1400" dirty="0" smtClean="0">
                          <a:latin typeface="+mn-ea"/>
                          <a:ea typeface="+mn-ea"/>
                        </a:rPr>
                        <a:t> -report</a:t>
                      </a:r>
                      <a:endParaRPr lang="zh-CN" altLang="en-US" sz="1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>
                          <a:latin typeface="+mn-ea"/>
                          <a:ea typeface="+mn-ea"/>
                        </a:rPr>
                        <a:t>查看</a:t>
                      </a:r>
                      <a:r>
                        <a:rPr lang="en-US" altLang="zh-CN" sz="1400" dirty="0" smtClean="0">
                          <a:latin typeface="+mn-ea"/>
                          <a:ea typeface="+mn-ea"/>
                        </a:rPr>
                        <a:t>HDFS</a:t>
                      </a:r>
                      <a:r>
                        <a:rPr lang="zh-CN" altLang="en-US" sz="1400" dirty="0" smtClean="0">
                          <a:latin typeface="+mn-ea"/>
                          <a:ea typeface="+mn-ea"/>
                        </a:rPr>
                        <a:t>的基本统计信息</a:t>
                      </a:r>
                      <a:endParaRPr lang="zh-CN" altLang="en-US" sz="1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553006">
                <a:tc>
                  <a:txBody>
                    <a:bodyPr/>
                    <a:lstStyle/>
                    <a:p>
                      <a:r>
                        <a:rPr lang="en-US" altLang="zh-CN" sz="1400" dirty="0" smtClean="0">
                          <a:latin typeface="+mn-ea"/>
                          <a:ea typeface="+mn-ea"/>
                        </a:rPr>
                        <a:t>$bin/</a:t>
                      </a:r>
                      <a:r>
                        <a:rPr lang="en-US" altLang="zh-CN" sz="1400" dirty="0" err="1" smtClean="0">
                          <a:latin typeface="+mn-ea"/>
                          <a:ea typeface="+mn-ea"/>
                        </a:rPr>
                        <a:t>hdfs</a:t>
                      </a:r>
                      <a:r>
                        <a:rPr lang="en-US" altLang="zh-CN" sz="140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zh-CN" sz="1400" dirty="0" err="1" smtClean="0">
                          <a:latin typeface="+mn-ea"/>
                          <a:ea typeface="+mn-ea"/>
                        </a:rPr>
                        <a:t>dfsadmin</a:t>
                      </a:r>
                      <a:r>
                        <a:rPr lang="en-US" altLang="zh-CN" sz="1400" dirty="0" smtClean="0">
                          <a:latin typeface="+mn-ea"/>
                          <a:ea typeface="+mn-ea"/>
                        </a:rPr>
                        <a:t> -</a:t>
                      </a:r>
                      <a:r>
                        <a:rPr lang="en-US" altLang="zh-CN" sz="1400" dirty="0" err="1" smtClean="0">
                          <a:latin typeface="+mn-ea"/>
                          <a:ea typeface="+mn-ea"/>
                        </a:rPr>
                        <a:t>safemode</a:t>
                      </a:r>
                      <a:r>
                        <a:rPr lang="en-US" altLang="zh-CN" sz="1400" dirty="0" smtClean="0">
                          <a:latin typeface="+mn-ea"/>
                          <a:ea typeface="+mn-ea"/>
                        </a:rPr>
                        <a:t> &lt;enter | leave | get | wait&gt;</a:t>
                      </a:r>
                      <a:endParaRPr lang="zh-CN" altLang="en-US" sz="1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>
                          <a:latin typeface="+mn-ea"/>
                          <a:ea typeface="+mn-ea"/>
                        </a:rPr>
                        <a:t>配置安全模式</a:t>
                      </a:r>
                      <a:endParaRPr lang="zh-CN" altLang="en-US" sz="1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553006">
                <a:tc>
                  <a:txBody>
                    <a:bodyPr/>
                    <a:lstStyle/>
                    <a:p>
                      <a:r>
                        <a:rPr lang="en-US" altLang="zh-CN" sz="1400" dirty="0" smtClean="0">
                          <a:latin typeface="+mn-ea"/>
                          <a:ea typeface="+mn-ea"/>
                        </a:rPr>
                        <a:t>$bin/</a:t>
                      </a:r>
                      <a:r>
                        <a:rPr lang="en-US" altLang="zh-CN" sz="1400" dirty="0" err="1" smtClean="0">
                          <a:latin typeface="+mn-ea"/>
                          <a:ea typeface="+mn-ea"/>
                        </a:rPr>
                        <a:t>hdfs</a:t>
                      </a:r>
                      <a:r>
                        <a:rPr lang="en-US" altLang="zh-CN" sz="140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zh-CN" sz="1400" dirty="0" err="1" smtClean="0">
                          <a:latin typeface="+mn-ea"/>
                          <a:ea typeface="+mn-ea"/>
                        </a:rPr>
                        <a:t>dfsadmin</a:t>
                      </a:r>
                      <a:r>
                        <a:rPr lang="en-US" altLang="zh-CN" sz="1400" dirty="0" smtClean="0">
                          <a:latin typeface="+mn-ea"/>
                          <a:ea typeface="+mn-ea"/>
                        </a:rPr>
                        <a:t> -</a:t>
                      </a:r>
                      <a:r>
                        <a:rPr lang="en-US" altLang="zh-CN" sz="1400" dirty="0" err="1" smtClean="0">
                          <a:latin typeface="+mn-ea"/>
                          <a:ea typeface="+mn-ea"/>
                        </a:rPr>
                        <a:t>saveNamespace</a:t>
                      </a:r>
                      <a:endParaRPr lang="zh-CN" altLang="en-US" sz="1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>
                          <a:latin typeface="+mn-ea"/>
                          <a:ea typeface="+mn-ea"/>
                        </a:rPr>
                        <a:t>将内存信息保存到磁盘，并重置</a:t>
                      </a:r>
                      <a:r>
                        <a:rPr lang="en-US" altLang="zh-CN" sz="1400" dirty="0" smtClean="0">
                          <a:latin typeface="+mn-ea"/>
                          <a:ea typeface="+mn-ea"/>
                        </a:rPr>
                        <a:t>edits</a:t>
                      </a:r>
                      <a:r>
                        <a:rPr lang="zh-CN" altLang="en-US" sz="1400" dirty="0" smtClean="0">
                          <a:latin typeface="+mn-ea"/>
                          <a:ea typeface="+mn-ea"/>
                        </a:rPr>
                        <a:t>文件</a:t>
                      </a:r>
                      <a:endParaRPr lang="zh-CN" altLang="en-US" sz="1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553006">
                <a:tc>
                  <a:txBody>
                    <a:bodyPr/>
                    <a:lstStyle/>
                    <a:p>
                      <a:r>
                        <a:rPr lang="en-US" altLang="zh-CN" sz="1400" dirty="0" smtClean="0">
                          <a:latin typeface="+mn-ea"/>
                          <a:ea typeface="+mn-ea"/>
                        </a:rPr>
                        <a:t>$bin/</a:t>
                      </a:r>
                      <a:r>
                        <a:rPr lang="en-US" altLang="zh-CN" sz="1400" dirty="0" err="1" smtClean="0">
                          <a:latin typeface="+mn-ea"/>
                          <a:ea typeface="+mn-ea"/>
                        </a:rPr>
                        <a:t>hdfs</a:t>
                      </a:r>
                      <a:r>
                        <a:rPr lang="en-US" altLang="zh-CN" sz="140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zh-CN" sz="1400" dirty="0" err="1" smtClean="0">
                          <a:latin typeface="+mn-ea"/>
                          <a:ea typeface="+mn-ea"/>
                        </a:rPr>
                        <a:t>dfsadmin</a:t>
                      </a:r>
                      <a:r>
                        <a:rPr lang="en-US" altLang="zh-CN" sz="1400" dirty="0" smtClean="0">
                          <a:latin typeface="+mn-ea"/>
                          <a:ea typeface="+mn-ea"/>
                        </a:rPr>
                        <a:t> - </a:t>
                      </a:r>
                      <a:r>
                        <a:rPr lang="en-US" altLang="zh-CN" sz="1400" dirty="0" err="1" smtClean="0">
                          <a:latin typeface="+mn-ea"/>
                          <a:ea typeface="+mn-ea"/>
                        </a:rPr>
                        <a:t>refreshNodes</a:t>
                      </a:r>
                      <a:endParaRPr lang="zh-CN" altLang="en-US" sz="1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>
                          <a:latin typeface="+mn-ea"/>
                          <a:ea typeface="+mn-ea"/>
                        </a:rPr>
                        <a:t>刷新节点和排除文件</a:t>
                      </a:r>
                      <a:endParaRPr lang="zh-CN" altLang="en-US" sz="1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553006">
                <a:tc>
                  <a:txBody>
                    <a:bodyPr/>
                    <a:lstStyle/>
                    <a:p>
                      <a:r>
                        <a:rPr lang="en-US" altLang="zh-CN" sz="1400" dirty="0" smtClean="0">
                          <a:latin typeface="+mn-ea"/>
                          <a:ea typeface="+mn-ea"/>
                        </a:rPr>
                        <a:t>$bin/</a:t>
                      </a:r>
                      <a:r>
                        <a:rPr lang="en-US" altLang="zh-CN" sz="1400" dirty="0" err="1" smtClean="0">
                          <a:latin typeface="+mn-ea"/>
                          <a:ea typeface="+mn-ea"/>
                        </a:rPr>
                        <a:t>hdfs</a:t>
                      </a:r>
                      <a:r>
                        <a:rPr lang="en-US" altLang="zh-CN" sz="140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zh-CN" sz="1400" dirty="0" err="1" smtClean="0">
                          <a:latin typeface="+mn-ea"/>
                          <a:ea typeface="+mn-ea"/>
                        </a:rPr>
                        <a:t>dfsadmin</a:t>
                      </a:r>
                      <a:r>
                        <a:rPr lang="en-US" altLang="zh-CN" sz="1400" dirty="0" smtClean="0">
                          <a:latin typeface="+mn-ea"/>
                          <a:ea typeface="+mn-ea"/>
                        </a:rPr>
                        <a:t> – </a:t>
                      </a:r>
                      <a:r>
                        <a:rPr lang="en-US" altLang="zh-CN" sz="1400" dirty="0" err="1" smtClean="0">
                          <a:latin typeface="+mn-ea"/>
                          <a:ea typeface="+mn-ea"/>
                        </a:rPr>
                        <a:t>setBalancerBandwidth</a:t>
                      </a:r>
                      <a:r>
                        <a:rPr lang="en-US" altLang="zh-CN" sz="1400" dirty="0" smtClean="0">
                          <a:latin typeface="+mn-ea"/>
                          <a:ea typeface="+mn-ea"/>
                        </a:rPr>
                        <a:t> [byte per second]</a:t>
                      </a:r>
                      <a:endParaRPr lang="zh-CN" altLang="en-US" sz="1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>
                          <a:latin typeface="+mn-ea"/>
                          <a:ea typeface="+mn-ea"/>
                        </a:rPr>
                        <a:t>设置负载均衡带宽</a:t>
                      </a:r>
                      <a:endParaRPr lang="zh-CN" altLang="en-US" sz="1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553006">
                <a:tc>
                  <a:txBody>
                    <a:bodyPr/>
                    <a:lstStyle/>
                    <a:p>
                      <a:r>
                        <a:rPr lang="en-US" altLang="zh-CN" sz="1400" dirty="0" smtClean="0">
                          <a:latin typeface="+mn-ea"/>
                          <a:ea typeface="+mn-ea"/>
                        </a:rPr>
                        <a:t>$bin/</a:t>
                      </a:r>
                      <a:r>
                        <a:rPr lang="en-US" altLang="zh-CN" sz="1400" dirty="0" err="1" smtClean="0">
                          <a:latin typeface="+mn-ea"/>
                          <a:ea typeface="+mn-ea"/>
                        </a:rPr>
                        <a:t>hdfs</a:t>
                      </a:r>
                      <a:r>
                        <a:rPr lang="en-US" altLang="zh-CN" sz="140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zh-CN" sz="1400" dirty="0" err="1" smtClean="0">
                          <a:latin typeface="+mn-ea"/>
                          <a:ea typeface="+mn-ea"/>
                        </a:rPr>
                        <a:t>secondarynamenode</a:t>
                      </a:r>
                      <a:r>
                        <a:rPr lang="en-US" altLang="zh-CN" sz="1400" dirty="0" smtClean="0">
                          <a:latin typeface="+mn-ea"/>
                          <a:ea typeface="+mn-ea"/>
                        </a:rPr>
                        <a:t> [</a:t>
                      </a:r>
                      <a:r>
                        <a:rPr lang="zh-CN" altLang="en-US" sz="1400" dirty="0" smtClean="0">
                          <a:latin typeface="+mn-ea"/>
                          <a:ea typeface="+mn-ea"/>
                        </a:rPr>
                        <a:t>参数</a:t>
                      </a:r>
                      <a:r>
                        <a:rPr lang="en-US" altLang="zh-CN" sz="1400" dirty="0" smtClean="0">
                          <a:latin typeface="+mn-ea"/>
                          <a:ea typeface="+mn-ea"/>
                        </a:rPr>
                        <a:t>]</a:t>
                      </a:r>
                      <a:endParaRPr lang="zh-CN" altLang="en-US" sz="1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>
                          <a:latin typeface="+mn-ea"/>
                          <a:ea typeface="+mn-ea"/>
                        </a:rPr>
                        <a:t>操作</a:t>
                      </a:r>
                      <a:r>
                        <a:rPr lang="en-US" altLang="zh-CN" sz="1400" dirty="0" err="1" smtClean="0">
                          <a:latin typeface="+mn-ea"/>
                          <a:ea typeface="+mn-ea"/>
                        </a:rPr>
                        <a:t>SecondaryNameNode</a:t>
                      </a:r>
                      <a:endParaRPr lang="zh-CN" altLang="en-US" sz="1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553006">
                <a:tc>
                  <a:txBody>
                    <a:bodyPr/>
                    <a:lstStyle/>
                    <a:p>
                      <a:r>
                        <a:rPr lang="en-US" altLang="zh-CN" sz="1400" dirty="0" smtClean="0">
                          <a:latin typeface="+mn-ea"/>
                          <a:ea typeface="+mn-ea"/>
                        </a:rPr>
                        <a:t>$bin/</a:t>
                      </a:r>
                      <a:r>
                        <a:rPr lang="en-US" altLang="zh-CN" sz="1400" dirty="0" err="1" smtClean="0">
                          <a:latin typeface="+mn-ea"/>
                          <a:ea typeface="+mn-ea"/>
                        </a:rPr>
                        <a:t>hdfs</a:t>
                      </a:r>
                      <a:r>
                        <a:rPr lang="en-US" altLang="zh-CN" sz="1400" dirty="0" smtClean="0">
                          <a:latin typeface="+mn-ea"/>
                          <a:ea typeface="+mn-ea"/>
                        </a:rPr>
                        <a:t> balancer</a:t>
                      </a:r>
                      <a:endParaRPr lang="zh-CN" altLang="en-US" sz="1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400" dirty="0" smtClean="0">
                          <a:latin typeface="+mn-ea"/>
                          <a:ea typeface="+mn-ea"/>
                        </a:rPr>
                        <a:t>平衡集群中</a:t>
                      </a:r>
                      <a:r>
                        <a:rPr lang="en-US" altLang="zh-CN" sz="1400" dirty="0" err="1" smtClean="0">
                          <a:latin typeface="+mn-ea"/>
                          <a:ea typeface="+mn-ea"/>
                        </a:rPr>
                        <a:t>DataNode</a:t>
                      </a:r>
                      <a:r>
                        <a:rPr lang="zh-CN" altLang="en-US" sz="1400" dirty="0" smtClean="0">
                          <a:latin typeface="+mn-ea"/>
                          <a:ea typeface="+mn-ea"/>
                        </a:rPr>
                        <a:t>的数据</a:t>
                      </a:r>
                      <a:endParaRPr lang="zh-CN" altLang="en-US" sz="14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3947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2</a:t>
            </a:r>
            <a:r>
              <a:rPr lang="en-US" altLang="zh-CN" sz="2100" b="1" spc="225" dirty="0">
                <a:solidFill>
                  <a:prstClr val="white"/>
                </a:solidFill>
              </a:rPr>
              <a:t>.1Hadoop</a:t>
            </a:r>
            <a:r>
              <a:rPr lang="zh-CN" altLang="en-US" sz="2100" b="1" spc="225" dirty="0">
                <a:solidFill>
                  <a:prstClr val="white"/>
                </a:solidFill>
              </a:rPr>
              <a:t>简介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401867" y="234392"/>
            <a:ext cx="17748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第二章 </a:t>
            </a:r>
            <a:r>
              <a:rPr lang="en-US" altLang="zh-CN" sz="1350" dirty="0" smtClean="0">
                <a:solidFill>
                  <a:prstClr val="white"/>
                </a:solidFill>
              </a:rPr>
              <a:t>Hadoop</a:t>
            </a:r>
            <a:r>
              <a:rPr lang="zh-CN" altLang="en-US" sz="1350" dirty="0" smtClean="0">
                <a:solidFill>
                  <a:prstClr val="white"/>
                </a:solidFill>
              </a:rPr>
              <a:t>基础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pic>
        <p:nvPicPr>
          <p:cNvPr id="1026" name="Picture 2" descr="Apache Logo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" y="1245128"/>
            <a:ext cx="4086225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ado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07" y="3562174"/>
            <a:ext cx="3906249" cy="9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/>
          <p:cNvSpPr/>
          <p:nvPr/>
        </p:nvSpPr>
        <p:spPr>
          <a:xfrm>
            <a:off x="4625181" y="1528611"/>
            <a:ext cx="42429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/>
              <a:t>8 Aug 2018: Release 3.1.1 available</a:t>
            </a:r>
            <a:endParaRPr lang="en-US" altLang="zh-CN" b="1" dirty="0"/>
          </a:p>
        </p:txBody>
      </p:sp>
      <p:sp>
        <p:nvSpPr>
          <p:cNvPr id="14" name="矩形 13"/>
          <p:cNvSpPr/>
          <p:nvPr/>
        </p:nvSpPr>
        <p:spPr>
          <a:xfrm>
            <a:off x="4572000" y="2171890"/>
            <a:ext cx="44128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/>
              <a:t>31 May 2018: Release 2.7.7 available</a:t>
            </a:r>
            <a:endParaRPr lang="en-US" altLang="zh-CN" b="1" dirty="0"/>
          </a:p>
        </p:txBody>
      </p:sp>
      <p:sp>
        <p:nvSpPr>
          <p:cNvPr id="16" name="矩形 15"/>
          <p:cNvSpPr/>
          <p:nvPr/>
        </p:nvSpPr>
        <p:spPr>
          <a:xfrm>
            <a:off x="4625181" y="3386255"/>
            <a:ext cx="4572000" cy="13388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dirty="0"/>
              <a:t>解决海量数据存储（</a:t>
            </a:r>
            <a:r>
              <a:rPr lang="en-US" altLang="zh-CN" dirty="0"/>
              <a:t>HDFS</a:t>
            </a:r>
            <a:r>
              <a:rPr lang="zh-CN" altLang="zh-CN" dirty="0" smtClean="0"/>
              <a:t>）</a:t>
            </a:r>
            <a:endParaRPr lang="en-US" altLang="zh-CN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dirty="0" smtClean="0"/>
              <a:t>海量</a:t>
            </a:r>
            <a:r>
              <a:rPr lang="zh-CN" altLang="zh-CN" dirty="0"/>
              <a:t>数据分析（</a:t>
            </a:r>
            <a:r>
              <a:rPr lang="en-US" altLang="zh-CN" dirty="0"/>
              <a:t>MapReduce</a:t>
            </a:r>
            <a:r>
              <a:rPr lang="zh-CN" altLang="zh-CN" dirty="0" smtClean="0"/>
              <a:t>）</a:t>
            </a:r>
            <a:endParaRPr lang="en-US" altLang="zh-CN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dirty="0" smtClean="0"/>
              <a:t>资源管理</a:t>
            </a:r>
            <a:r>
              <a:rPr lang="zh-CN" altLang="zh-CN" dirty="0"/>
              <a:t>调度问题（</a:t>
            </a:r>
            <a:r>
              <a:rPr lang="en-US" altLang="zh-CN" dirty="0"/>
              <a:t>YARN</a:t>
            </a:r>
            <a:r>
              <a:rPr lang="zh-CN" altLang="zh-CN" dirty="0" smtClean="0"/>
              <a:t>）</a:t>
            </a:r>
            <a:endParaRPr lang="zh-CN" alt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625181" y="277706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本教材：</a:t>
            </a:r>
            <a:r>
              <a:rPr lang="en-US" altLang="zh-CN" dirty="0" smtClean="0">
                <a:solidFill>
                  <a:srgbClr val="FF0000"/>
                </a:solidFill>
              </a:rPr>
              <a:t>2.7.3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0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744269" y="1169836"/>
              <a:ext cx="16554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 smtClean="0">
                  <a:solidFill>
                    <a:schemeClr val="accent4"/>
                  </a:solidFill>
                </a:rPr>
                <a:t>第</a:t>
              </a:r>
              <a:r>
                <a:rPr lang="zh-CN" altLang="en-US" sz="2800" dirty="0">
                  <a:solidFill>
                    <a:schemeClr val="accent4"/>
                  </a:solidFill>
                </a:rPr>
                <a:t>二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章 </a:t>
              </a:r>
              <a:r>
                <a:rPr lang="en-US" altLang="zh-CN" sz="2800" dirty="0">
                  <a:solidFill>
                    <a:schemeClr val="accent4"/>
                  </a:solidFill>
                </a:rPr>
                <a:t>Hadoop</a:t>
              </a:r>
              <a:r>
                <a:rPr lang="zh-CN" altLang="en-US" sz="2800" dirty="0">
                  <a:solidFill>
                    <a:schemeClr val="accent4"/>
                  </a:solidFill>
                </a:rPr>
                <a:t>基础</a:t>
              </a:r>
              <a:endParaRPr lang="zh-CN" altLang="en-US" sz="28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51096" y="2048547"/>
            <a:ext cx="5693399" cy="415498"/>
            <a:chOff x="1807265" y="2462595"/>
            <a:chExt cx="5693399" cy="415498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chemeClr val="bg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2763898" cy="4154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altLang="zh-CN" sz="2100" spc="225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r>
                <a:rPr lang="en-US" altLang="zh-CN" sz="2100" spc="225" dirty="0" smtClean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.1</a:t>
              </a:r>
              <a:r>
                <a:rPr lang="zh-CN" altLang="en-US" sz="2100" spc="225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Hadoop</a:t>
              </a:r>
              <a:r>
                <a:rPr lang="zh-CN" altLang="en-US" sz="2100" spc="225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简介</a:t>
              </a:r>
              <a:endParaRPr lang="zh-CN" altLang="en-US" sz="2100" spc="225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1096" y="2696479"/>
            <a:ext cx="5693399" cy="426278"/>
            <a:chOff x="1807265" y="2935089"/>
            <a:chExt cx="5693399" cy="426278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chemeClr val="bg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763898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.2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Hadoop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部署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1096" y="3340922"/>
            <a:ext cx="5693399" cy="426278"/>
            <a:chOff x="1807265" y="3400693"/>
            <a:chExt cx="5693399" cy="426278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chemeClr val="bg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3360215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.3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Hadoop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常用命令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1751098" y="4698518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3D89B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100" dirty="0" smtClean="0">
                <a:solidFill>
                  <a:schemeClr val="bg1"/>
                </a:solidFill>
              </a:rPr>
              <a:t>习题</a:t>
            </a:r>
            <a:endParaRPr lang="zh-CN" altLang="en-US" sz="2100" dirty="0" smtClean="0">
              <a:solidFill>
                <a:schemeClr val="bg1"/>
              </a:solidFill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1751096" y="4046477"/>
            <a:ext cx="5693399" cy="426278"/>
            <a:chOff x="1807265" y="3400693"/>
            <a:chExt cx="5693399" cy="426278"/>
          </a:xfrm>
        </p:grpSpPr>
        <p:sp>
          <p:nvSpPr>
            <p:cNvPr id="44" name="圆角矩形 43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chemeClr val="bg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5" name="矩形 44"/>
            <p:cNvSpPr/>
            <p:nvPr/>
          </p:nvSpPr>
          <p:spPr>
            <a:xfrm>
              <a:off x="1881814" y="3411473"/>
              <a:ext cx="2668744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2.4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HDFS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常用命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7929" y="38314"/>
            <a:ext cx="24352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350" dirty="0" smtClean="0">
                <a:solidFill>
                  <a:schemeClr val="bg1"/>
                </a:solidFill>
              </a:rPr>
              <a:t>大数据应用人才培养系列教材</a:t>
            </a:r>
            <a:endParaRPr lang="zh-CN" altLang="en-US" sz="135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矩形 645"/>
          <p:cNvSpPr/>
          <p:nvPr/>
        </p:nvSpPr>
        <p:spPr>
          <a:xfrm>
            <a:off x="-14288" y="-22224"/>
            <a:ext cx="9169004" cy="68802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solidFill>
                <a:prstClr val="white"/>
              </a:solidFill>
            </a:endParaRPr>
          </a:p>
        </p:txBody>
      </p:sp>
      <p:pic>
        <p:nvPicPr>
          <p:cNvPr id="678" name="图片 677"/>
          <p:cNvPicPr>
            <a:picLocks noChangeAspect="1"/>
          </p:cNvPicPr>
          <p:nvPr/>
        </p:nvPicPr>
        <p:blipFill rotWithShape="1">
          <a:blip r:embed="rId1"/>
          <a:srcRect l="19090" t="21720" r="16280" b="22029"/>
          <a:stretch>
            <a:fillRect/>
          </a:stretch>
        </p:blipFill>
        <p:spPr>
          <a:xfrm>
            <a:off x="-39370" y="-22225"/>
            <a:ext cx="9168130" cy="68802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64073" y="2464268"/>
            <a:ext cx="7961879" cy="3484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altLang="zh-CN" sz="2100" spc="225" dirty="0">
                <a:solidFill>
                  <a:prstClr val="white"/>
                </a:solidFill>
              </a:rPr>
              <a:t>1.简述Hadoop的三种部署方式。</a:t>
            </a:r>
            <a:endParaRPr altLang="zh-CN" sz="2100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altLang="zh-CN" sz="2100" spc="225" dirty="0">
                <a:solidFill>
                  <a:prstClr val="white"/>
                </a:solidFill>
              </a:rPr>
              <a:t>2.简述单机SSH免密码登录的配置方式。</a:t>
            </a:r>
            <a:endParaRPr altLang="zh-CN" sz="2100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100" spc="225" dirty="0">
                <a:solidFill>
                  <a:prstClr val="white"/>
                </a:solidFill>
              </a:rPr>
              <a:t>3.</a:t>
            </a:r>
            <a:r>
              <a:rPr altLang="zh-CN" sz="2100" spc="225" dirty="0">
                <a:solidFill>
                  <a:prstClr val="white"/>
                </a:solidFill>
              </a:rPr>
              <a:t>简述两台机器间SSH免密码登录，用两对公私钥来管理和配置的步骤。</a:t>
            </a:r>
            <a:endParaRPr altLang="zh-CN" sz="2100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100" spc="225" dirty="0">
                <a:solidFill>
                  <a:prstClr val="white"/>
                </a:solidFill>
              </a:rPr>
              <a:t>4.简述Hadoop三大核心组件的功能.</a:t>
            </a:r>
            <a:endParaRPr lang="en-US" sz="2100" spc="225" dirty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100" spc="225" dirty="0">
                <a:solidFill>
                  <a:prstClr val="white"/>
                </a:solidFill>
              </a:rPr>
              <a:t>5.查阅资源，学习Hadoop集群HA和HA 加Federaion的配置方法.</a:t>
            </a:r>
            <a:endParaRPr lang="en-US" sz="2100" spc="225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564072" y="1012685"/>
            <a:ext cx="155448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96C527"/>
                </a:solidFill>
              </a:rPr>
              <a:t>习题：</a:t>
            </a:r>
            <a:endParaRPr lang="zh-CN" altLang="en-US" sz="3600" b="1" dirty="0">
              <a:solidFill>
                <a:srgbClr val="96C527"/>
              </a:solidFill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564073" y="1615012"/>
            <a:ext cx="1523495" cy="0"/>
          </a:xfrm>
          <a:prstGeom prst="line">
            <a:avLst/>
          </a:prstGeom>
          <a:ln>
            <a:solidFill>
              <a:srgbClr val="96C5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564073" y="1697007"/>
            <a:ext cx="9514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yc-034\Desktop\云创大学-未来的大学，专注大数据人工智能培训与认证2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6654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rgbClr val="283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688" y="-10862"/>
            <a:ext cx="214312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61" y="-11900"/>
            <a:ext cx="214312" cy="6858000"/>
          </a:xfrm>
          <a:prstGeom prst="rect">
            <a:avLst/>
          </a:prstGeom>
        </p:spPr>
      </p:pic>
      <p:pic>
        <p:nvPicPr>
          <p:cNvPr id="1026" name="Picture 2" descr="C:\Users\yc-034\AppData\Local\Temp\WeChat Files\fa740bf4eb5ba01a0250bf22005578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422" y="5345456"/>
            <a:ext cx="869150" cy="87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矩形 24"/>
          <p:cNvSpPr/>
          <p:nvPr/>
        </p:nvSpPr>
        <p:spPr>
          <a:xfrm>
            <a:off x="4896026" y="3343928"/>
            <a:ext cx="3958505" cy="1286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在线学习、在线动手做实验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学习云创大数据大量实际项目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获取云创工程师认证、工信部认证、国际认证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大</a:t>
            </a: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数据能力分析、工作匹配、智能推荐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029" name="Picture 5" descr="https://edu.cstor.cn/img/w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35" y="5345456"/>
            <a:ext cx="869106" cy="87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6933258" y="6463743"/>
            <a:ext cx="122341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云创大学微信公众号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746039" y="6299849"/>
            <a:ext cx="87716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云创</a:t>
            </a:r>
            <a:r>
              <a:rPr lang="zh-CN" altLang="en-US" sz="900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大学网站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519811" y="6461760"/>
            <a:ext cx="128592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https://edu.cstor.cn/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988208" y="809784"/>
            <a:ext cx="24689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8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省钱</a:t>
            </a:r>
            <a:r>
              <a:rPr lang="zh-CN" altLang="en-US" sz="28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、省时间</a:t>
            </a:r>
            <a:r>
              <a:rPr lang="en-US" altLang="zh-CN" sz="28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!</a:t>
            </a:r>
            <a:endParaRPr lang="zh-CN" altLang="en-US" sz="28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19" name="文本框 11"/>
          <p:cNvSpPr txBox="1"/>
          <p:nvPr/>
        </p:nvSpPr>
        <p:spPr>
          <a:xfrm>
            <a:off x="4786444" y="338591"/>
            <a:ext cx="37000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大学生如何提高实战能力，高薪就业？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1" name="文本框 11"/>
          <p:cNvSpPr txBox="1"/>
          <p:nvPr/>
        </p:nvSpPr>
        <p:spPr>
          <a:xfrm>
            <a:off x="4786444" y="917505"/>
            <a:ext cx="1218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学到真本事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2" name="文本框 11"/>
          <p:cNvSpPr txBox="1"/>
          <p:nvPr/>
        </p:nvSpPr>
        <p:spPr>
          <a:xfrm>
            <a:off x="4786443" y="1520189"/>
            <a:ext cx="4113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学习大数据、人工智能、云计算的不二之选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665494" y="4718475"/>
            <a:ext cx="449353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4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学</a:t>
            </a:r>
            <a:r>
              <a:rPr lang="zh-CN" altLang="en-US" sz="24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到真本事，走遍天下都不怕！</a:t>
            </a:r>
            <a:endParaRPr lang="zh-CN" altLang="en-US" sz="2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方正粗黑宋简体" pitchFamily="2" charset="-122"/>
              <a:ea typeface="方正粗黑宋简体" pitchFamily="2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640" y="2027068"/>
            <a:ext cx="2087935" cy="1288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矩形 65">
            <a:hlinkClick r:id="rId1"/>
          </p:cNvPr>
          <p:cNvSpPr/>
          <p:nvPr/>
        </p:nvSpPr>
        <p:spPr>
          <a:xfrm>
            <a:off x="4824939" y="933287"/>
            <a:ext cx="3917905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>
            <a:hlinkClick r:id="rId1"/>
          </p:cNvPr>
          <p:cNvSpPr/>
          <p:nvPr/>
        </p:nvSpPr>
        <p:spPr>
          <a:xfrm>
            <a:off x="403403" y="933288"/>
            <a:ext cx="3806288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5462133" y="4669579"/>
            <a:ext cx="1563506" cy="641625"/>
            <a:chOff x="5462133" y="4933111"/>
            <a:chExt cx="1563506" cy="641625"/>
          </a:xfrm>
        </p:grpSpPr>
        <p:sp>
          <p:nvSpPr>
            <p:cNvPr id="29" name="矩形 28"/>
            <p:cNvSpPr/>
            <p:nvPr/>
          </p:nvSpPr>
          <p:spPr>
            <a:xfrm>
              <a:off x="5462338" y="4933111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8" name="Picture 14" descr="F:\logo\中国智能硬件logo-01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2133" y="5038052"/>
              <a:ext cx="1562412" cy="475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组合 5"/>
          <p:cNvGrpSpPr/>
          <p:nvPr/>
        </p:nvGrpSpPr>
        <p:grpSpPr>
          <a:xfrm>
            <a:off x="420161" y="4669493"/>
            <a:ext cx="1565587" cy="641625"/>
            <a:chOff x="422066" y="4933025"/>
            <a:chExt cx="1565587" cy="641625"/>
          </a:xfrm>
        </p:grpSpPr>
        <p:sp>
          <p:nvSpPr>
            <p:cNvPr id="3" name="矩形 2"/>
            <p:cNvSpPr/>
            <p:nvPr/>
          </p:nvSpPr>
          <p:spPr>
            <a:xfrm>
              <a:off x="422066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9" name="Picture 15" descr="F:\logo\chinacloud_logo-01.pn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41" y="5037800"/>
              <a:ext cx="1562412" cy="478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7138738" y="5599202"/>
            <a:ext cx="1563301" cy="641625"/>
            <a:chOff x="7138738" y="5702714"/>
            <a:chExt cx="1563301" cy="641625"/>
          </a:xfrm>
        </p:grpSpPr>
        <p:sp>
          <p:nvSpPr>
            <p:cNvPr id="35" name="矩形 34"/>
            <p:cNvSpPr/>
            <p:nvPr/>
          </p:nvSpPr>
          <p:spPr>
            <a:xfrm>
              <a:off x="713873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0" name="Picture 16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38823" y="5785510"/>
              <a:ext cx="1562412" cy="475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组合 11"/>
          <p:cNvGrpSpPr/>
          <p:nvPr/>
        </p:nvGrpSpPr>
        <p:grpSpPr>
          <a:xfrm>
            <a:off x="5462338" y="5599288"/>
            <a:ext cx="1563436" cy="641625"/>
            <a:chOff x="5462338" y="5702800"/>
            <a:chExt cx="1563436" cy="641625"/>
          </a:xfrm>
        </p:grpSpPr>
        <p:sp>
          <p:nvSpPr>
            <p:cNvPr id="34" name="矩形 33"/>
            <p:cNvSpPr/>
            <p:nvPr/>
          </p:nvSpPr>
          <p:spPr>
            <a:xfrm>
              <a:off x="5462338" y="5702800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1" name="Picture 17" descr="F:\logo\机器人-01.png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3362" y="5753759"/>
              <a:ext cx="1562412" cy="540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组合 13"/>
          <p:cNvGrpSpPr/>
          <p:nvPr/>
        </p:nvGrpSpPr>
        <p:grpSpPr>
          <a:xfrm>
            <a:off x="2101918" y="5599202"/>
            <a:ext cx="1563681" cy="641625"/>
            <a:chOff x="2101918" y="5702714"/>
            <a:chExt cx="1563681" cy="641625"/>
          </a:xfrm>
        </p:grpSpPr>
        <p:sp>
          <p:nvSpPr>
            <p:cNvPr id="32" name="矩形 31"/>
            <p:cNvSpPr/>
            <p:nvPr/>
          </p:nvSpPr>
          <p:spPr>
            <a:xfrm>
              <a:off x="21019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2" name="Picture 18" descr="F:\logo\深度学习世界-01.png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187" y="5792884"/>
              <a:ext cx="1562412" cy="46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9"/>
          <p:cNvGrpSpPr/>
          <p:nvPr/>
        </p:nvGrpSpPr>
        <p:grpSpPr>
          <a:xfrm>
            <a:off x="7138738" y="4669493"/>
            <a:ext cx="1563301" cy="641625"/>
            <a:chOff x="7138738" y="4933025"/>
            <a:chExt cx="1563301" cy="641625"/>
          </a:xfrm>
        </p:grpSpPr>
        <p:sp>
          <p:nvSpPr>
            <p:cNvPr id="30" name="矩形 29"/>
            <p:cNvSpPr/>
            <p:nvPr/>
          </p:nvSpPr>
          <p:spPr>
            <a:xfrm>
              <a:off x="713873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3" name="Picture 19" descr="F:\logo\中国PM25logo-01.png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8738" y="4994913"/>
              <a:ext cx="1563301" cy="559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组合 12"/>
          <p:cNvGrpSpPr/>
          <p:nvPr/>
        </p:nvGrpSpPr>
        <p:grpSpPr>
          <a:xfrm>
            <a:off x="3798482" y="5599202"/>
            <a:ext cx="1563301" cy="641625"/>
            <a:chOff x="3778318" y="5702714"/>
            <a:chExt cx="1563301" cy="641625"/>
          </a:xfrm>
        </p:grpSpPr>
        <p:sp>
          <p:nvSpPr>
            <p:cNvPr id="33" name="矩形 32"/>
            <p:cNvSpPr/>
            <p:nvPr/>
          </p:nvSpPr>
          <p:spPr>
            <a:xfrm>
              <a:off x="37783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4" name="Picture 20" descr="F:\logo\中国存储-01.png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8341" y="5785417"/>
              <a:ext cx="1562412" cy="537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6"/>
          <p:cNvGrpSpPr/>
          <p:nvPr/>
        </p:nvGrpSpPr>
        <p:grpSpPr>
          <a:xfrm>
            <a:off x="2101918" y="4669493"/>
            <a:ext cx="1563360" cy="641625"/>
            <a:chOff x="2101918" y="4933025"/>
            <a:chExt cx="1563360" cy="641625"/>
          </a:xfrm>
        </p:grpSpPr>
        <p:sp>
          <p:nvSpPr>
            <p:cNvPr id="27" name="矩形 26"/>
            <p:cNvSpPr/>
            <p:nvPr/>
          </p:nvSpPr>
          <p:spPr>
            <a:xfrm>
              <a:off x="21019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5" name="Picture 21" descr="F:\logo\中国大数据LOGO-01.png">
              <a:hlinkClick r:id="rId16"/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2866" y="4954959"/>
              <a:ext cx="1562412" cy="558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组合 7"/>
          <p:cNvGrpSpPr/>
          <p:nvPr/>
        </p:nvGrpSpPr>
        <p:grpSpPr>
          <a:xfrm>
            <a:off x="3768793" y="4669493"/>
            <a:ext cx="1572826" cy="641625"/>
            <a:chOff x="3768793" y="4933025"/>
            <a:chExt cx="1572826" cy="641625"/>
          </a:xfrm>
        </p:grpSpPr>
        <p:sp>
          <p:nvSpPr>
            <p:cNvPr id="28" name="矩形 27"/>
            <p:cNvSpPr/>
            <p:nvPr/>
          </p:nvSpPr>
          <p:spPr>
            <a:xfrm>
              <a:off x="37783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6" name="Picture 22" descr="F:\logo\中国物联网-01.png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8793" y="4953980"/>
              <a:ext cx="1562412" cy="559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组合 14"/>
          <p:cNvGrpSpPr/>
          <p:nvPr/>
        </p:nvGrpSpPr>
        <p:grpSpPr>
          <a:xfrm>
            <a:off x="422066" y="5599202"/>
            <a:ext cx="1563757" cy="641625"/>
            <a:chOff x="422066" y="5702714"/>
            <a:chExt cx="1563757" cy="641625"/>
          </a:xfrm>
        </p:grpSpPr>
        <p:sp>
          <p:nvSpPr>
            <p:cNvPr id="31" name="矩形 30"/>
            <p:cNvSpPr/>
            <p:nvPr/>
          </p:nvSpPr>
          <p:spPr>
            <a:xfrm>
              <a:off x="422066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7" name="Picture 23" descr="F:\logo\中国智慧城市logo-01.png">
              <a:hlinkClick r:id="rId20"/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411" y="5753672"/>
              <a:ext cx="1562412" cy="475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矩形 3">
            <a:hlinkClick r:id="rId1"/>
          </p:cNvPr>
          <p:cNvSpPr/>
          <p:nvPr/>
        </p:nvSpPr>
        <p:spPr>
          <a:xfrm>
            <a:off x="427114" y="3639664"/>
            <a:ext cx="4078140" cy="7096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hlinkClick r:id="rId1"/>
          </p:cNvPr>
          <p:cNvSpPr txBox="1"/>
          <p:nvPr/>
        </p:nvSpPr>
        <p:spPr>
          <a:xfrm>
            <a:off x="1995274" y="3836384"/>
            <a:ext cx="2509980" cy="3466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160"/>
              </a:lnSpc>
            </a:pPr>
            <a:r>
              <a:rPr lang="zh-CN" alt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智能硬件大数据免费托管平台</a:t>
            </a:r>
            <a:endParaRPr lang="zh-CN" alt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048" name="Picture 24" descr="F:\大数据挖掘平台\物联网大数据平台\logo_bate_homeaaa.png">
            <a:hlinkClick r:id="rId1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4" y="3747764"/>
            <a:ext cx="1803529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4580132" y="3600928"/>
            <a:ext cx="4121103" cy="799827"/>
            <a:chOff x="4986061" y="3557798"/>
            <a:chExt cx="3486036" cy="799827"/>
          </a:xfrm>
        </p:grpSpPr>
        <p:sp>
          <p:nvSpPr>
            <p:cNvPr id="37" name="矩形 36">
              <a:hlinkClick r:id="rId23"/>
            </p:cNvPr>
            <p:cNvSpPr/>
            <p:nvPr/>
          </p:nvSpPr>
          <p:spPr>
            <a:xfrm>
              <a:off x="4986061" y="3594588"/>
              <a:ext cx="3486036" cy="709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sx="102000" sy="102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4">
              <a:hlinkClick r:id="rId23"/>
            </p:cNvPr>
            <p:cNvSpPr txBox="1"/>
            <p:nvPr/>
          </p:nvSpPr>
          <p:spPr>
            <a:xfrm>
              <a:off x="6635120" y="3780323"/>
              <a:ext cx="1800493" cy="346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160"/>
                </a:lnSpc>
              </a:pP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环境大数据开放平台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pic>
          <p:nvPicPr>
            <p:cNvPr id="1050" name="Picture 26" descr="F:\大数据挖掘平台\环境云\环境云logo.png">
              <a:hlinkClick r:id="rId23"/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3289" y="3557798"/>
              <a:ext cx="1693352" cy="79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文本框 10"/>
          <p:cNvSpPr txBox="1"/>
          <p:nvPr/>
        </p:nvSpPr>
        <p:spPr>
          <a:xfrm>
            <a:off x="5590610" y="941914"/>
            <a:ext cx="2509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免费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大数据</a:t>
            </a:r>
            <a:r>
              <a:rPr lang="en-US" altLang="zh-CN" sz="2000" b="1" smtClean="0">
                <a:solidFill>
                  <a:srgbClr val="70AD47">
                    <a:lumMod val="75000"/>
                  </a:srgbClr>
                </a:solidFill>
              </a:rPr>
              <a:t>APP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2494835" y="333112"/>
            <a:ext cx="4134464" cy="400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000" spc="300" dirty="0" smtClean="0">
                <a:solidFill>
                  <a:prstClr val="white"/>
                </a:solidFill>
              </a:rPr>
              <a:t>运用大数据，精彩你生活</a:t>
            </a:r>
            <a:endParaRPr lang="zh-CN" altLang="en-US" sz="2000" spc="300" dirty="0">
              <a:solidFill>
                <a:prstClr val="white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27114" y="1447522"/>
            <a:ext cx="8292159" cy="1847698"/>
            <a:chOff x="427114" y="2254936"/>
            <a:chExt cx="7530395" cy="1677958"/>
          </a:xfrm>
        </p:grpSpPr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114" y="2254936"/>
              <a:ext cx="1347283" cy="1409482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4425" y="2260087"/>
              <a:ext cx="1337435" cy="1399180"/>
            </a:xfrm>
            <a:prstGeom prst="rect">
              <a:avLst/>
            </a:prstGeom>
          </p:spPr>
        </p:pic>
        <p:sp>
          <p:nvSpPr>
            <p:cNvPr id="65" name="文本框 11"/>
            <p:cNvSpPr txBox="1"/>
            <p:nvPr/>
          </p:nvSpPr>
          <p:spPr>
            <a:xfrm>
              <a:off x="644374" y="3653897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刘鹏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看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未来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7" name="文本框 13"/>
            <p:cNvSpPr txBox="1"/>
            <p:nvPr/>
          </p:nvSpPr>
          <p:spPr>
            <a:xfrm>
              <a:off x="2626805" y="3654365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云创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大数据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764" y="2260087"/>
              <a:ext cx="1424862" cy="1404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353" y="2254936"/>
              <a:ext cx="1441156" cy="1409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9" name="文本框 13"/>
            <p:cNvSpPr txBox="1"/>
            <p:nvPr/>
          </p:nvSpPr>
          <p:spPr>
            <a:xfrm>
              <a:off x="4654836" y="3654028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我的</a:t>
              </a:r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PM2.5</a:t>
              </a:r>
              <a:endPara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0" name="文本框 13"/>
            <p:cNvSpPr txBox="1"/>
            <p:nvPr/>
          </p:nvSpPr>
          <p:spPr>
            <a:xfrm>
              <a:off x="6911682" y="3654027"/>
              <a:ext cx="650479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同声译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52" name="文本框 10"/>
          <p:cNvSpPr txBox="1"/>
          <p:nvPr/>
        </p:nvSpPr>
        <p:spPr>
          <a:xfrm>
            <a:off x="1279938" y="941914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微</a:t>
            </a:r>
            <a:r>
              <a:rPr lang="zh-CN" altLang="en-US" sz="2000" b="1" dirty="0">
                <a:solidFill>
                  <a:srgbClr val="70AD47">
                    <a:lumMod val="75000"/>
                  </a:srgbClr>
                </a:solidFill>
              </a:rPr>
              <a:t>信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公众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号推荐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/>
          <p:cNvSpPr/>
          <p:nvPr/>
        </p:nvSpPr>
        <p:spPr>
          <a:xfrm>
            <a:off x="0" y="540000"/>
            <a:ext cx="914400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完善的课程体系：大数据方向、人工智能方向。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面向理论与实践，分为本科院校、专科院校、高职院校。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1" name="图片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9642" t="6147" r="5942" b="11282"/>
          <a:stretch>
            <a:fillRect/>
          </a:stretch>
        </p:blipFill>
        <p:spPr>
          <a:xfrm>
            <a:off x="72000" y="1800000"/>
            <a:ext cx="900000" cy="118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0621" t="5258" r="5763" b="9510"/>
          <a:stretch>
            <a:fillRect/>
          </a:stretch>
        </p:blipFill>
        <p:spPr>
          <a:xfrm>
            <a:off x="971550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6503" t="5235" r="4877" b="6415"/>
          <a:stretch>
            <a:fillRect/>
          </a:stretch>
        </p:blipFill>
        <p:spPr>
          <a:xfrm>
            <a:off x="187134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图片 2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14017" t="4427" r="6003" b="8168"/>
          <a:stretch>
            <a:fillRect/>
          </a:stretch>
        </p:blipFill>
        <p:spPr>
          <a:xfrm>
            <a:off x="2771140" y="1800225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2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16529" t="8093" r="15319" b="11376"/>
          <a:stretch>
            <a:fillRect/>
          </a:stretch>
        </p:blipFill>
        <p:spPr>
          <a:xfrm>
            <a:off x="367093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图片 4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13172" t="4668" r="4380" b="8970"/>
          <a:stretch>
            <a:fillRect/>
          </a:stretch>
        </p:blipFill>
        <p:spPr>
          <a:xfrm>
            <a:off x="5470525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" name="图片 44" descr="大数据数学基础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14167" t="4922" r="7279" b="10386"/>
          <a:stretch>
            <a:fillRect/>
          </a:stretch>
        </p:blipFill>
        <p:spPr>
          <a:xfrm>
            <a:off x="7270115" y="1800225"/>
            <a:ext cx="899795" cy="1188085"/>
          </a:xfrm>
          <a:prstGeom prst="rect">
            <a:avLst/>
          </a:prstGeom>
        </p:spPr>
      </p:pic>
      <p:pic>
        <p:nvPicPr>
          <p:cNvPr id="20" name="图片 19" descr="虚拟化与容器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2282" t="12640" r="9452" b="19135"/>
          <a:stretch>
            <a:fillRect/>
          </a:stretch>
        </p:blipFill>
        <p:spPr>
          <a:xfrm>
            <a:off x="6370320" y="1800225"/>
            <a:ext cx="899795" cy="1186180"/>
          </a:xfrm>
          <a:prstGeom prst="rect">
            <a:avLst/>
          </a:prstGeom>
        </p:spPr>
      </p:pic>
      <p:pic>
        <p:nvPicPr>
          <p:cNvPr id="46" name="图片 45" descr="Python程序设计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 l="14939" t="4388" r="5980" b="9356"/>
          <a:stretch>
            <a:fillRect/>
          </a:stretch>
        </p:blipFill>
        <p:spPr>
          <a:xfrm>
            <a:off x="8169910" y="1799590"/>
            <a:ext cx="899795" cy="1186815"/>
          </a:xfrm>
          <a:prstGeom prst="rect">
            <a:avLst/>
          </a:prstGeom>
        </p:spPr>
      </p:pic>
      <p:pic>
        <p:nvPicPr>
          <p:cNvPr id="47" name="图片 46" descr="效果图2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rcRect l="21773" t="6671" r="18315" b="6294"/>
          <a:stretch>
            <a:fillRect/>
          </a:stretch>
        </p:blipFill>
        <p:spPr>
          <a:xfrm>
            <a:off x="4570730" y="1800225"/>
            <a:ext cx="899795" cy="1186815"/>
          </a:xfrm>
          <a:prstGeom prst="rect">
            <a:avLst/>
          </a:prstGeom>
        </p:spPr>
      </p:pic>
      <p:pic>
        <p:nvPicPr>
          <p:cNvPr id="22" name="图片 13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 l="7454" t="4003" r="3474" b="7635"/>
          <a:stretch>
            <a:fillRect/>
          </a:stretch>
        </p:blipFill>
        <p:spPr>
          <a:xfrm>
            <a:off x="158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14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rcRect l="7215" t="3384" r="3083" b="8279"/>
          <a:stretch>
            <a:fillRect/>
          </a:stretch>
        </p:blipFill>
        <p:spPr>
          <a:xfrm>
            <a:off x="144000" y="3240000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16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rcRect l="9548" t="3707" r="3374" b="8649"/>
          <a:stretch>
            <a:fillRect/>
          </a:stretch>
        </p:blipFill>
        <p:spPr>
          <a:xfrm>
            <a:off x="374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17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rcRect l="6674" t="4129" r="3337" b="9074"/>
          <a:stretch>
            <a:fillRect/>
          </a:stretch>
        </p:blipFill>
        <p:spPr>
          <a:xfrm>
            <a:off x="5904000" y="3239770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18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rcRect l="6429" t="2819" r="3849" b="8458"/>
          <a:stretch>
            <a:fillRect/>
          </a:stretch>
        </p:blipFill>
        <p:spPr>
          <a:xfrm>
            <a:off x="302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19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rcRect l="9735" t="4125" r="5146" b="9017"/>
          <a:stretch>
            <a:fillRect/>
          </a:stretch>
        </p:blipFill>
        <p:spPr>
          <a:xfrm>
            <a:off x="230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20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rcRect l="12844" t="4263" r="7343" b="6221"/>
          <a:stretch>
            <a:fillRect/>
          </a:stretch>
        </p:blipFill>
        <p:spPr>
          <a:xfrm>
            <a:off x="446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21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/>
          <a:srcRect l="10652" t="4972" r="5109" b="9628"/>
          <a:stretch>
            <a:fillRect/>
          </a:stretch>
        </p:blipFill>
        <p:spPr>
          <a:xfrm>
            <a:off x="8064000" y="324167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图片 47" descr="人工智能概论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/>
          <a:srcRect l="10007" t="4498" r="4123" b="9022"/>
          <a:stretch>
            <a:fillRect/>
          </a:stretch>
        </p:blipFill>
        <p:spPr>
          <a:xfrm>
            <a:off x="6624000" y="3241040"/>
            <a:ext cx="899795" cy="1187450"/>
          </a:xfrm>
          <a:prstGeom prst="rect">
            <a:avLst/>
          </a:prstGeom>
        </p:spPr>
      </p:pic>
      <p:pic>
        <p:nvPicPr>
          <p:cNvPr id="49" name="图片 48" descr="云计算实战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0"/>
          <a:srcRect l="10330" t="4824" r="3102" b="8935"/>
          <a:stretch>
            <a:fillRect/>
          </a:stretch>
        </p:blipFill>
        <p:spPr>
          <a:xfrm>
            <a:off x="864000" y="3240405"/>
            <a:ext cx="899795" cy="1187450"/>
          </a:xfrm>
          <a:prstGeom prst="rect">
            <a:avLst/>
          </a:prstGeom>
        </p:spPr>
      </p:pic>
      <p:pic>
        <p:nvPicPr>
          <p:cNvPr id="50" name="图片 49" descr="R语言】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42"/>
          <a:srcRect l="10586" t="4801" r="5840" b="10601"/>
          <a:stretch>
            <a:fillRect/>
          </a:stretch>
        </p:blipFill>
        <p:spPr>
          <a:xfrm>
            <a:off x="5184000" y="3241040"/>
            <a:ext cx="899795" cy="1186815"/>
          </a:xfrm>
          <a:prstGeom prst="rect">
            <a:avLst/>
          </a:prstGeom>
        </p:spPr>
      </p:pic>
      <p:pic>
        <p:nvPicPr>
          <p:cNvPr id="55" name="图片 54" descr="人工智能应用开发"/>
          <p:cNvPicPr>
            <a:picLocks noChangeAspect="1"/>
          </p:cNvPicPr>
          <p:nvPr/>
        </p:nvPicPr>
        <p:blipFill>
          <a:blip r:embed="rId43"/>
          <a:srcRect l="9613" t="5200" r="5065" b="10376"/>
          <a:stretch>
            <a:fillRect/>
          </a:stretch>
        </p:blipFill>
        <p:spPr>
          <a:xfrm>
            <a:off x="7344000" y="3239770"/>
            <a:ext cx="899795" cy="1188085"/>
          </a:xfrm>
          <a:prstGeom prst="rect">
            <a:avLst/>
          </a:prstGeom>
        </p:spPr>
      </p:pic>
      <p:pic>
        <p:nvPicPr>
          <p:cNvPr id="56" name="图片 55" descr="人工智能导论"/>
          <p:cNvPicPr>
            <a:picLocks noChangeAspect="1"/>
          </p:cNvPicPr>
          <p:nvPr/>
        </p:nvPicPr>
        <p:blipFill>
          <a:blip r:embed="rId44"/>
          <a:srcRect l="12569" t="4947" r="4344" b="10617"/>
          <a:stretch>
            <a:fillRect/>
          </a:stretch>
        </p:blipFill>
        <p:spPr>
          <a:xfrm>
            <a:off x="144000" y="4680000"/>
            <a:ext cx="899795" cy="1186815"/>
          </a:xfrm>
          <a:prstGeom prst="rect">
            <a:avLst/>
          </a:prstGeom>
        </p:spPr>
      </p:pic>
      <p:pic>
        <p:nvPicPr>
          <p:cNvPr id="68" name="图片 67" descr="智能系统"/>
          <p:cNvPicPr>
            <a:picLocks noChangeAspect="1"/>
          </p:cNvPicPr>
          <p:nvPr/>
        </p:nvPicPr>
        <p:blipFill>
          <a:blip r:embed="rId45"/>
          <a:srcRect l="14175" t="4474" r="4036" b="9635"/>
          <a:stretch>
            <a:fillRect/>
          </a:stretch>
        </p:blipFill>
        <p:spPr>
          <a:xfrm>
            <a:off x="6948000" y="4678045"/>
            <a:ext cx="899795" cy="1187450"/>
          </a:xfrm>
          <a:prstGeom prst="rect">
            <a:avLst/>
          </a:prstGeom>
        </p:spPr>
      </p:pic>
      <p:pic>
        <p:nvPicPr>
          <p:cNvPr id="57" name="图片 56" descr="机器学习和深度学习"/>
          <p:cNvPicPr>
            <a:picLocks noChangeAspect="1"/>
          </p:cNvPicPr>
          <p:nvPr/>
        </p:nvPicPr>
        <p:blipFill>
          <a:blip r:embed="rId46"/>
          <a:srcRect l="14839" t="5829" r="7596" b="10367"/>
          <a:stretch>
            <a:fillRect/>
          </a:stretch>
        </p:blipFill>
        <p:spPr>
          <a:xfrm>
            <a:off x="3060000" y="4680585"/>
            <a:ext cx="899795" cy="1186815"/>
          </a:xfrm>
          <a:prstGeom prst="rect">
            <a:avLst/>
          </a:prstGeom>
        </p:spPr>
      </p:pic>
      <p:pic>
        <p:nvPicPr>
          <p:cNvPr id="58" name="图片 57" descr="自然语言处理"/>
          <p:cNvPicPr>
            <a:picLocks noChangeAspect="1"/>
          </p:cNvPicPr>
          <p:nvPr/>
        </p:nvPicPr>
        <p:blipFill>
          <a:blip r:embed="rId47"/>
          <a:srcRect l="14875" t="5318" r="6908" b="10393"/>
          <a:stretch>
            <a:fillRect/>
          </a:stretch>
        </p:blipFill>
        <p:spPr>
          <a:xfrm>
            <a:off x="4032000" y="4679950"/>
            <a:ext cx="899795" cy="1186180"/>
          </a:xfrm>
          <a:prstGeom prst="rect">
            <a:avLst/>
          </a:prstGeom>
        </p:spPr>
      </p:pic>
      <p:pic>
        <p:nvPicPr>
          <p:cNvPr id="61" name="图片 60" descr="知识表示与处理"/>
          <p:cNvPicPr>
            <a:picLocks noChangeAspect="1"/>
          </p:cNvPicPr>
          <p:nvPr/>
        </p:nvPicPr>
        <p:blipFill>
          <a:blip r:embed="rId48"/>
          <a:srcRect l="15951" t="5695" r="8134" b="10646"/>
          <a:stretch>
            <a:fillRect/>
          </a:stretch>
        </p:blipFill>
        <p:spPr>
          <a:xfrm>
            <a:off x="5004000" y="4680585"/>
            <a:ext cx="899795" cy="1186815"/>
          </a:xfrm>
          <a:prstGeom prst="rect">
            <a:avLst/>
          </a:prstGeom>
        </p:spPr>
      </p:pic>
      <p:pic>
        <p:nvPicPr>
          <p:cNvPr id="62" name="图片 61" descr="人工智能未来工程"/>
          <p:cNvPicPr>
            <a:picLocks noChangeAspect="1"/>
          </p:cNvPicPr>
          <p:nvPr/>
        </p:nvPicPr>
        <p:blipFill>
          <a:blip r:embed="rId49"/>
          <a:srcRect l="15130" t="5535" r="6443" b="10822"/>
          <a:stretch>
            <a:fillRect/>
          </a:stretch>
        </p:blipFill>
        <p:spPr>
          <a:xfrm>
            <a:off x="7920000" y="4679315"/>
            <a:ext cx="899795" cy="1186815"/>
          </a:xfrm>
          <a:prstGeom prst="rect">
            <a:avLst/>
          </a:prstGeom>
        </p:spPr>
      </p:pic>
      <p:pic>
        <p:nvPicPr>
          <p:cNvPr id="44" name="图片 43" descr="TensorFlow程序设计"/>
          <p:cNvPicPr>
            <a:picLocks noChangeAspect="1"/>
          </p:cNvPicPr>
          <p:nvPr>
            <p:custDataLst>
              <p:tags r:id="rId50"/>
            </p:custDataLst>
          </p:nvPr>
        </p:nvPicPr>
        <p:blipFill>
          <a:blip r:embed="rId51"/>
          <a:srcRect l="12894" t="5672" r="6635" b="10000"/>
          <a:stretch>
            <a:fillRect/>
          </a:stretch>
        </p:blipFill>
        <p:spPr>
          <a:xfrm>
            <a:off x="2088000" y="4679315"/>
            <a:ext cx="899795" cy="1186815"/>
          </a:xfrm>
          <a:prstGeom prst="rect">
            <a:avLst/>
          </a:prstGeom>
        </p:spPr>
      </p:pic>
      <p:pic>
        <p:nvPicPr>
          <p:cNvPr id="63" name="图片 62" descr="模式识别"/>
          <p:cNvPicPr>
            <a:picLocks noChangeAspect="1"/>
          </p:cNvPicPr>
          <p:nvPr/>
        </p:nvPicPr>
        <p:blipFill>
          <a:blip r:embed="rId52"/>
          <a:srcRect l="15065" t="5653" r="5714" b="9840"/>
          <a:stretch>
            <a:fillRect/>
          </a:stretch>
        </p:blipFill>
        <p:spPr>
          <a:xfrm>
            <a:off x="5976000" y="4678045"/>
            <a:ext cx="899795" cy="1187450"/>
          </a:xfrm>
          <a:prstGeom prst="rect">
            <a:avLst/>
          </a:prstGeom>
        </p:spPr>
      </p:pic>
      <p:pic>
        <p:nvPicPr>
          <p:cNvPr id="54" name="图片 53" descr="人工智能数据基础2"/>
          <p:cNvPicPr>
            <a:picLocks noChangeAspect="1"/>
          </p:cNvPicPr>
          <p:nvPr>
            <p:custDataLst>
              <p:tags r:id="rId53"/>
            </p:custDataLst>
          </p:nvPr>
        </p:nvPicPr>
        <p:blipFill>
          <a:blip r:embed="rId54"/>
          <a:srcRect l="14516" t="5334" r="6123" b="9573"/>
          <a:stretch>
            <a:fillRect/>
          </a:stretch>
        </p:blipFill>
        <p:spPr>
          <a:xfrm>
            <a:off x="1116000" y="4679315"/>
            <a:ext cx="899795" cy="11861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3" name="矩形 2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7" name="文本框 5"/>
          <p:cNvSpPr txBox="1"/>
          <p:nvPr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 smtClean="0">
                <a:solidFill>
                  <a:schemeClr val="bg1"/>
                </a:solidFill>
              </a:rPr>
              <a:t>感谢聆听</a:t>
            </a:r>
            <a:endParaRPr lang="zh-CN" altLang="en-US" sz="7200" spc="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3947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2</a:t>
            </a:r>
            <a:r>
              <a:rPr lang="en-US" altLang="zh-CN" sz="2100" b="1" spc="225" dirty="0">
                <a:solidFill>
                  <a:prstClr val="white"/>
                </a:solidFill>
              </a:rPr>
              <a:t>.1Hadoop</a:t>
            </a:r>
            <a:r>
              <a:rPr lang="zh-CN" altLang="en-US" sz="2100" b="1" spc="225" dirty="0">
                <a:solidFill>
                  <a:prstClr val="white"/>
                </a:solidFill>
              </a:rPr>
              <a:t>简介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401867" y="234392"/>
            <a:ext cx="17748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第二章 </a:t>
            </a:r>
            <a:r>
              <a:rPr lang="en-US" altLang="zh-CN" sz="1350" dirty="0" smtClean="0">
                <a:solidFill>
                  <a:prstClr val="white"/>
                </a:solidFill>
              </a:rPr>
              <a:t>Hadoop</a:t>
            </a:r>
            <a:r>
              <a:rPr lang="zh-CN" altLang="en-US" sz="1350" dirty="0" smtClean="0">
                <a:solidFill>
                  <a:prstClr val="white"/>
                </a:solidFill>
              </a:rPr>
              <a:t>基础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696" y="1343729"/>
            <a:ext cx="6431005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3337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3947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2</a:t>
            </a:r>
            <a:r>
              <a:rPr lang="en-US" altLang="zh-CN" sz="2100" b="1" spc="225" dirty="0">
                <a:solidFill>
                  <a:prstClr val="white"/>
                </a:solidFill>
              </a:rPr>
              <a:t>.1Hadoop</a:t>
            </a:r>
            <a:r>
              <a:rPr lang="zh-CN" altLang="en-US" sz="2100" b="1" spc="225" dirty="0">
                <a:solidFill>
                  <a:prstClr val="white"/>
                </a:solidFill>
              </a:rPr>
              <a:t>简介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401867" y="234392"/>
            <a:ext cx="17748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第二章 </a:t>
            </a:r>
            <a:r>
              <a:rPr lang="en-US" altLang="zh-CN" sz="1350" dirty="0" smtClean="0">
                <a:solidFill>
                  <a:prstClr val="white"/>
                </a:solidFill>
              </a:rPr>
              <a:t>Hadoop</a:t>
            </a:r>
            <a:r>
              <a:rPr lang="zh-CN" altLang="en-US" sz="1350" dirty="0" smtClean="0">
                <a:solidFill>
                  <a:prstClr val="white"/>
                </a:solidFill>
              </a:rPr>
              <a:t>基础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864" y="1376185"/>
            <a:ext cx="6465713" cy="3511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3947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2</a:t>
            </a:r>
            <a:r>
              <a:rPr lang="en-US" altLang="zh-CN" sz="2100" b="1" spc="225" dirty="0">
                <a:solidFill>
                  <a:prstClr val="white"/>
                </a:solidFill>
              </a:rPr>
              <a:t>.1Hadoop</a:t>
            </a:r>
            <a:r>
              <a:rPr lang="zh-CN" altLang="en-US" sz="2100" b="1" spc="225" dirty="0">
                <a:solidFill>
                  <a:prstClr val="white"/>
                </a:solidFill>
              </a:rPr>
              <a:t>简介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401867" y="234392"/>
            <a:ext cx="17748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第二章 </a:t>
            </a:r>
            <a:r>
              <a:rPr lang="en-US" altLang="zh-CN" sz="1350" dirty="0" smtClean="0">
                <a:solidFill>
                  <a:prstClr val="white"/>
                </a:solidFill>
              </a:rPr>
              <a:t>Hadoop</a:t>
            </a:r>
            <a:r>
              <a:rPr lang="zh-CN" altLang="en-US" sz="1350" dirty="0" smtClean="0">
                <a:solidFill>
                  <a:prstClr val="white"/>
                </a:solidFill>
              </a:rPr>
              <a:t>基础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3793566" y="1019202"/>
            <a:ext cx="2516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MapReduce1.0</a:t>
            </a:r>
            <a:r>
              <a:rPr lang="zh-CN" altLang="en-US" dirty="0" smtClean="0"/>
              <a:t>原理图</a:t>
            </a:r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1157096" y="4685243"/>
            <a:ext cx="7509359" cy="1346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+mn-ea"/>
              </a:rPr>
              <a:t>分布式</a:t>
            </a:r>
            <a:r>
              <a:rPr lang="zh-CN" altLang="en-US" sz="1400" dirty="0">
                <a:latin typeface="+mn-ea"/>
              </a:rPr>
              <a:t>计算框架，基于它写出来的应用程序能够运行在</a:t>
            </a:r>
            <a:r>
              <a:rPr lang="en-US" altLang="zh-CN" sz="1400" dirty="0">
                <a:latin typeface="+mn-ea"/>
              </a:rPr>
              <a:t>Hadoop</a:t>
            </a:r>
            <a:r>
              <a:rPr lang="zh-CN" altLang="en-US" sz="1400" dirty="0">
                <a:latin typeface="+mn-ea"/>
              </a:rPr>
              <a:t>集群上。</a:t>
            </a:r>
            <a:r>
              <a:rPr lang="en-US" altLang="zh-CN" sz="1400" dirty="0">
                <a:latin typeface="+mn-ea"/>
              </a:rPr>
              <a:t>MapReduce</a:t>
            </a:r>
            <a:r>
              <a:rPr lang="zh-CN" altLang="en-US" sz="1400" dirty="0">
                <a:latin typeface="+mn-ea"/>
              </a:rPr>
              <a:t>采用“分而治之”的思想，把对大规模数据集的操作，分发给一个主节点管理下的各个从节点共同完成，然后通过整合各个节点的中间结果，得到最终结果。简单地说，</a:t>
            </a:r>
            <a:r>
              <a:rPr lang="en-US" altLang="zh-CN" sz="1400" dirty="0">
                <a:latin typeface="+mn-ea"/>
              </a:rPr>
              <a:t>MapReduce</a:t>
            </a:r>
            <a:r>
              <a:rPr lang="zh-CN" altLang="en-US" sz="1400" dirty="0">
                <a:latin typeface="+mn-ea"/>
              </a:rPr>
              <a:t>就是“任务的分解与结果的汇总”。</a:t>
            </a:r>
            <a:endParaRPr lang="zh-CN" altLang="en-US" sz="1400" dirty="0">
              <a:latin typeface="+mn-ea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406" y="1527882"/>
            <a:ext cx="4781550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3947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2</a:t>
            </a:r>
            <a:r>
              <a:rPr lang="en-US" altLang="zh-CN" sz="2100" b="1" spc="225" dirty="0">
                <a:solidFill>
                  <a:prstClr val="white"/>
                </a:solidFill>
              </a:rPr>
              <a:t>.1Hadoop</a:t>
            </a:r>
            <a:r>
              <a:rPr lang="zh-CN" altLang="en-US" sz="2100" b="1" spc="225" dirty="0">
                <a:solidFill>
                  <a:prstClr val="white"/>
                </a:solidFill>
              </a:rPr>
              <a:t>简介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401867" y="234392"/>
            <a:ext cx="17748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第二章 </a:t>
            </a:r>
            <a:r>
              <a:rPr lang="en-US" altLang="zh-CN" sz="1350" dirty="0" smtClean="0">
                <a:solidFill>
                  <a:prstClr val="white"/>
                </a:solidFill>
              </a:rPr>
              <a:t>Hadoop</a:t>
            </a:r>
            <a:r>
              <a:rPr lang="zh-CN" altLang="en-US" sz="1350" dirty="0" smtClean="0">
                <a:solidFill>
                  <a:prstClr val="white"/>
                </a:solidFill>
              </a:rPr>
              <a:t>基础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99" y="1388534"/>
            <a:ext cx="6517419" cy="3285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793566" y="1019202"/>
            <a:ext cx="1484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HDFS</a:t>
            </a:r>
            <a:r>
              <a:rPr lang="zh-CN" altLang="en-US" dirty="0" smtClean="0"/>
              <a:t>结构图</a:t>
            </a:r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1157096" y="4685243"/>
            <a:ext cx="7509359" cy="1023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latin typeface="+mn-ea"/>
              </a:rPr>
              <a:t>HDFS</a:t>
            </a:r>
            <a:r>
              <a:rPr lang="zh-CN" altLang="zh-CN" sz="1400" dirty="0">
                <a:latin typeface="+mn-ea"/>
              </a:rPr>
              <a:t>是主从结构的，有主节点（</a:t>
            </a:r>
            <a:r>
              <a:rPr lang="en-US" altLang="zh-CN" sz="1400" dirty="0" err="1">
                <a:latin typeface="+mn-ea"/>
              </a:rPr>
              <a:t>NameNode</a:t>
            </a:r>
            <a:r>
              <a:rPr lang="zh-CN" altLang="zh-CN" sz="1400" dirty="0">
                <a:latin typeface="+mn-ea"/>
              </a:rPr>
              <a:t>）和从节点（</a:t>
            </a:r>
            <a:r>
              <a:rPr lang="en-US" altLang="zh-CN" sz="1400" dirty="0" err="1">
                <a:latin typeface="+mn-ea"/>
              </a:rPr>
              <a:t>DataNode</a:t>
            </a:r>
            <a:r>
              <a:rPr lang="zh-CN" altLang="zh-CN" sz="1400" dirty="0">
                <a:latin typeface="+mn-ea"/>
              </a:rPr>
              <a:t>）。一个主节点可关联多个从节点，一个从节点也可关联多个主节点。从节点又称数据节点。每一个</a:t>
            </a:r>
            <a:r>
              <a:rPr lang="en-US" altLang="zh-CN" sz="1400" dirty="0">
                <a:latin typeface="+mn-ea"/>
              </a:rPr>
              <a:t>block</a:t>
            </a:r>
            <a:r>
              <a:rPr lang="zh-CN" altLang="zh-CN" sz="1400" dirty="0">
                <a:latin typeface="+mn-ea"/>
              </a:rPr>
              <a:t>会在多个</a:t>
            </a:r>
            <a:r>
              <a:rPr lang="en-US" altLang="zh-CN" sz="1400" dirty="0" err="1">
                <a:latin typeface="+mn-ea"/>
              </a:rPr>
              <a:t>DataNode</a:t>
            </a:r>
            <a:r>
              <a:rPr lang="zh-CN" altLang="zh-CN" sz="1400" dirty="0">
                <a:latin typeface="+mn-ea"/>
              </a:rPr>
              <a:t>上存储多份副本</a:t>
            </a:r>
            <a:endParaRPr lang="zh-CN" altLang="en-US" sz="1400" dirty="0"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3947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2</a:t>
            </a:r>
            <a:r>
              <a:rPr lang="en-US" altLang="zh-CN" sz="2100" b="1" spc="225" dirty="0">
                <a:solidFill>
                  <a:prstClr val="white"/>
                </a:solidFill>
              </a:rPr>
              <a:t>.1Hadoop</a:t>
            </a:r>
            <a:r>
              <a:rPr lang="zh-CN" altLang="en-US" sz="2100" b="1" spc="225" dirty="0">
                <a:solidFill>
                  <a:prstClr val="white"/>
                </a:solidFill>
              </a:rPr>
              <a:t>简介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401867" y="234392"/>
            <a:ext cx="17748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第二章 </a:t>
            </a:r>
            <a:r>
              <a:rPr lang="en-US" altLang="zh-CN" sz="1350" dirty="0" smtClean="0">
                <a:solidFill>
                  <a:prstClr val="white"/>
                </a:solidFill>
              </a:rPr>
              <a:t>Hadoop</a:t>
            </a:r>
            <a:r>
              <a:rPr lang="zh-CN" altLang="en-US" sz="1350" dirty="0" smtClean="0">
                <a:solidFill>
                  <a:prstClr val="white"/>
                </a:solidFill>
              </a:rPr>
              <a:t>基础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3778542" y="1019202"/>
            <a:ext cx="1266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YARN</a:t>
            </a:r>
            <a:r>
              <a:rPr lang="zh-CN" altLang="en-US" dirty="0" smtClean="0"/>
              <a:t>结构</a:t>
            </a:r>
            <a:endParaRPr lang="zh-CN" altLang="en-US" dirty="0"/>
          </a:p>
        </p:txBody>
      </p:sp>
      <p:graphicFrame>
        <p:nvGraphicFramePr>
          <p:cNvPr id="13" name="表格 12"/>
          <p:cNvGraphicFramePr>
            <a:graphicFrameLocks noGrp="1"/>
          </p:cNvGraphicFramePr>
          <p:nvPr/>
        </p:nvGraphicFramePr>
        <p:xfrm>
          <a:off x="1140804" y="1665597"/>
          <a:ext cx="7284667" cy="3754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423666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120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zh-CN" altLang="en-US" sz="1200" dirty="0" smtClean="0">
                          <a:latin typeface="+mn-ea"/>
                          <a:ea typeface="+mn-ea"/>
                        </a:rPr>
                        <a:t>组件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200" dirty="0" smtClean="0">
                          <a:latin typeface="+mn-ea"/>
                          <a:ea typeface="+mn-ea"/>
                        </a:rPr>
                        <a:t>功能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2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ResourceManager</a:t>
                      </a:r>
                      <a:r>
                        <a:rPr lang="en-US" altLang="zh-CN" sz="1200" b="1" i="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(RM)</a:t>
                      </a:r>
                      <a:r>
                        <a:rPr lang="en-US" altLang="zh-CN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负责对各</a:t>
                      </a:r>
                      <a:r>
                        <a:rPr lang="en-US" altLang="zh-CN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NM</a:t>
                      </a:r>
                      <a:r>
                        <a:rPr lang="zh-CN" altLang="en-US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上的资源进行统一管理和调度。将</a:t>
                      </a:r>
                      <a:r>
                        <a:rPr lang="en-US" altLang="zh-CN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AM</a:t>
                      </a:r>
                      <a:r>
                        <a:rPr lang="zh-CN" altLang="en-US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分配空闲的</a:t>
                      </a:r>
                      <a:r>
                        <a:rPr lang="en-US" altLang="zh-CN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Container</a:t>
                      </a:r>
                      <a:r>
                        <a:rPr lang="zh-CN" altLang="en-US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运行并监控其运行状态。对</a:t>
                      </a:r>
                      <a:r>
                        <a:rPr lang="en-US" altLang="zh-CN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AM</a:t>
                      </a:r>
                      <a:r>
                        <a:rPr lang="zh-CN" altLang="en-US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申请的资源请求分配相应的空闲</a:t>
                      </a:r>
                      <a:r>
                        <a:rPr lang="en-US" altLang="zh-CN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Container</a:t>
                      </a:r>
                      <a:r>
                        <a:rPr lang="zh-CN" altLang="en-US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。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200" b="1" i="0" kern="1200" dirty="0" err="1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NodeManager</a:t>
                      </a:r>
                      <a:r>
                        <a:rPr lang="en-US" altLang="zh-CN" sz="1200" b="1" i="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(NM)</a:t>
                      </a:r>
                      <a:r>
                        <a:rPr lang="en-US" altLang="zh-CN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 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NM</a:t>
                      </a:r>
                      <a:r>
                        <a:rPr lang="zh-CN" altLang="en-US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是每个节点上的资源和任务管理器。它会定时地向</a:t>
                      </a:r>
                      <a:r>
                        <a:rPr lang="en-US" altLang="zh-CN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RM</a:t>
                      </a:r>
                      <a:r>
                        <a:rPr lang="zh-CN" altLang="en-US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汇报本节点上的资源使用情况和各个</a:t>
                      </a:r>
                      <a:r>
                        <a:rPr lang="en-US" altLang="zh-CN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Container</a:t>
                      </a:r>
                      <a:r>
                        <a:rPr lang="zh-CN" altLang="en-US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的运行状态；同时会接收并处理来自</a:t>
                      </a:r>
                      <a:r>
                        <a:rPr lang="en-US" altLang="zh-CN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AM</a:t>
                      </a:r>
                      <a:r>
                        <a:rPr lang="zh-CN" altLang="en-US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的</a:t>
                      </a:r>
                      <a:r>
                        <a:rPr lang="en-US" altLang="zh-CN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Container </a:t>
                      </a:r>
                      <a:r>
                        <a:rPr lang="zh-CN" altLang="en-US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启动</a:t>
                      </a:r>
                      <a:r>
                        <a:rPr lang="en-US" altLang="zh-CN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停止等请求。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200" b="1" dirty="0" err="1" smtClean="0">
                          <a:latin typeface="+mn-ea"/>
                          <a:ea typeface="+mn-ea"/>
                        </a:rPr>
                        <a:t>ApplicationMaster</a:t>
                      </a:r>
                      <a:r>
                        <a:rPr lang="en-US" altLang="zh-CN" sz="1200" b="1" dirty="0" smtClean="0">
                          <a:latin typeface="+mn-ea"/>
                          <a:ea typeface="+mn-ea"/>
                        </a:rPr>
                        <a:t> (AM)</a:t>
                      </a:r>
                      <a:endParaRPr lang="zh-CN" altLang="en-US" sz="120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zh-CN" altLang="en-US" sz="1200" dirty="0" smtClean="0">
                          <a:latin typeface="+mn-ea"/>
                          <a:ea typeface="+mn-ea"/>
                        </a:rPr>
                        <a:t>应用框架，它负责向</a:t>
                      </a:r>
                      <a:r>
                        <a:rPr lang="en-US" altLang="zh-CN" sz="1200" dirty="0" err="1" smtClean="0">
                          <a:latin typeface="+mn-ea"/>
                          <a:ea typeface="+mn-ea"/>
                        </a:rPr>
                        <a:t>ResourceManager</a:t>
                      </a:r>
                      <a:r>
                        <a:rPr lang="zh-CN" altLang="en-US" sz="1200" dirty="0" smtClean="0">
                          <a:latin typeface="+mn-ea"/>
                          <a:ea typeface="+mn-ea"/>
                        </a:rPr>
                        <a:t>协调资源，并且与</a:t>
                      </a:r>
                      <a:r>
                        <a:rPr lang="en-US" altLang="zh-CN" sz="1200" dirty="0" err="1" smtClean="0">
                          <a:latin typeface="+mn-ea"/>
                          <a:ea typeface="+mn-ea"/>
                        </a:rPr>
                        <a:t>NodeManager</a:t>
                      </a:r>
                      <a:r>
                        <a:rPr lang="zh-CN" altLang="en-US" sz="1200" dirty="0" smtClean="0">
                          <a:latin typeface="+mn-ea"/>
                          <a:ea typeface="+mn-ea"/>
                        </a:rPr>
                        <a:t>协同工作完成</a:t>
                      </a:r>
                      <a:r>
                        <a:rPr lang="en-US" altLang="zh-CN" sz="1200" dirty="0" smtClean="0">
                          <a:latin typeface="+mn-ea"/>
                          <a:ea typeface="+mn-ea"/>
                        </a:rPr>
                        <a:t>Task</a:t>
                      </a:r>
                      <a:r>
                        <a:rPr lang="zh-CN" altLang="en-US" sz="1200" dirty="0" smtClean="0">
                          <a:latin typeface="+mn-ea"/>
                          <a:ea typeface="+mn-ea"/>
                        </a:rPr>
                        <a:t>的执行和监控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200" b="1" dirty="0" smtClean="0">
                          <a:latin typeface="+mn-ea"/>
                          <a:ea typeface="+mn-ea"/>
                        </a:rPr>
                        <a:t>Container</a:t>
                      </a:r>
                      <a:endParaRPr lang="zh-CN" altLang="en-US" sz="120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CN" sz="1200" dirty="0" smtClean="0">
                          <a:latin typeface="+mn-ea"/>
                          <a:ea typeface="+mn-ea"/>
                        </a:rPr>
                        <a:t>Container</a:t>
                      </a:r>
                      <a:r>
                        <a:rPr lang="zh-CN" altLang="en-US" sz="1200" dirty="0" smtClean="0">
                          <a:latin typeface="+mn-ea"/>
                          <a:ea typeface="+mn-ea"/>
                        </a:rPr>
                        <a:t>是</a:t>
                      </a:r>
                      <a:r>
                        <a:rPr lang="en-US" altLang="zh-CN" sz="1200" dirty="0" smtClean="0">
                          <a:latin typeface="+mn-ea"/>
                          <a:ea typeface="+mn-ea"/>
                        </a:rPr>
                        <a:t>YARN</a:t>
                      </a:r>
                      <a:r>
                        <a:rPr lang="zh-CN" altLang="en-US" sz="1200" dirty="0" smtClean="0">
                          <a:latin typeface="+mn-ea"/>
                          <a:ea typeface="+mn-ea"/>
                        </a:rPr>
                        <a:t>中的资源抽象，它封装了某个节点上的多维度资源，如内存、</a:t>
                      </a:r>
                      <a:r>
                        <a:rPr lang="en-US" altLang="zh-CN" sz="1200" dirty="0" smtClean="0">
                          <a:latin typeface="+mn-ea"/>
                          <a:ea typeface="+mn-ea"/>
                        </a:rPr>
                        <a:t>CPU</a:t>
                      </a:r>
                      <a:r>
                        <a:rPr lang="zh-CN" altLang="en-US" sz="1200" dirty="0" smtClean="0">
                          <a:latin typeface="+mn-ea"/>
                          <a:ea typeface="+mn-ea"/>
                        </a:rPr>
                        <a:t>、磁盘、网络等，当</a:t>
                      </a:r>
                      <a:r>
                        <a:rPr lang="en-US" altLang="zh-CN" sz="1200" dirty="0" smtClean="0">
                          <a:latin typeface="+mn-ea"/>
                          <a:ea typeface="+mn-ea"/>
                        </a:rPr>
                        <a:t>AM</a:t>
                      </a:r>
                      <a:r>
                        <a:rPr lang="zh-CN" altLang="en-US" sz="1200" dirty="0" smtClean="0">
                          <a:latin typeface="+mn-ea"/>
                          <a:ea typeface="+mn-ea"/>
                        </a:rPr>
                        <a:t>向</a:t>
                      </a:r>
                      <a:r>
                        <a:rPr lang="en-US" altLang="zh-CN" sz="1200" dirty="0" smtClean="0">
                          <a:latin typeface="+mn-ea"/>
                          <a:ea typeface="+mn-ea"/>
                        </a:rPr>
                        <a:t>RM</a:t>
                      </a:r>
                      <a:r>
                        <a:rPr lang="zh-CN" altLang="en-US" sz="1200" dirty="0" smtClean="0">
                          <a:latin typeface="+mn-ea"/>
                          <a:ea typeface="+mn-ea"/>
                        </a:rPr>
                        <a:t>申请资源时，</a:t>
                      </a:r>
                      <a:r>
                        <a:rPr lang="en-US" altLang="zh-CN" sz="1200" dirty="0" smtClean="0">
                          <a:latin typeface="+mn-ea"/>
                          <a:ea typeface="+mn-ea"/>
                        </a:rPr>
                        <a:t>RM</a:t>
                      </a:r>
                      <a:r>
                        <a:rPr lang="zh-CN" altLang="en-US" sz="1200" dirty="0" smtClean="0">
                          <a:latin typeface="+mn-ea"/>
                          <a:ea typeface="+mn-ea"/>
                        </a:rPr>
                        <a:t>为</a:t>
                      </a:r>
                      <a:r>
                        <a:rPr lang="en-US" altLang="zh-CN" sz="1200" dirty="0" smtClean="0">
                          <a:latin typeface="+mn-ea"/>
                          <a:ea typeface="+mn-ea"/>
                        </a:rPr>
                        <a:t>AM</a:t>
                      </a:r>
                      <a:r>
                        <a:rPr lang="zh-CN" altLang="en-US" sz="1200" dirty="0" smtClean="0">
                          <a:latin typeface="+mn-ea"/>
                          <a:ea typeface="+mn-ea"/>
                        </a:rPr>
                        <a:t>返回的资源便是用</a:t>
                      </a:r>
                      <a:r>
                        <a:rPr lang="en-US" altLang="zh-CN" sz="1200" dirty="0" smtClean="0">
                          <a:latin typeface="+mn-ea"/>
                          <a:ea typeface="+mn-ea"/>
                        </a:rPr>
                        <a:t>Container </a:t>
                      </a:r>
                      <a:r>
                        <a:rPr lang="zh-CN" altLang="en-US" sz="1200" dirty="0" smtClean="0">
                          <a:latin typeface="+mn-ea"/>
                          <a:ea typeface="+mn-ea"/>
                        </a:rPr>
                        <a:t>表示的。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53947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 b="1" spc="225" dirty="0" smtClean="0">
                <a:solidFill>
                  <a:prstClr val="white"/>
                </a:solidFill>
              </a:rPr>
              <a:t>2</a:t>
            </a:r>
            <a:r>
              <a:rPr lang="en-US" altLang="zh-CN" sz="2100" b="1" spc="225" dirty="0">
                <a:solidFill>
                  <a:prstClr val="white"/>
                </a:solidFill>
              </a:rPr>
              <a:t>.1Hadoop</a:t>
            </a:r>
            <a:r>
              <a:rPr lang="zh-CN" altLang="en-US" sz="2100" b="1" spc="225" dirty="0">
                <a:solidFill>
                  <a:prstClr val="white"/>
                </a:solidFill>
              </a:rPr>
              <a:t>简介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6" y="218902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endParaRPr lang="id-ID" sz="1350">
              <a:solidFill>
                <a:prstClr val="black"/>
              </a:solidFill>
            </a:endParaRPr>
          </a:p>
        </p:txBody>
      </p:sp>
      <p:sp>
        <p:nvSpPr>
          <p:cNvPr id="10" name="文本框 27"/>
          <p:cNvSpPr txBox="1"/>
          <p:nvPr/>
        </p:nvSpPr>
        <p:spPr>
          <a:xfrm>
            <a:off x="6401867" y="234392"/>
            <a:ext cx="17748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 smtClean="0">
                <a:solidFill>
                  <a:prstClr val="white"/>
                </a:solidFill>
              </a:rPr>
              <a:t>第二章 </a:t>
            </a:r>
            <a:r>
              <a:rPr lang="en-US" altLang="zh-CN" sz="1350" dirty="0" smtClean="0">
                <a:solidFill>
                  <a:prstClr val="white"/>
                </a:solidFill>
              </a:rPr>
              <a:t>Hadoop</a:t>
            </a:r>
            <a:r>
              <a:rPr lang="zh-CN" altLang="en-US" sz="1350" dirty="0" smtClean="0">
                <a:solidFill>
                  <a:prstClr val="white"/>
                </a:solidFill>
              </a:rPr>
              <a:t>基础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aphicFrame>
        <p:nvGraphicFramePr>
          <p:cNvPr id="13" name="表格 12"/>
          <p:cNvGraphicFramePr>
            <a:graphicFrameLocks noGrp="1"/>
          </p:cNvGraphicFramePr>
          <p:nvPr/>
        </p:nvGraphicFramePr>
        <p:xfrm>
          <a:off x="1681199" y="1226094"/>
          <a:ext cx="6096000" cy="394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0">
                <a:tc>
                  <a:txBody>
                    <a:bodyPr/>
                    <a:lstStyle/>
                    <a:p>
                      <a:r>
                        <a:rPr lang="zh-CN" altLang="en-US" sz="1800" dirty="0" smtClean="0">
                          <a:latin typeface="+mn-ea"/>
                          <a:ea typeface="+mn-ea"/>
                        </a:rPr>
                        <a:t>其它</a:t>
                      </a:r>
                      <a:r>
                        <a:rPr lang="en-US" altLang="zh-CN" sz="1800" dirty="0" smtClean="0">
                          <a:latin typeface="+mn-ea"/>
                          <a:ea typeface="+mn-ea"/>
                        </a:rPr>
                        <a:t>Hadoop</a:t>
                      </a:r>
                      <a:r>
                        <a:rPr lang="zh-CN" altLang="en-US" sz="1800" dirty="0" smtClean="0">
                          <a:latin typeface="+mn-ea"/>
                          <a:ea typeface="+mn-ea"/>
                        </a:rPr>
                        <a:t>生态圈组件</a:t>
                      </a:r>
                      <a:endParaRPr lang="zh-CN" altLang="en-US" sz="18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800" dirty="0" smtClean="0">
                          <a:latin typeface="+mn-ea"/>
                          <a:ea typeface="+mn-ea"/>
                        </a:rPr>
                        <a:t>功能</a:t>
                      </a:r>
                      <a:endParaRPr lang="zh-CN" altLang="en-US" sz="18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200" kern="1200" dirty="0" err="1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HBase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一个建立在</a:t>
                      </a:r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HDFS</a:t>
                      </a:r>
                      <a:r>
                        <a:rPr lang="zh-CN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之上，面向列的针对结构化数据的可伸缩、高可靠、高性能、分布式和面向列的动态模式数据库。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Hive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Hive</a:t>
                      </a:r>
                      <a:r>
                        <a:rPr lang="zh-CN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定义了一种类似</a:t>
                      </a:r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SQL</a:t>
                      </a:r>
                      <a:r>
                        <a:rPr lang="zh-CN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的查询语言</a:t>
                      </a:r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(HQL),</a:t>
                      </a:r>
                      <a:r>
                        <a:rPr lang="zh-CN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将</a:t>
                      </a:r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SQL</a:t>
                      </a:r>
                      <a:r>
                        <a:rPr lang="zh-CN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转化为</a:t>
                      </a:r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MapReduce</a:t>
                      </a:r>
                      <a:r>
                        <a:rPr lang="zh-CN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任务在</a:t>
                      </a:r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Hadoop</a:t>
                      </a:r>
                      <a:r>
                        <a:rPr lang="zh-CN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上执行，通常用于离线分析。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Spark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一种与</a:t>
                      </a:r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Hadoop </a:t>
                      </a:r>
                      <a:r>
                        <a:rPr lang="zh-CN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相似的开源集群计算环境，它基于内存计算，数据分析速度更快。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Mahout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创建一些可扩展的机器学习领域经典算法的实现，旨在帮助开发人员更加方便快捷地创建智能应用程序。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Pig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提供一种基于</a:t>
                      </a:r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MapReduce</a:t>
                      </a:r>
                      <a:r>
                        <a:rPr lang="zh-CN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的数据分析工具。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Zookeeper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解决分布式环境下的数据管理问题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200" kern="1200" dirty="0" err="1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Sqoop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主要用于传统数据库和</a:t>
                      </a:r>
                      <a:r>
                        <a:rPr lang="en-US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Hadoop</a:t>
                      </a:r>
                      <a:r>
                        <a:rPr lang="zh-CN" altLang="zh-CN" sz="1200" kern="1200" dirty="0" smtClean="0">
                          <a:solidFill>
                            <a:schemeClr val="dk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之间传输数据。</a:t>
                      </a:r>
                      <a:endParaRPr lang="zh-CN" altLang="en-US" sz="1200" dirty="0">
                        <a:latin typeface="+mn-ea"/>
                        <a:ea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2213.7700303667366,&quot;width&quot;:1643.1365829854146}"/>
</p:tagLst>
</file>

<file path=ppt/tags/tag10.xml><?xml version="1.0" encoding="utf-8"?>
<p:tagLst xmlns:p="http://schemas.openxmlformats.org/presentationml/2006/main">
  <p:tag name="KSO_WM_UNIT_PLACING_PICTURE_USER_VIEWPORT" val="{&quot;height&quot;:2242.0209063302964,&quot;width&quot;:2169.6622024616386}"/>
</p:tagLst>
</file>

<file path=ppt/tags/tag11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2.xml><?xml version="1.0" encoding="utf-8"?>
<p:tagLst xmlns:p="http://schemas.openxmlformats.org/presentationml/2006/main">
  <p:tag name="KSO_WM_UNIT_PLACING_PICTURE_USER_VIEWPORT" val="{&quot;height&quot;:2243.5903994393834,&quot;width&quot;:1643.1365829854146}"/>
</p:tagLst>
</file>

<file path=ppt/tags/tag13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4.xml><?xml version="1.0" encoding="utf-8"?>
<p:tagLst xmlns:p="http://schemas.openxmlformats.org/presentationml/2006/main">
  <p:tag name="KSO_WM_UNIT_PLACING_PICTURE_USER_VIEWPORT" val="{&quot;height&quot;:2216.9090165849102,&quot;width&quot;:1643.1365829854146}"/>
</p:tagLst>
</file>

<file path=ppt/tags/tag15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6.xml><?xml version="1.0" encoding="utf-8"?>
<p:tagLst xmlns:p="http://schemas.openxmlformats.org/presentationml/2006/main">
  <p:tag name="KSO_WM_UNIT_PLACING_PICTURE_USER_VIEWPORT" val="{&quot;height&quot;:2244.3751459939267,&quot;width&quot;:1643.1365829854146}"/>
</p:tagLst>
</file>

<file path=ppt/tags/tag17.xml><?xml version="1.0" encoding="utf-8"?>
<p:tagLst xmlns:p="http://schemas.openxmlformats.org/presentationml/2006/main">
  <p:tag name="KSO_WM_UNIT_PLACING_PICTURE_USER_VIEWPORT" val="{&quot;height&quot;:2176.1021957486569,&quot;width&quot;:1844.0167001030202}"/>
</p:tagLst>
</file>

<file path=ppt/tags/tag18.xml><?xml version="1.0" encoding="utf-8"?>
<p:tagLst xmlns:p="http://schemas.openxmlformats.org/presentationml/2006/main">
  <p:tag name="KSO_WM_UNIT_PLACING_PICTURE_USER_VIEWPORT" val="{&quot;height&quot;:2253.0073580939033,&quot;width&quot;:1643.1365829854146}"/>
</p:tagLst>
</file>

<file path=ppt/tags/tag19.xml><?xml version="1.0" encoding="utf-8"?>
<p:tagLst xmlns:p="http://schemas.openxmlformats.org/presentationml/2006/main">
  <p:tag name="KSO_WM_UNIT_PLACING_PICTURE_USER_VIEWPORT" val="{&quot;height&quot;:2252.2226115393601,&quot;width&quot;:1570.9452908962751}"/>
</p:tagLst>
</file>

<file path=ppt/tags/tag2.xml><?xml version="1.0" encoding="utf-8"?>
<p:tagLst xmlns:p="http://schemas.openxmlformats.org/presentationml/2006/main">
  <p:tag name="KSO_WM_UNIT_PLACING_PICTURE_USER_VIEWPORT" val="{&quot;height&quot;:2214.5547769212799,&quot;width&quot;:1643.1365829854146}"/>
</p:tagLst>
</file>

<file path=ppt/tags/tag20.xml><?xml version="1.0" encoding="utf-8"?>
<p:tagLst xmlns:p="http://schemas.openxmlformats.org/presentationml/2006/main">
  <p:tag name="KSO_WM_UNIT_PLACING_PICTURE_USER_VIEWPORT" val="{&quot;height&quot;:2262.4243167484233,&quot;width&quot;:1629.012199750583}"/>
</p:tagLst>
</file>

<file path=ppt/tags/tag21.xml><?xml version="1.0" encoding="utf-8"?>
<p:tagLst xmlns:p="http://schemas.openxmlformats.org/presentationml/2006/main">
  <p:tag name="KSO_WM_UNIT_PLACING_PICTURE_USER_VIEWPORT" val="{&quot;height&quot;:2245.9446391030133,&quot;width&quot;:1555.2515317464622}"/>
</p:tagLst>
</file>

<file path=ppt/tags/tag22.xml><?xml version="1.0" encoding="utf-8"?>
<p:tagLst xmlns:p="http://schemas.openxmlformats.org/presentationml/2006/main">
  <p:tag name="KSO_WM_UNIT_PLACING_PICTURE_USER_VIEWPORT" val="{&quot;height&quot;:2352.6701705209061,&quot;width&quot;:1724.744130564442}"/>
</p:tagLst>
</file>

<file path=ppt/tags/tag23.xml><?xml version="1.0" encoding="utf-8"?>
<p:tagLst xmlns:p="http://schemas.openxmlformats.org/presentationml/2006/main">
  <p:tag name="KSO_WM_UNIT_PLACING_PICTURE_USER_VIEWPORT" val="{&quot;height&quot;:2346.3921980845598,&quot;width&quot;:1727.0981944369139}"/>
</p:tagLst>
</file>

<file path=ppt/tags/tag3.xml><?xml version="1.0" encoding="utf-8"?>
<p:tagLst xmlns:p="http://schemas.openxmlformats.org/presentationml/2006/main">
  <p:tag name="KSO_WM_UNIT_PLACING_PICTURE_USER_VIEWPORT" val="{&quot;height&quot;:2126.6631628124269,&quot;width&quot;:1576.4381065987097}"/>
</p:tagLst>
</file>

<file path=ppt/tags/tag4.xml><?xml version="1.0" encoding="utf-8"?>
<p:tagLst xmlns:p="http://schemas.openxmlformats.org/presentationml/2006/main">
  <p:tag name="KSO_WM_UNIT_PLACING_PICTURE_USER_VIEWPORT" val="{&quot;height&quot;:2214.5547769212799,&quot;width&quot;:1738.8685137992736}"/>
</p:tagLst>
</file>

<file path=ppt/tags/tag5.xml><?xml version="1.0" encoding="utf-8"?>
<p:tagLst xmlns:p="http://schemas.openxmlformats.org/presentationml/2006/main">
  <p:tag name="KSO_WM_UNIT_PLACING_PICTURE_USER_VIEWPORT" val="{&quot;height&quot;:2365.2261153935997,&quot;width&quot;:2009.5858591335468}"/>
</p:tagLst>
</file>

<file path=ppt/tags/tag6.xml><?xml version="1.0" encoding="utf-8"?>
<p:tagLst xmlns:p="http://schemas.openxmlformats.org/presentationml/2006/main">
  <p:tag name="KSO_WM_UNIT_PLACING_PICTURE_USER_VIEWPORT" val="{&quot;height&quot;:2196.5056061667833,&quot;width&quot;:1618.0265683457139}"/>
</p:tagLst>
</file>

<file path=ppt/tags/tag7.xml><?xml version="1.0" encoding="utf-8"?>
<p:tagLst xmlns:p="http://schemas.openxmlformats.org/presentationml/2006/main">
  <p:tag name="KSO_WM_UNIT_PLACING_PICTURE_USER_VIEWPORT" val="{&quot;height&quot;:2197.2903527213266,&quot;width&quot;:1570.1606029387845}"/>
</p:tagLst>
</file>

<file path=ppt/tags/tag8.xml><?xml version="1.0" encoding="utf-8"?>
<p:tagLst xmlns:p="http://schemas.openxmlformats.org/presentationml/2006/main">
  <p:tag name="KSO_WM_UNIT_PLACING_PICTURE_USER_VIEWPORT" val="{&quot;height&quot;:2831.3655687923383,&quot;width&quot;:1946.0261345768042}"/>
</p:tagLst>
</file>

<file path=ppt/tags/tag9.xml><?xml version="1.0" encoding="utf-8"?>
<p:tagLst xmlns:p="http://schemas.openxmlformats.org/presentationml/2006/main">
  <p:tag name="KSO_WM_UNIT_PLACING_PICTURE_USER_VIEWPORT" val="{&quot;height&quot;:2216.9090165849102,&quot;width&quot;:1738.083825841783}"/>
</p:tagLst>
</file>

<file path=ppt/theme/theme1.xml><?xml version="1.0" encoding="utf-8"?>
<a:theme xmlns:a="http://schemas.openxmlformats.org/drawingml/2006/main" name="大数据实践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4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《大数据实践》配套PPT之一：第5章 内存大数据计算框架 Spark_1.potx</Template>
  <TotalTime>0</TotalTime>
  <Words>6023</Words>
  <Application>WPS 演示</Application>
  <PresentationFormat>全屏显示(4:3)</PresentationFormat>
  <Paragraphs>757</Paragraphs>
  <Slides>35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5" baseType="lpstr">
      <vt:lpstr>Arial</vt:lpstr>
      <vt:lpstr>宋体</vt:lpstr>
      <vt:lpstr>Wingdings</vt:lpstr>
      <vt:lpstr>微软雅黑</vt:lpstr>
      <vt:lpstr>Arial Unicode MS</vt:lpstr>
      <vt:lpstr>Calibri</vt:lpstr>
      <vt:lpstr>Times New Roman</vt:lpstr>
      <vt:lpstr>Wingdings</vt:lpstr>
      <vt:lpstr>方正粗黑宋简体</vt:lpstr>
      <vt:lpstr>大数据实践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http://www.deepbbs.org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cstor</dc:creator>
  <cp:lastModifiedBy>YAYA</cp:lastModifiedBy>
  <cp:revision>576</cp:revision>
  <dcterms:created xsi:type="dcterms:W3CDTF">2015-11-23T03:31:00Z</dcterms:created>
  <dcterms:modified xsi:type="dcterms:W3CDTF">2021-03-17T03:02:11Z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