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9"/>
  </p:handoutMasterIdLst>
  <p:sldIdLst>
    <p:sldId id="603" r:id="rId3"/>
    <p:sldId id="446" r:id="rId4"/>
    <p:sldId id="463" r:id="rId6"/>
    <p:sldId id="464" r:id="rId7"/>
    <p:sldId id="483" r:id="rId8"/>
    <p:sldId id="546" r:id="rId9"/>
    <p:sldId id="494" r:id="rId10"/>
    <p:sldId id="547" r:id="rId11"/>
    <p:sldId id="548" r:id="rId12"/>
    <p:sldId id="549" r:id="rId13"/>
    <p:sldId id="550" r:id="rId14"/>
    <p:sldId id="551" r:id="rId15"/>
    <p:sldId id="552" r:id="rId16"/>
    <p:sldId id="553" r:id="rId17"/>
    <p:sldId id="554" r:id="rId18"/>
    <p:sldId id="555" r:id="rId19"/>
    <p:sldId id="556" r:id="rId20"/>
    <p:sldId id="557" r:id="rId21"/>
    <p:sldId id="558" r:id="rId22"/>
    <p:sldId id="559" r:id="rId23"/>
    <p:sldId id="561" r:id="rId24"/>
    <p:sldId id="562" r:id="rId25"/>
    <p:sldId id="563" r:id="rId26"/>
    <p:sldId id="564" r:id="rId27"/>
    <p:sldId id="565" r:id="rId28"/>
    <p:sldId id="566" r:id="rId29"/>
    <p:sldId id="567" r:id="rId30"/>
    <p:sldId id="568" r:id="rId31"/>
    <p:sldId id="569" r:id="rId32"/>
    <p:sldId id="570" r:id="rId33"/>
    <p:sldId id="609" r:id="rId34"/>
    <p:sldId id="643" r:id="rId35"/>
    <p:sldId id="644" r:id="rId36"/>
    <p:sldId id="646" r:id="rId37"/>
    <p:sldId id="608" r:id="rId3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9BC"/>
    <a:srgbClr val="404040"/>
    <a:srgbClr val="ED7D31"/>
    <a:srgbClr val="F0C3B5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6429" autoAdjust="0"/>
  </p:normalViewPr>
  <p:slideViewPr>
    <p:cSldViewPr snapToGrid="0" showGuides="1">
      <p:cViewPr varScale="1">
        <p:scale>
          <a:sx n="68" d="100"/>
          <a:sy n="68" d="100"/>
        </p:scale>
        <p:origin x="-1554" y="-102"/>
      </p:cViewPr>
      <p:guideLst>
        <p:guide orient="horz" pos="4036"/>
        <p:guide orient="horz" pos="1429"/>
        <p:guide orient="horz" pos="627"/>
        <p:guide pos="1880"/>
        <p:guide pos="175"/>
        <p:guide pos="5552"/>
        <p:guide pos="11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771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package" Target="../embeddings/Document1.docx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5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3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38.png"/><Relationship Id="rId27" Type="http://schemas.openxmlformats.org/officeDocument/2006/relationships/image" Target="../media/image37.png"/><Relationship Id="rId26" Type="http://schemas.openxmlformats.org/officeDocument/2006/relationships/image" Target="../media/image36.jpeg"/><Relationship Id="rId25" Type="http://schemas.openxmlformats.org/officeDocument/2006/relationships/image" Target="../media/image35.jpeg"/><Relationship Id="rId24" Type="http://schemas.openxmlformats.org/officeDocument/2006/relationships/image" Target="../media/image34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3.png"/><Relationship Id="rId21" Type="http://schemas.openxmlformats.org/officeDocument/2006/relationships/image" Target="../media/image32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1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0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9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8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7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2.png"/><Relationship Id="rId7" Type="http://schemas.openxmlformats.org/officeDocument/2006/relationships/tags" Target="../tags/tag4.xml"/><Relationship Id="rId6" Type="http://schemas.openxmlformats.org/officeDocument/2006/relationships/image" Target="../media/image41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9.png"/><Relationship Id="rId53" Type="http://schemas.openxmlformats.org/officeDocument/2006/relationships/tags" Target="../tags/tag23.xml"/><Relationship Id="rId52" Type="http://schemas.openxmlformats.org/officeDocument/2006/relationships/image" Target="../media/image68.png"/><Relationship Id="rId51" Type="http://schemas.openxmlformats.org/officeDocument/2006/relationships/image" Target="../media/image67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66.png"/><Relationship Id="rId48" Type="http://schemas.openxmlformats.org/officeDocument/2006/relationships/image" Target="../media/image65.png"/><Relationship Id="rId47" Type="http://schemas.openxmlformats.org/officeDocument/2006/relationships/image" Target="../media/image64.png"/><Relationship Id="rId46" Type="http://schemas.openxmlformats.org/officeDocument/2006/relationships/image" Target="../media/image63.png"/><Relationship Id="rId45" Type="http://schemas.openxmlformats.org/officeDocument/2006/relationships/image" Target="../media/image62.png"/><Relationship Id="rId44" Type="http://schemas.openxmlformats.org/officeDocument/2006/relationships/image" Target="../media/image61.png"/><Relationship Id="rId43" Type="http://schemas.openxmlformats.org/officeDocument/2006/relationships/image" Target="../media/image60.png"/><Relationship Id="rId42" Type="http://schemas.openxmlformats.org/officeDocument/2006/relationships/image" Target="../media/image59.png"/><Relationship Id="rId41" Type="http://schemas.openxmlformats.org/officeDocument/2006/relationships/tags" Target="../tags/tag21.xml"/><Relationship Id="rId40" Type="http://schemas.openxmlformats.org/officeDocument/2006/relationships/image" Target="../media/image58.png"/><Relationship Id="rId4" Type="http://schemas.openxmlformats.org/officeDocument/2006/relationships/image" Target="../media/image40.png"/><Relationship Id="rId39" Type="http://schemas.openxmlformats.org/officeDocument/2006/relationships/tags" Target="../tags/tag20.xml"/><Relationship Id="rId38" Type="http://schemas.openxmlformats.org/officeDocument/2006/relationships/image" Target="../media/image57.png"/><Relationship Id="rId37" Type="http://schemas.openxmlformats.org/officeDocument/2006/relationships/tags" Target="../tags/tag19.xml"/><Relationship Id="rId36" Type="http://schemas.openxmlformats.org/officeDocument/2006/relationships/image" Target="../media/image56.png"/><Relationship Id="rId35" Type="http://schemas.openxmlformats.org/officeDocument/2006/relationships/tags" Target="../tags/tag18.xml"/><Relationship Id="rId34" Type="http://schemas.openxmlformats.org/officeDocument/2006/relationships/image" Target="../media/image55.png"/><Relationship Id="rId33" Type="http://schemas.openxmlformats.org/officeDocument/2006/relationships/tags" Target="../tags/tag17.xml"/><Relationship Id="rId32" Type="http://schemas.openxmlformats.org/officeDocument/2006/relationships/image" Target="../media/image54.png"/><Relationship Id="rId31" Type="http://schemas.openxmlformats.org/officeDocument/2006/relationships/tags" Target="../tags/tag16.xml"/><Relationship Id="rId30" Type="http://schemas.openxmlformats.org/officeDocument/2006/relationships/image" Target="../media/image53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2.png"/><Relationship Id="rId27" Type="http://schemas.openxmlformats.org/officeDocument/2006/relationships/tags" Target="../tags/tag14.xml"/><Relationship Id="rId26" Type="http://schemas.openxmlformats.org/officeDocument/2006/relationships/image" Target="../media/image51.png"/><Relationship Id="rId25" Type="http://schemas.openxmlformats.org/officeDocument/2006/relationships/tags" Target="../tags/tag13.xml"/><Relationship Id="rId24" Type="http://schemas.openxmlformats.org/officeDocument/2006/relationships/image" Target="../media/image50.png"/><Relationship Id="rId23" Type="http://schemas.openxmlformats.org/officeDocument/2006/relationships/tags" Target="../tags/tag12.xml"/><Relationship Id="rId22" Type="http://schemas.openxmlformats.org/officeDocument/2006/relationships/image" Target="../media/image49.png"/><Relationship Id="rId21" Type="http://schemas.openxmlformats.org/officeDocument/2006/relationships/tags" Target="../tags/tag11.xml"/><Relationship Id="rId20" Type="http://schemas.openxmlformats.org/officeDocument/2006/relationships/image" Target="../media/image48.png"/><Relationship Id="rId2" Type="http://schemas.openxmlformats.org/officeDocument/2006/relationships/image" Target="../media/image39.png"/><Relationship Id="rId19" Type="http://schemas.openxmlformats.org/officeDocument/2006/relationships/tags" Target="../tags/tag10.xml"/><Relationship Id="rId18" Type="http://schemas.openxmlformats.org/officeDocument/2006/relationships/image" Target="../media/image47.png"/><Relationship Id="rId17" Type="http://schemas.openxmlformats.org/officeDocument/2006/relationships/tags" Target="../tags/tag9.xml"/><Relationship Id="rId16" Type="http://schemas.openxmlformats.org/officeDocument/2006/relationships/image" Target="../media/image46.png"/><Relationship Id="rId15" Type="http://schemas.openxmlformats.org/officeDocument/2006/relationships/tags" Target="../tags/tag8.xml"/><Relationship Id="rId14" Type="http://schemas.openxmlformats.org/officeDocument/2006/relationships/image" Target="../media/image45.png"/><Relationship Id="rId13" Type="http://schemas.openxmlformats.org/officeDocument/2006/relationships/tags" Target="../tags/tag7.xml"/><Relationship Id="rId12" Type="http://schemas.openxmlformats.org/officeDocument/2006/relationships/image" Target="../media/image44.png"/><Relationship Id="rId11" Type="http://schemas.openxmlformats.org/officeDocument/2006/relationships/tags" Target="../tags/tag6.xml"/><Relationship Id="rId10" Type="http://schemas.openxmlformats.org/officeDocument/2006/relationships/image" Target="../media/image43.png"/><Relationship Id="rId1" Type="http://schemas.openxmlformats.org/officeDocument/2006/relationships/tags" Target="../tags/tag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9511" y="720005"/>
            <a:ext cx="6504978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大数据实践</a:t>
            </a:r>
            <a:endParaRPr lang="zh-CN" altLang="en-US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袁晓东    主编                            黄必栋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078008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443008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25"/>
          <p:cNvSpPr>
            <a:spLocks noEditPoints="1"/>
          </p:cNvSpPr>
          <p:nvPr/>
        </p:nvSpPr>
        <p:spPr bwMode="auto">
          <a:xfrm>
            <a:off x="539004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36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Spark</a:t>
            </a:r>
            <a:r>
              <a:rPr lang="en-US" altLang="en-US" sz="2100" b="1" spc="225" dirty="0" err="1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7809" y="1192480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单节点部署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164263" y="2056077"/>
            <a:ext cx="59725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 smtClean="0"/>
              <a:t>1</a:t>
            </a:r>
            <a:r>
              <a:rPr kumimoji="1" lang="zh-CN" altLang="en-US" dirty="0" smtClean="0"/>
              <a:t>） 选择一台 </a:t>
            </a:r>
            <a:r>
              <a:rPr kumimoji="1" lang="en-US" altLang="zh-CN" dirty="0" smtClean="0"/>
              <a:t>Linux</a:t>
            </a:r>
            <a:r>
              <a:rPr kumimoji="1" lang="zh-CN" altLang="en-US" dirty="0" smtClean="0"/>
              <a:t>机器，安装</a:t>
            </a:r>
            <a:r>
              <a:rPr kumimoji="1" lang="en-US" altLang="zh-CN" dirty="0" smtClean="0"/>
              <a:t>JDK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zh-CN" dirty="0" smtClean="0"/>
              <a:t>2）</a:t>
            </a:r>
            <a:r>
              <a:rPr kumimoji="1" lang="zh-CN" altLang="en-US" dirty="0" smtClean="0"/>
              <a:t> 下载</a:t>
            </a: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包文件，并解压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zh-CN" dirty="0" smtClean="0"/>
              <a:t>3</a:t>
            </a:r>
            <a:r>
              <a:rPr kumimoji="1" lang="zh-CN" altLang="en-US" dirty="0" smtClean="0"/>
              <a:t>）运行测试程序</a:t>
            </a:r>
            <a:r>
              <a:rPr kumimoji="1" lang="zh-CN" altLang="zh-CN" dirty="0" smtClean="0"/>
              <a:t>（</a:t>
            </a:r>
            <a:r>
              <a:rPr kumimoji="1" lang="zh-CN" altLang="en-US" dirty="0" smtClean="0"/>
              <a:t>计算圆周率）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257840" y="3907090"/>
            <a:ext cx="52590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/bin/run-example </a:t>
            </a:r>
            <a:r>
              <a:rPr lang="en-US" altLang="zh-CN" dirty="0" err="1"/>
              <a:t>SparkPi</a:t>
            </a:r>
            <a:r>
              <a:rPr lang="en-US" altLang="zh-CN" dirty="0"/>
              <a:t> 10 2&gt;/</a:t>
            </a:r>
            <a:r>
              <a:rPr lang="en-US" altLang="zh-CN" dirty="0" err="1"/>
              <a:t>dev</a:t>
            </a:r>
            <a:r>
              <a:rPr lang="en-US" altLang="zh-CN" dirty="0"/>
              <a:t>/null</a:t>
            </a:r>
            <a:r>
              <a:rPr lang="zh-CN" altLang="zh-CN" dirty="0"/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36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Spark</a:t>
            </a:r>
            <a:r>
              <a:rPr lang="en-US" altLang="en-US" sz="2100" b="1" spc="225" dirty="0" err="1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995946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集群点部署 </a:t>
            </a:r>
            <a:r>
              <a:rPr kumimoji="1" lang="en-US" altLang="zh-CN" dirty="0" smtClean="0"/>
              <a:t>—Standalone</a:t>
            </a:r>
            <a:r>
              <a:rPr kumimoji="1" lang="zh-CN" altLang="en-US" dirty="0" smtClean="0"/>
              <a:t>模式集群的架构</a:t>
            </a:r>
            <a:endParaRPr kumimoji="1"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8636" y="1793153"/>
            <a:ext cx="3332197" cy="3012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36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Spark</a:t>
            </a:r>
            <a:r>
              <a:rPr lang="en-US" altLang="en-US" sz="2100" b="1" spc="225" dirty="0" err="1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995946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集群点部署 </a:t>
            </a:r>
            <a:r>
              <a:rPr kumimoji="1" lang="en-US" altLang="zh-CN" dirty="0" smtClean="0"/>
              <a:t>—Standalone</a:t>
            </a:r>
            <a:r>
              <a:rPr kumimoji="1" lang="zh-CN" altLang="en-US" dirty="0" smtClean="0"/>
              <a:t>模式集群的规划</a:t>
            </a:r>
            <a:endParaRPr kumimoji="1" lang="zh-CN" altLang="en-US" dirty="0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747728" y="2146788"/>
          <a:ext cx="7453276" cy="2192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文档" r:id="rId1" imgW="4533900" imgH="1333500" progId="Word.Document.12">
                  <p:embed/>
                </p:oleObj>
              </mc:Choice>
              <mc:Fallback>
                <p:oleObj name="文档" r:id="rId1" imgW="4533900" imgH="1333500" progId="Word.Document.12">
                  <p:embed/>
                  <p:pic>
                    <p:nvPicPr>
                      <p:cNvPr id="0" name="图片 207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47728" y="2146788"/>
                        <a:ext cx="7453276" cy="2192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36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Spark</a:t>
            </a:r>
            <a:r>
              <a:rPr lang="en-US" altLang="en-US" sz="2100" b="1" spc="225" dirty="0" err="1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995946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集群点部署 </a:t>
            </a:r>
            <a:r>
              <a:rPr kumimoji="1" lang="en-US" altLang="zh-CN" dirty="0" smtClean="0"/>
              <a:t>—Standalone</a:t>
            </a:r>
            <a:r>
              <a:rPr kumimoji="1" lang="zh-CN" altLang="en-US" dirty="0" smtClean="0"/>
              <a:t>模式集群的部署步骤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61857" y="1587415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</a:t>
            </a:r>
            <a:r>
              <a:rPr kumimoji="1" lang="zh-CN" altLang="en-US" dirty="0" smtClean="0"/>
              <a:t>） 配置</a:t>
            </a:r>
            <a:r>
              <a:rPr kumimoji="1" lang="en-US" altLang="zh-CN" dirty="0" smtClean="0"/>
              <a:t>Linux</a:t>
            </a:r>
            <a:r>
              <a:rPr kumimoji="1" lang="zh-CN" altLang="en-US" dirty="0" smtClean="0"/>
              <a:t>机器，调通网络，关闭防火墙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847936" y="2027062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2</a:t>
            </a:r>
            <a:r>
              <a:rPr kumimoji="1" lang="zh-CN" altLang="en-US" dirty="0" smtClean="0"/>
              <a:t>） 创建用户</a:t>
            </a:r>
            <a:r>
              <a:rPr kumimoji="1" lang="en-US" altLang="zh-CN" dirty="0" err="1" smtClean="0"/>
              <a:t>dtadmin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834016" y="2451586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 smtClean="0"/>
              <a:t>3</a:t>
            </a:r>
            <a:r>
              <a:rPr kumimoji="1" lang="zh-CN" altLang="en-US" dirty="0" smtClean="0"/>
              <a:t>） 配置</a:t>
            </a:r>
            <a:r>
              <a:rPr kumimoji="1" lang="en-US" altLang="zh-CN" dirty="0" smtClean="0"/>
              <a:t>host</a:t>
            </a:r>
            <a:r>
              <a:rPr kumimoji="1" lang="zh-CN" altLang="en-US" dirty="0" smtClean="0"/>
              <a:t>文件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850336" y="2860992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4</a:t>
            </a:r>
            <a:r>
              <a:rPr kumimoji="1" lang="zh-CN" altLang="en-US" dirty="0" smtClean="0"/>
              <a:t>） 安装</a:t>
            </a:r>
            <a:r>
              <a:rPr kumimoji="1" lang="en-US" altLang="zh-CN" dirty="0" smtClean="0"/>
              <a:t>JDK</a:t>
            </a:r>
            <a:endParaRPr kumimoji="1"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866656" y="3255280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 smtClean="0"/>
              <a:t>5</a:t>
            </a:r>
            <a:r>
              <a:rPr kumimoji="1" lang="zh-CN" altLang="en-US" dirty="0" smtClean="0"/>
              <a:t>） 配置免密码登录</a:t>
            </a:r>
            <a:endParaRPr kumimoji="1"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867856" y="3634450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6</a:t>
            </a:r>
            <a:r>
              <a:rPr kumimoji="1" lang="zh-CN" altLang="en-US" dirty="0" smtClean="0"/>
              <a:t>） 下载、解压</a:t>
            </a: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安装包</a:t>
            </a:r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867856" y="4042636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7</a:t>
            </a:r>
            <a:r>
              <a:rPr kumimoji="1" lang="zh-CN" altLang="en-US" dirty="0" smtClean="0"/>
              <a:t>） 配置</a:t>
            </a:r>
            <a:r>
              <a:rPr kumimoji="1" lang="en-US" altLang="zh-CN" dirty="0" smtClean="0"/>
              <a:t>slaves</a:t>
            </a:r>
            <a:r>
              <a:rPr kumimoji="1" lang="zh-CN" altLang="en-US" dirty="0" smtClean="0"/>
              <a:t>文件</a:t>
            </a:r>
            <a:endParaRPr kumimoji="1"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869056" y="4467160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 smtClean="0"/>
              <a:t>8</a:t>
            </a:r>
            <a:r>
              <a:rPr kumimoji="1" lang="zh-CN" altLang="en-US" dirty="0" smtClean="0"/>
              <a:t>）执行启动脚本，启动集群 </a:t>
            </a:r>
            <a:endParaRPr kumimoji="1"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900496" y="4906802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9</a:t>
            </a:r>
            <a:r>
              <a:rPr kumimoji="1" lang="zh-CN" altLang="en-US" dirty="0" smtClean="0"/>
              <a:t>）验证安装是否成功 </a:t>
            </a:r>
            <a:endParaRPr kumimoji="1"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794656" y="5330106"/>
            <a:ext cx="511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 smtClean="0"/>
              <a:t>1</a:t>
            </a:r>
            <a:r>
              <a:rPr kumimoji="1" lang="en-US" altLang="zh-CN" dirty="0" smtClean="0"/>
              <a:t>0</a:t>
            </a:r>
            <a:r>
              <a:rPr kumimoji="1" lang="zh-CN" altLang="en-US" dirty="0" smtClean="0"/>
              <a:t>）提交测试程序 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36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Spark</a:t>
            </a:r>
            <a:r>
              <a:rPr lang="en-US" altLang="en-US" sz="2100" b="1" spc="225" dirty="0" err="1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995946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集群点部署 </a:t>
            </a:r>
            <a:r>
              <a:rPr kumimoji="1" lang="en-US" altLang="zh-CN" dirty="0" smtClean="0"/>
              <a:t>—</a:t>
            </a:r>
            <a:r>
              <a:rPr kumimoji="1" lang="zh-CN" altLang="en-US" dirty="0" smtClean="0"/>
              <a:t>高可用集群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2131" y="1955818"/>
            <a:ext cx="4983273" cy="316012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16501" y="1466467"/>
            <a:ext cx="477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</a:t>
            </a:r>
            <a:r>
              <a:rPr kumimoji="1" lang="zh-CN" altLang="en-US" dirty="0" smtClean="0"/>
              <a:t>）增加备用</a:t>
            </a:r>
            <a:r>
              <a:rPr kumimoji="1" lang="en-US" altLang="zh-CN" dirty="0" smtClean="0"/>
              <a:t>Master</a:t>
            </a:r>
            <a:r>
              <a:rPr kumimoji="1" lang="zh-CN" altLang="en-US" dirty="0" smtClean="0"/>
              <a:t>节点实现高可用集群</a:t>
            </a:r>
            <a:endParaRPr kumimoji="1"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847939" y="5232106"/>
            <a:ext cx="477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2</a:t>
            </a:r>
            <a:r>
              <a:rPr kumimoji="1" lang="zh-CN" altLang="en-US" dirty="0" smtClean="0"/>
              <a:t>）配置</a:t>
            </a:r>
            <a:r>
              <a:rPr kumimoji="1" lang="en-US" altLang="zh-CN" dirty="0" smtClean="0"/>
              <a:t>Master</a:t>
            </a:r>
            <a:r>
              <a:rPr kumimoji="1" lang="zh-CN" altLang="en-US" dirty="0" smtClean="0"/>
              <a:t>节点本地文件系统恢复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222012" y="1169836"/>
              <a:ext cx="26999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 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内存大数据计算框架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Spark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39414" y="3348695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en-US" altLang="en-US" sz="2100" spc="225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配置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121995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73620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3903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3999634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5685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RDD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6" y="53147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组合 69"/>
          <p:cNvGrpSpPr/>
          <p:nvPr/>
        </p:nvGrpSpPr>
        <p:grpSpPr>
          <a:xfrm>
            <a:off x="1764226" y="4665715"/>
            <a:ext cx="5693399" cy="426279"/>
            <a:chOff x="1807265" y="3866296"/>
            <a:chExt cx="5693399" cy="426279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65758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Shell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</a:t>
            </a:r>
            <a:r>
              <a:rPr lang="en-US" altLang="zh-CN" sz="2100" b="1" spc="225" dirty="0">
                <a:solidFill>
                  <a:prstClr val="white"/>
                </a:solidFill>
              </a:rPr>
              <a:t>3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Spark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配置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995946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三种配置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907218" y="1753713"/>
            <a:ext cx="48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属性        应用程序相关配置</a:t>
            </a:r>
            <a:endParaRPr kumimoji="1" lang="en-US" altLang="zh-CN" dirty="0" smtClean="0"/>
          </a:p>
        </p:txBody>
      </p:sp>
      <p:sp>
        <p:nvSpPr>
          <p:cNvPr id="22" name="文本框 21"/>
          <p:cNvSpPr txBox="1"/>
          <p:nvPr/>
        </p:nvSpPr>
        <p:spPr>
          <a:xfrm>
            <a:off x="923538" y="2662013"/>
            <a:ext cx="48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2</a:t>
            </a:r>
            <a:r>
              <a:rPr kumimoji="1" lang="zh-CN" altLang="en-US" dirty="0" smtClean="0"/>
              <a:t>）环境变量          机器相关配置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924738" y="3494723"/>
            <a:ext cx="48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3</a:t>
            </a:r>
            <a:r>
              <a:rPr kumimoji="1" lang="zh-CN" altLang="en-US" dirty="0" smtClean="0"/>
              <a:t>）日志配置          日志开关、级别等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</a:t>
            </a:r>
            <a:r>
              <a:rPr lang="en-US" altLang="zh-CN" sz="2100" b="1" spc="225" dirty="0">
                <a:solidFill>
                  <a:prstClr val="white"/>
                </a:solidFill>
              </a:rPr>
              <a:t>3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Spark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配置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995946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属性， 优先级由低到高：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907218" y="1753713"/>
            <a:ext cx="48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spark-</a:t>
            </a:r>
            <a:r>
              <a:rPr kumimoji="1" lang="en-US" altLang="zh-CN" dirty="0" err="1" smtClean="0"/>
              <a:t>defaults.conf</a:t>
            </a:r>
            <a:r>
              <a:rPr kumimoji="1" lang="zh-CN" altLang="en-US" dirty="0" smtClean="0"/>
              <a:t> 配置文件</a:t>
            </a:r>
            <a:endParaRPr kumimoji="1" lang="en-US" altLang="zh-CN" dirty="0" smtClean="0"/>
          </a:p>
        </p:txBody>
      </p:sp>
      <p:sp>
        <p:nvSpPr>
          <p:cNvPr id="22" name="文本框 21"/>
          <p:cNvSpPr txBox="1"/>
          <p:nvPr/>
        </p:nvSpPr>
        <p:spPr>
          <a:xfrm>
            <a:off x="923538" y="2767839"/>
            <a:ext cx="48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2</a:t>
            </a:r>
            <a:r>
              <a:rPr kumimoji="1" lang="zh-CN" altLang="en-US" dirty="0" smtClean="0"/>
              <a:t>）命令行参数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924738" y="3781965"/>
            <a:ext cx="48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/>
              <a:t>3</a:t>
            </a:r>
            <a:r>
              <a:rPr kumimoji="1" lang="zh-CN" altLang="en-US" dirty="0" smtClean="0"/>
              <a:t>）</a:t>
            </a:r>
            <a:r>
              <a:rPr kumimoji="1" lang="en-US" altLang="zh-CN" dirty="0" err="1" smtClean="0"/>
              <a:t>SparkConf</a:t>
            </a:r>
            <a:r>
              <a:rPr kumimoji="1" lang="zh-CN" altLang="en-US" dirty="0" smtClean="0"/>
              <a:t>对象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</a:t>
            </a:r>
            <a:r>
              <a:rPr lang="en-US" altLang="zh-CN" sz="2100" b="1" spc="225" dirty="0">
                <a:solidFill>
                  <a:prstClr val="white"/>
                </a:solidFill>
              </a:rPr>
              <a:t>3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Spark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配置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995946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常用</a:t>
            </a: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属性</a:t>
            </a:r>
            <a:endParaRPr kumimoji="1"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468730" y="1654009"/>
          <a:ext cx="8346404" cy="403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540"/>
                <a:gridCol w="982819"/>
                <a:gridCol w="4279045"/>
              </a:tblGrid>
              <a:tr h="458304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属性名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默认值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含义</a:t>
                      </a:r>
                      <a:endParaRPr lang="zh-CN" altLang="en-US" dirty="0"/>
                    </a:p>
                  </a:txBody>
                  <a:tcPr/>
                </a:tc>
              </a:tr>
              <a:tr h="458304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spark.app.name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(none)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应用程序的名称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663882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spark.driver.cores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集群模式下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driver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所使用的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的数量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663882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spark.driver.memory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1G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Driver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进程所使用的内存大小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663882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spark.executor.memory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1G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每个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executor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进程所使用的内存大小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458304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spark.master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(none)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集群管理器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URL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663882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spark.submit.deployMode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(none)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Driver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程序的部署模式，取值为：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”client”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”cluster”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</a:t>
            </a:r>
            <a:r>
              <a:rPr lang="en-US" altLang="zh-CN" sz="2100" b="1" spc="225" dirty="0">
                <a:solidFill>
                  <a:prstClr val="white"/>
                </a:solidFill>
              </a:rPr>
              <a:t>3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Spark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配置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995946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常用环境变量配置</a:t>
            </a:r>
            <a:endParaRPr kumimoji="1"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680410" y="2016841"/>
          <a:ext cx="7363585" cy="2244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540"/>
                <a:gridCol w="4279045"/>
              </a:tblGrid>
              <a:tr h="458304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配置项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含义</a:t>
                      </a:r>
                      <a:endParaRPr lang="zh-CN" altLang="en-US" dirty="0"/>
                    </a:p>
                  </a:txBody>
                  <a:tcPr/>
                </a:tc>
              </a:tr>
              <a:tr h="458304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SPARK_LOCAL_IP</a:t>
                      </a:r>
                      <a:r>
                        <a:rPr lang="zh-CN" altLang="zh-CN" dirty="0" smtClean="0">
                          <a:effectLst/>
                        </a:rPr>
                        <a:t> 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绑定的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地址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663882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SPARK_PUBLIC_DNS</a:t>
                      </a:r>
                      <a:r>
                        <a:rPr lang="zh-CN" altLang="zh-CN" dirty="0" smtClean="0">
                          <a:effectLst/>
                        </a:rPr>
                        <a:t> 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Driver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程序使用的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DNS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服务器</a:t>
                      </a:r>
                      <a:r>
                        <a:rPr lang="zh-CN" altLang="zh-CN" dirty="0" smtClean="0">
                          <a:effectLst/>
                        </a:rPr>
                        <a:t>  </a:t>
                      </a:r>
                      <a:endParaRPr lang="zh-CN" altLang="en-US" dirty="0"/>
                    </a:p>
                  </a:txBody>
                  <a:tcPr/>
                </a:tc>
              </a:tr>
              <a:tr h="663882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SPARK_CLASSPATH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额外追加的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classpath</a:t>
                      </a:r>
                      <a:r>
                        <a:rPr lang="zh-CN" altLang="zh-CN" dirty="0" smtClean="0">
                          <a:effectLst/>
                        </a:rPr>
                        <a:t>  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222012" y="1169836"/>
              <a:ext cx="26999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 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内存大数据计算框架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Spark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696479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3903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34092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配置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3999634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5685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RDD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6" y="53147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组合 69"/>
          <p:cNvGrpSpPr/>
          <p:nvPr/>
        </p:nvGrpSpPr>
        <p:grpSpPr>
          <a:xfrm>
            <a:off x="1764226" y="4665715"/>
            <a:ext cx="5693399" cy="426279"/>
            <a:chOff x="1807265" y="3866296"/>
            <a:chExt cx="5693399" cy="426279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65758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Shell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222012" y="1169836"/>
              <a:ext cx="26999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 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内存大数据计算框架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Spark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39414" y="3998769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5685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.4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RDD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121995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73620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3903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3379796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en-US" altLang="en-US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配置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6" y="53147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组合 69"/>
          <p:cNvGrpSpPr/>
          <p:nvPr/>
        </p:nvGrpSpPr>
        <p:grpSpPr>
          <a:xfrm>
            <a:off x="1764226" y="4665715"/>
            <a:ext cx="5693399" cy="426279"/>
            <a:chOff x="1807265" y="3866296"/>
            <a:chExt cx="5693399" cy="426279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65758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Shell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616630" y="2510793"/>
            <a:ext cx="1600203" cy="160020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717401" y="2611564"/>
            <a:ext cx="1398662" cy="1398662"/>
          </a:xfrm>
          <a:prstGeom prst="ellipse">
            <a:avLst/>
          </a:prstGeom>
          <a:noFill/>
          <a:ln w="381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738946" y="2746522"/>
            <a:ext cx="1312911" cy="1091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300" b="1" dirty="0" smtClean="0">
                <a:solidFill>
                  <a:prstClr val="white"/>
                </a:solidFill>
              </a:rPr>
              <a:t> </a:t>
            </a:r>
            <a:r>
              <a:rPr lang="en-US" altLang="zh-CN" sz="3200" b="1" dirty="0" smtClean="0">
                <a:solidFill>
                  <a:prstClr val="white"/>
                </a:solidFill>
              </a:rPr>
              <a:t>RDD</a:t>
            </a:r>
            <a:endParaRPr lang="en-US" altLang="zh-CN" sz="3200" b="1" dirty="0" smtClean="0">
              <a:solidFill>
                <a:prstClr val="white"/>
              </a:solidFill>
            </a:endParaRPr>
          </a:p>
          <a:p>
            <a:pPr algn="ctr"/>
            <a:r>
              <a:rPr lang="zh-CN" altLang="en-US" sz="3200" b="1" dirty="0" smtClean="0">
                <a:solidFill>
                  <a:prstClr val="white"/>
                </a:solidFill>
              </a:rPr>
              <a:t>特性</a:t>
            </a:r>
            <a:endParaRPr lang="en-US" altLang="zh-CN" sz="3200" b="1" dirty="0">
              <a:solidFill>
                <a:prstClr val="white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638022" y="3017475"/>
            <a:ext cx="2804384" cy="369332"/>
            <a:chOff x="7892654" y="2137018"/>
            <a:chExt cx="3739175" cy="492442"/>
          </a:xfrm>
        </p:grpSpPr>
        <p:sp>
          <p:nvSpPr>
            <p:cNvPr id="38" name="圆角矩形 37"/>
            <p:cNvSpPr/>
            <p:nvPr/>
          </p:nvSpPr>
          <p:spPr>
            <a:xfrm>
              <a:off x="7892654" y="2152929"/>
              <a:ext cx="3739175" cy="4298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21619" y="2137018"/>
              <a:ext cx="90024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pc="225" dirty="0" smtClean="0">
                  <a:solidFill>
                    <a:prstClr val="white"/>
                  </a:solidFill>
                </a:rPr>
                <a:t>只读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13115" y="3142071"/>
            <a:ext cx="2826197" cy="369332"/>
            <a:chOff x="7892654" y="2137018"/>
            <a:chExt cx="3811694" cy="492442"/>
          </a:xfrm>
        </p:grpSpPr>
        <p:sp>
          <p:nvSpPr>
            <p:cNvPr id="41" name="圆角矩形 40"/>
            <p:cNvSpPr/>
            <p:nvPr/>
          </p:nvSpPr>
          <p:spPr>
            <a:xfrm>
              <a:off x="7892654" y="2137021"/>
              <a:ext cx="3811694" cy="461663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021617" y="2137018"/>
              <a:ext cx="1615425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弹性分布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89538" y="1500050"/>
            <a:ext cx="2815270" cy="377931"/>
            <a:chOff x="7892654" y="2125553"/>
            <a:chExt cx="3884083" cy="503907"/>
          </a:xfrm>
        </p:grpSpPr>
        <p:sp>
          <p:nvSpPr>
            <p:cNvPr id="44" name="圆角矩形 43"/>
            <p:cNvSpPr/>
            <p:nvPr/>
          </p:nvSpPr>
          <p:spPr>
            <a:xfrm>
              <a:off x="7892654" y="2125553"/>
              <a:ext cx="3884083" cy="48459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021619" y="2137018"/>
              <a:ext cx="1652493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数据集合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603958" y="1340127"/>
            <a:ext cx="3411263" cy="705727"/>
            <a:chOff x="7471943" y="1805208"/>
            <a:chExt cx="4548351" cy="940970"/>
          </a:xfrm>
        </p:grpSpPr>
        <p:grpSp>
          <p:nvGrpSpPr>
            <p:cNvPr id="50" name="组合 49"/>
            <p:cNvGrpSpPr/>
            <p:nvPr/>
          </p:nvGrpSpPr>
          <p:grpSpPr>
            <a:xfrm>
              <a:off x="7517356" y="1805208"/>
              <a:ext cx="3739185" cy="496992"/>
              <a:chOff x="7892653" y="2132469"/>
              <a:chExt cx="3739185" cy="496992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7892653" y="2132469"/>
                <a:ext cx="3739185" cy="470766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8021620" y="2137018"/>
                <a:ext cx="193899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pc="225" dirty="0" smtClean="0">
                    <a:solidFill>
                      <a:prstClr val="white"/>
                    </a:solidFill>
                  </a:rPr>
                  <a:t>分布式存储</a:t>
                </a:r>
                <a:endParaRPr lang="zh-CN" altLang="en-US" spc="225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7471943" y="2256471"/>
              <a:ext cx="4548351" cy="489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35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5603958" y="3351793"/>
            <a:ext cx="3330493" cy="38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一旦生成便不可修改，易于同步处理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78330" y="3469186"/>
            <a:ext cx="2860979" cy="38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数据的分片可以自定义</a:t>
            </a:r>
            <a:endParaRPr lang="en-US" altLang="zh-CN" sz="135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43825" y="1844879"/>
            <a:ext cx="3330493" cy="38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与编程语言中的集合类似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8" name="任意多边形 57"/>
          <p:cNvSpPr/>
          <p:nvPr/>
        </p:nvSpPr>
        <p:spPr>
          <a:xfrm>
            <a:off x="3084541" y="1663003"/>
            <a:ext cx="1082647" cy="891663"/>
          </a:xfrm>
          <a:custGeom>
            <a:avLst/>
            <a:gdLst>
              <a:gd name="connsiteX0" fmla="*/ 0 w 2129671"/>
              <a:gd name="connsiteY0" fmla="*/ 0 h 1465942"/>
              <a:gd name="connsiteX1" fmla="*/ 1886857 w 2129671"/>
              <a:gd name="connsiteY1" fmla="*/ 304800 h 1465942"/>
              <a:gd name="connsiteX2" fmla="*/ 2046514 w 2129671"/>
              <a:gd name="connsiteY2" fmla="*/ 1465942 h 1465942"/>
              <a:gd name="connsiteX0-1" fmla="*/ 0 w 3575982"/>
              <a:gd name="connsiteY0-2" fmla="*/ 0 h 1516742"/>
              <a:gd name="connsiteX1-3" fmla="*/ 1886857 w 3575982"/>
              <a:gd name="connsiteY1-4" fmla="*/ 304800 h 1516742"/>
              <a:gd name="connsiteX2-5" fmla="*/ 3571865 w 3575982"/>
              <a:gd name="connsiteY2-6" fmla="*/ 1516742 h 1516742"/>
              <a:gd name="connsiteX0-7" fmla="*/ 0 w 3571864"/>
              <a:gd name="connsiteY0-8" fmla="*/ 0 h 1516742"/>
              <a:gd name="connsiteX1-9" fmla="*/ 1886857 w 3571864"/>
              <a:gd name="connsiteY1-10" fmla="*/ 304800 h 1516742"/>
              <a:gd name="connsiteX2-11" fmla="*/ 3571865 w 3571864"/>
              <a:gd name="connsiteY2-12" fmla="*/ 1516742 h 1516742"/>
              <a:gd name="connsiteX0-13" fmla="*/ 0 w 3571864"/>
              <a:gd name="connsiteY0-14" fmla="*/ 0 h 1516742"/>
              <a:gd name="connsiteX1-15" fmla="*/ 2232219 w 3571864"/>
              <a:gd name="connsiteY1-16" fmla="*/ 635000 h 1516742"/>
              <a:gd name="connsiteX2-17" fmla="*/ 3571865 w 3571864"/>
              <a:gd name="connsiteY2-18" fmla="*/ 1516742 h 1516742"/>
              <a:gd name="connsiteX0-19" fmla="*/ 0 w 3571864"/>
              <a:gd name="connsiteY0-20" fmla="*/ 0 h 1516742"/>
              <a:gd name="connsiteX1-21" fmla="*/ 2232219 w 3571864"/>
              <a:gd name="connsiteY1-22" fmla="*/ 635000 h 1516742"/>
              <a:gd name="connsiteX2-23" fmla="*/ 3571865 w 3571864"/>
              <a:gd name="connsiteY2-24" fmla="*/ 1516742 h 1516742"/>
              <a:gd name="connsiteX0-25" fmla="*/ 0 w 3571864"/>
              <a:gd name="connsiteY0-26" fmla="*/ 0 h 1516742"/>
              <a:gd name="connsiteX1-27" fmla="*/ 2232219 w 3571864"/>
              <a:gd name="connsiteY1-28" fmla="*/ 635000 h 1516742"/>
              <a:gd name="connsiteX2-29" fmla="*/ 3571865 w 3571864"/>
              <a:gd name="connsiteY2-30" fmla="*/ 1516742 h 15167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571864" h="1516742">
                <a:moveTo>
                  <a:pt x="0" y="0"/>
                </a:moveTo>
                <a:cubicBezTo>
                  <a:pt x="772885" y="30238"/>
                  <a:pt x="1603331" y="327176"/>
                  <a:pt x="2232219" y="635000"/>
                </a:cubicBezTo>
                <a:cubicBezTo>
                  <a:pt x="2861107" y="942824"/>
                  <a:pt x="2943074" y="1045633"/>
                  <a:pt x="3571865" y="1516742"/>
                </a:cubicBez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1" name="任意多边形 60"/>
          <p:cNvSpPr/>
          <p:nvPr/>
        </p:nvSpPr>
        <p:spPr>
          <a:xfrm rot="971766">
            <a:off x="4945511" y="1327158"/>
            <a:ext cx="519531" cy="1384332"/>
          </a:xfrm>
          <a:custGeom>
            <a:avLst/>
            <a:gdLst>
              <a:gd name="connsiteX0" fmla="*/ 17322 w 1004294"/>
              <a:gd name="connsiteY0" fmla="*/ 1465943 h 1465943"/>
              <a:gd name="connsiteX1" fmla="*/ 133437 w 1004294"/>
              <a:gd name="connsiteY1" fmla="*/ 537029 h 1465943"/>
              <a:gd name="connsiteX2" fmla="*/ 1004294 w 1004294"/>
              <a:gd name="connsiteY2" fmla="*/ 0 h 1465943"/>
              <a:gd name="connsiteX0-1" fmla="*/ 688 w 1633324"/>
              <a:gd name="connsiteY0-2" fmla="*/ 1444002 h 1444002"/>
              <a:gd name="connsiteX1-3" fmla="*/ 762467 w 1633324"/>
              <a:gd name="connsiteY1-4" fmla="*/ 537029 h 1444002"/>
              <a:gd name="connsiteX2-5" fmla="*/ 1633324 w 1633324"/>
              <a:gd name="connsiteY2-6" fmla="*/ 0 h 1444002"/>
              <a:gd name="connsiteX0-7" fmla="*/ 2761 w 1635397"/>
              <a:gd name="connsiteY0-8" fmla="*/ 1444002 h 1444002"/>
              <a:gd name="connsiteX1-9" fmla="*/ 281252 w 1635397"/>
              <a:gd name="connsiteY1-10" fmla="*/ 596491 h 1444002"/>
              <a:gd name="connsiteX2-11" fmla="*/ 1635397 w 1635397"/>
              <a:gd name="connsiteY2-12" fmla="*/ 0 h 1444002"/>
              <a:gd name="connsiteX0-13" fmla="*/ 2761 w 1635397"/>
              <a:gd name="connsiteY0-14" fmla="*/ 1444002 h 1444002"/>
              <a:gd name="connsiteX1-15" fmla="*/ 281252 w 1635397"/>
              <a:gd name="connsiteY1-16" fmla="*/ 596491 h 1444002"/>
              <a:gd name="connsiteX2-17" fmla="*/ 1635397 w 1635397"/>
              <a:gd name="connsiteY2-18" fmla="*/ 0 h 1444002"/>
              <a:gd name="connsiteX0-19" fmla="*/ 38303 w 1670939"/>
              <a:gd name="connsiteY0-20" fmla="*/ 1444002 h 1444002"/>
              <a:gd name="connsiteX1-21" fmla="*/ 316794 w 1670939"/>
              <a:gd name="connsiteY1-22" fmla="*/ 596491 h 1444002"/>
              <a:gd name="connsiteX2-23" fmla="*/ 1670939 w 1670939"/>
              <a:gd name="connsiteY2-24" fmla="*/ 0 h 1444002"/>
              <a:gd name="connsiteX0-25" fmla="*/ 2175 w 1634811"/>
              <a:gd name="connsiteY0-26" fmla="*/ 1444002 h 1444002"/>
              <a:gd name="connsiteX1-27" fmla="*/ 591374 w 1634811"/>
              <a:gd name="connsiteY1-28" fmla="*/ 630399 h 1444002"/>
              <a:gd name="connsiteX2-29" fmla="*/ 1634811 w 1634811"/>
              <a:gd name="connsiteY2-30" fmla="*/ 0 h 1444002"/>
              <a:gd name="connsiteX0-31" fmla="*/ 0 w 1632636"/>
              <a:gd name="connsiteY0-32" fmla="*/ 1444002 h 1444002"/>
              <a:gd name="connsiteX1-33" fmla="*/ 589199 w 1632636"/>
              <a:gd name="connsiteY1-34" fmla="*/ 630399 h 1444002"/>
              <a:gd name="connsiteX2-35" fmla="*/ 1632636 w 1632636"/>
              <a:gd name="connsiteY2-36" fmla="*/ 0 h 1444002"/>
              <a:gd name="connsiteX0-37" fmla="*/ 0 w 1703563"/>
              <a:gd name="connsiteY0-38" fmla="*/ 1396840 h 1396840"/>
              <a:gd name="connsiteX1-39" fmla="*/ 660126 w 1703563"/>
              <a:gd name="connsiteY1-40" fmla="*/ 630399 h 1396840"/>
              <a:gd name="connsiteX2-41" fmla="*/ 1703563 w 1703563"/>
              <a:gd name="connsiteY2-42" fmla="*/ 0 h 13968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703563" h="1396840">
                <a:moveTo>
                  <a:pt x="0" y="1396840"/>
                </a:moveTo>
                <a:cubicBezTo>
                  <a:pt x="37494" y="1352400"/>
                  <a:pt x="376199" y="863206"/>
                  <a:pt x="660126" y="630399"/>
                </a:cubicBezTo>
                <a:cubicBezTo>
                  <a:pt x="944053" y="397592"/>
                  <a:pt x="1350382" y="146352"/>
                  <a:pt x="1703563" y="0"/>
                </a:cubicBez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3325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38018" y="1718212"/>
            <a:ext cx="3132515" cy="698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切分为多个数据块，分散存储在多个节点中</a:t>
            </a:r>
            <a:endParaRPr lang="en-US" altLang="zh-CN" sz="135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18" name="曲线连接符 17"/>
          <p:cNvCxnSpPr>
            <a:stCxn id="22" idx="2"/>
            <a:endCxn id="41" idx="3"/>
          </p:cNvCxnSpPr>
          <p:nvPr/>
        </p:nvCxnSpPr>
        <p:spPr>
          <a:xfrm rot="10800000" flipV="1">
            <a:off x="3139312" y="3310895"/>
            <a:ext cx="477318" cy="430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曲线连接符 25"/>
          <p:cNvCxnSpPr>
            <a:endCxn id="38" idx="1"/>
          </p:cNvCxnSpPr>
          <p:nvPr/>
        </p:nvCxnSpPr>
        <p:spPr>
          <a:xfrm flipV="1">
            <a:off x="5216833" y="3190601"/>
            <a:ext cx="421189" cy="6853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6"/>
          <p:cNvSpPr txBox="1"/>
          <p:nvPr/>
        </p:nvSpPr>
        <p:spPr>
          <a:xfrm>
            <a:off x="452232" y="173917"/>
            <a:ext cx="2378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Spark RDD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grpSp>
        <p:nvGrpSpPr>
          <p:cNvPr id="47" name="组合 36"/>
          <p:cNvGrpSpPr/>
          <p:nvPr/>
        </p:nvGrpSpPr>
        <p:grpSpPr>
          <a:xfrm>
            <a:off x="5704796" y="4354202"/>
            <a:ext cx="2804384" cy="369332"/>
            <a:chOff x="7892654" y="2137018"/>
            <a:chExt cx="3739175" cy="492442"/>
          </a:xfrm>
        </p:grpSpPr>
        <p:sp>
          <p:nvSpPr>
            <p:cNvPr id="48" name="圆角矩形 47"/>
            <p:cNvSpPr/>
            <p:nvPr/>
          </p:nvSpPr>
          <p:spPr>
            <a:xfrm>
              <a:off x="7892654" y="2152929"/>
              <a:ext cx="3739175" cy="4298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021619" y="2137018"/>
              <a:ext cx="1938990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可重新计算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5670732" y="4688520"/>
            <a:ext cx="3330493" cy="38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在出现异常错误的情况下能够重新计算出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60" name="曲线连接符 59"/>
          <p:cNvCxnSpPr>
            <a:stCxn id="22" idx="5"/>
            <a:endCxn id="48" idx="1"/>
          </p:cNvCxnSpPr>
          <p:nvPr/>
        </p:nvCxnSpPr>
        <p:spPr>
          <a:xfrm rot="16200000" flipH="1">
            <a:off x="5018304" y="3840836"/>
            <a:ext cx="650676" cy="722307"/>
          </a:xfrm>
          <a:prstGeom prst="curved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39"/>
          <p:cNvGrpSpPr/>
          <p:nvPr/>
        </p:nvGrpSpPr>
        <p:grpSpPr>
          <a:xfrm>
            <a:off x="405035" y="4549265"/>
            <a:ext cx="2826197" cy="369332"/>
            <a:chOff x="7892654" y="2137018"/>
            <a:chExt cx="3811694" cy="492442"/>
          </a:xfrm>
        </p:grpSpPr>
        <p:sp>
          <p:nvSpPr>
            <p:cNvPr id="65" name="圆角矩形 64"/>
            <p:cNvSpPr/>
            <p:nvPr/>
          </p:nvSpPr>
          <p:spPr>
            <a:xfrm>
              <a:off x="7892654" y="2137021"/>
              <a:ext cx="3811694" cy="461663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8021617" y="2137018"/>
              <a:ext cx="1611101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可持久化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370250" y="4876380"/>
            <a:ext cx="2860979" cy="38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可缓存，避免重复计算</a:t>
            </a:r>
            <a:endParaRPr lang="en-US" altLang="zh-CN" sz="135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68" name="曲线连接符 67"/>
          <p:cNvCxnSpPr>
            <a:stCxn id="22" idx="3"/>
            <a:endCxn id="65" idx="3"/>
          </p:cNvCxnSpPr>
          <p:nvPr/>
        </p:nvCxnSpPr>
        <p:spPr>
          <a:xfrm rot="5400000">
            <a:off x="3118234" y="3989650"/>
            <a:ext cx="845739" cy="619742"/>
          </a:xfrm>
          <a:prstGeom prst="curved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378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Spark</a:t>
            </a:r>
            <a:r>
              <a:rPr lang="en-US" altLang="en-US" sz="2100" b="1" spc="225" dirty="0">
                <a:solidFill>
                  <a:prstClr val="white"/>
                </a:solidFill>
              </a:rPr>
              <a:t> </a:t>
            </a:r>
            <a:r>
              <a:rPr lang="en-US" altLang="en-US" sz="2100" b="1" spc="225" dirty="0" smtClean="0">
                <a:solidFill>
                  <a:prstClr val="white"/>
                </a:solidFill>
              </a:rPr>
              <a:t>RDD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995946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常用</a:t>
            </a: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转换操作</a:t>
            </a:r>
            <a:endParaRPr kumimoji="1"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287286" y="1542060"/>
          <a:ext cx="8648809" cy="4106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834"/>
                <a:gridCol w="6909975"/>
              </a:tblGrid>
              <a:tr h="44640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RDD</a:t>
                      </a:r>
                      <a:r>
                        <a:rPr lang="zh-CN" altLang="en-US" dirty="0" smtClean="0"/>
                        <a:t>转换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含义</a:t>
                      </a:r>
                      <a:endParaRPr lang="zh-CN" altLang="en-US" dirty="0"/>
                    </a:p>
                  </a:txBody>
                  <a:tcPr/>
                </a:tc>
              </a:tr>
              <a:tr h="446400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map(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通过函数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对数据集中的每个成员进行转换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438408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filter(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通过函数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选择过滤数据集中的成员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407386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flatMap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和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map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转换类似，但函数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可以把单个成员转换为多个成员。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union(other)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返回当前集合与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otherDataset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集合的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union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操作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36046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distinct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去掉集合中重复成员，使新的集合中成员各不相同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454068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groupByKey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对键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值（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key-value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）对集合按照键（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）进行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groupBy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操作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454068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sortByKey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对键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值（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key-value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）对集合进行排序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454068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join(other)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对两个键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值（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key-value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）对集合：（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K,V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），（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K,W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）进行连接操作，形成新的键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值对集合：（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，（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V,W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））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378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Spark</a:t>
            </a:r>
            <a:r>
              <a:rPr lang="en-US" altLang="en-US" sz="2100" b="1" spc="225" dirty="0">
                <a:solidFill>
                  <a:prstClr val="white"/>
                </a:solidFill>
              </a:rPr>
              <a:t> </a:t>
            </a:r>
            <a:r>
              <a:rPr lang="en-US" altLang="en-US" sz="2100" b="1" spc="225" dirty="0" smtClean="0">
                <a:solidFill>
                  <a:prstClr val="white"/>
                </a:solidFill>
              </a:rPr>
              <a:t>RDD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009" y="1222716"/>
            <a:ext cx="7377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依赖关系：</a:t>
            </a: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转换生成新的</a:t>
            </a:r>
            <a:r>
              <a:rPr kumimoji="1" lang="en-US" altLang="zh-CN" dirty="0" smtClean="0"/>
              <a:t>RDD,</a:t>
            </a:r>
            <a:r>
              <a:rPr kumimoji="1" lang="zh-CN" altLang="en-US" dirty="0" smtClean="0"/>
              <a:t> 新的</a:t>
            </a: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依赖于旧的形成依赖关系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31615" y="2948035"/>
            <a:ext cx="6955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</a:t>
            </a:r>
            <a:r>
              <a:rPr kumimoji="1" lang="zh-CN" altLang="en-US" dirty="0" smtClean="0"/>
              <a:t>）窄依赖</a:t>
            </a:r>
            <a:endParaRPr kumimoji="1" lang="en-US" altLang="zh-CN" dirty="0" smtClean="0"/>
          </a:p>
          <a:p>
            <a:r>
              <a:rPr kumimoji="1" lang="zh-CN" altLang="en-US" dirty="0" smtClean="0"/>
              <a:t>     父</a:t>
            </a: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的每个分区最多被一个子</a:t>
            </a: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分区所依赖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2</a:t>
            </a:r>
            <a:r>
              <a:rPr kumimoji="1" lang="zh-CN" altLang="en-US" dirty="0" smtClean="0"/>
              <a:t>）宽依赖</a:t>
            </a:r>
            <a:endParaRPr kumimoji="1" lang="en-US" altLang="zh-CN" dirty="0" smtClean="0"/>
          </a:p>
          <a:p>
            <a:r>
              <a:rPr kumimoji="1" lang="zh-CN" altLang="zh-CN" dirty="0"/>
              <a:t> </a:t>
            </a:r>
            <a:r>
              <a:rPr kumimoji="1" lang="zh-CN" altLang="en-US" dirty="0" smtClean="0"/>
              <a:t>    子</a:t>
            </a: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的每个分区都依赖于父</a:t>
            </a: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的所有分区或多个分区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16926" y="2546460"/>
            <a:ext cx="7239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按照</a:t>
            </a: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分区的依赖关系可分为两种类型：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378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Spark</a:t>
            </a:r>
            <a:r>
              <a:rPr lang="en-US" altLang="en-US" sz="2100" b="1" spc="225" dirty="0">
                <a:solidFill>
                  <a:prstClr val="white"/>
                </a:solidFill>
              </a:rPr>
              <a:t> </a:t>
            </a:r>
            <a:r>
              <a:rPr lang="en-US" altLang="en-US" sz="2100" b="1" spc="225" dirty="0" smtClean="0">
                <a:solidFill>
                  <a:prstClr val="white"/>
                </a:solidFill>
              </a:rPr>
              <a:t>RDD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0769" y="965710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窄依赖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983" y="1990904"/>
            <a:ext cx="2832291" cy="23631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466" y="1531898"/>
            <a:ext cx="2980811" cy="37115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648113" y="4505227"/>
            <a:ext cx="92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第一类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973715" y="5368185"/>
            <a:ext cx="92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第二类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378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Spark</a:t>
            </a:r>
            <a:r>
              <a:rPr lang="en-US" altLang="en-US" sz="2100" b="1" spc="225" dirty="0">
                <a:solidFill>
                  <a:prstClr val="white"/>
                </a:solidFill>
              </a:rPr>
              <a:t> </a:t>
            </a:r>
            <a:r>
              <a:rPr lang="en-US" altLang="en-US" sz="2100" b="1" spc="225" dirty="0" smtClean="0">
                <a:solidFill>
                  <a:prstClr val="white"/>
                </a:solidFill>
              </a:rPr>
              <a:t>RDD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0769" y="965710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宽依赖</a:t>
            </a:r>
            <a:endParaRPr kumimoji="1"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5896" y="1863315"/>
            <a:ext cx="3571524" cy="2611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378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Spark</a:t>
            </a:r>
            <a:r>
              <a:rPr lang="en-US" altLang="en-US" sz="2100" b="1" spc="225" dirty="0">
                <a:solidFill>
                  <a:prstClr val="white"/>
                </a:solidFill>
              </a:rPr>
              <a:t> </a:t>
            </a:r>
            <a:r>
              <a:rPr lang="en-US" altLang="en-US" sz="2100" b="1" spc="225" dirty="0" smtClean="0">
                <a:solidFill>
                  <a:prstClr val="white"/>
                </a:solidFill>
              </a:rPr>
              <a:t>RDD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6515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altLang="zh-CN" sz="1200" b="1" dirty="0" smtClean="0">
                <a:solidFill>
                  <a:schemeClr val="bg1">
                    <a:lumMod val="50000"/>
                  </a:schemeClr>
                </a:solidFill>
              </a:rPr>
              <a:t>30</a:t>
            </a:r>
            <a:endParaRPr lang="es-ES" altLang="zh-C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70769" y="965710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行动操作（</a:t>
            </a:r>
            <a:r>
              <a:rPr kumimoji="1" lang="en-US" altLang="zh-CN" dirty="0" smtClean="0"/>
              <a:t>Action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725775" y="1466465"/>
          <a:ext cx="7650870" cy="4419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786"/>
                <a:gridCol w="5863084"/>
              </a:tblGrid>
              <a:tr h="366621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含义</a:t>
                      </a:r>
                      <a:endParaRPr lang="zh-CN" altLang="en-US" dirty="0"/>
                    </a:p>
                  </a:txBody>
                  <a:tcPr/>
                </a:tc>
              </a:tr>
              <a:tr h="366621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collect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返回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中的所有元素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66621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返回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中元素的数量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42807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countByKey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计算键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值对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每个键（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）对应的元素个数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66621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first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返回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中第一个元素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66621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take(n)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返回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中前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个元素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412405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reduce(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通过函数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对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进行聚合操作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903996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saveAsTextFile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(path)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把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保存为一个文本文件，可以选择保存在本地文件系统、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HDFS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等。文件中的一行为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中的一个元素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903996"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foreach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通过函数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对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RDD</a:t>
                      </a:r>
                      <a:r>
                        <a:rPr lang="zh-CN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中的每个元素进行计算，通常在更新累加器或者使用外部存储系统时用到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378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Spark</a:t>
            </a:r>
            <a:r>
              <a:rPr lang="en-US" altLang="en-US" sz="2100" b="1" spc="225" dirty="0">
                <a:solidFill>
                  <a:prstClr val="white"/>
                </a:solidFill>
              </a:rPr>
              <a:t> </a:t>
            </a:r>
            <a:r>
              <a:rPr lang="en-US" altLang="en-US" sz="2100" b="1" spc="225" dirty="0" smtClean="0">
                <a:solidFill>
                  <a:prstClr val="white"/>
                </a:solidFill>
              </a:rPr>
              <a:t>RDD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0769" y="965710"/>
            <a:ext cx="7377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作业的执行 </a:t>
            </a:r>
            <a:endParaRPr kumimoji="1" lang="en-US" altLang="zh-CN" dirty="0" smtClean="0"/>
          </a:p>
          <a:p>
            <a:pPr>
              <a:buClr>
                <a:schemeClr val="accent1"/>
              </a:buClr>
            </a:pPr>
            <a:r>
              <a:rPr kumimoji="1" lang="zh-CN" altLang="zh-CN" dirty="0"/>
              <a:t> </a:t>
            </a:r>
            <a:r>
              <a:rPr kumimoji="1" lang="zh-CN" altLang="en-US" dirty="0" smtClean="0"/>
              <a:t>          </a:t>
            </a:r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的转换是惰性的</a:t>
            </a:r>
            <a:r>
              <a:rPr kumimoji="1" lang="zh-CN" altLang="zh-CN" dirty="0" smtClean="0"/>
              <a:t>（</a:t>
            </a:r>
            <a:r>
              <a:rPr kumimoji="1" lang="en-US" altLang="zh-CN" dirty="0" smtClean="0"/>
              <a:t>lazy</a:t>
            </a:r>
            <a:r>
              <a:rPr kumimoji="1" lang="zh-CN" altLang="en-US" dirty="0" smtClean="0"/>
              <a:t>）</a:t>
            </a:r>
            <a:r>
              <a:rPr kumimoji="1" lang="zh-CN" altLang="zh-CN" dirty="0" smtClean="0"/>
              <a:t>，</a:t>
            </a:r>
            <a:r>
              <a:rPr kumimoji="1" lang="zh-CN" altLang="en-US" dirty="0" smtClean="0"/>
              <a:t>遇到</a:t>
            </a:r>
            <a:r>
              <a:rPr kumimoji="1" lang="en-US" altLang="zh-CN" dirty="0" smtClean="0"/>
              <a:t>Action</a:t>
            </a:r>
            <a:r>
              <a:rPr kumimoji="1" lang="zh-CN" altLang="en-US" dirty="0" smtClean="0"/>
              <a:t>时才会执行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870" y="1868747"/>
            <a:ext cx="6606558" cy="3035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222012" y="1169836"/>
              <a:ext cx="26999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 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内存大数据计算框架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Spark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39414" y="4633725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65758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.5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Shell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121995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73620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3903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3379796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en-US" altLang="en-US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配置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6" y="53147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组合 69"/>
          <p:cNvGrpSpPr/>
          <p:nvPr/>
        </p:nvGrpSpPr>
        <p:grpSpPr>
          <a:xfrm>
            <a:off x="1764226" y="4015641"/>
            <a:ext cx="5693399" cy="426279"/>
            <a:chOff x="1807265" y="3866296"/>
            <a:chExt cx="5693399" cy="426279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5685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en-US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RDD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4679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</a:t>
            </a:r>
            <a:r>
              <a:rPr lang="en-US" altLang="zh-CN" sz="2100" b="1" spc="225" dirty="0">
                <a:solidFill>
                  <a:prstClr val="white"/>
                </a:solidFill>
              </a:rPr>
              <a:t>5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Spark</a:t>
            </a:r>
            <a:r>
              <a:rPr lang="en-US" altLang="en-US" sz="2100" b="1" spc="225" dirty="0">
                <a:solidFill>
                  <a:prstClr val="white"/>
                </a:solidFill>
              </a:rPr>
              <a:t> </a:t>
            </a:r>
            <a:r>
              <a:rPr lang="en-US" altLang="en-US" sz="2100" b="1" spc="225" dirty="0" smtClean="0">
                <a:solidFill>
                  <a:prstClr val="white"/>
                </a:solidFill>
              </a:rPr>
              <a:t>Shell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4928" y="965710"/>
            <a:ext cx="83443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交互式数据分析工具，适用于：</a:t>
            </a:r>
            <a:endParaRPr kumimoji="1" lang="en-US" altLang="zh-CN" dirty="0" smtClean="0"/>
          </a:p>
          <a:p>
            <a:pPr>
              <a:buClr>
                <a:schemeClr val="accent1"/>
              </a:buClr>
            </a:pPr>
            <a:endParaRPr kumimoji="1" lang="en-US" altLang="zh-CN" dirty="0"/>
          </a:p>
          <a:p>
            <a:pPr>
              <a:buClr>
                <a:schemeClr val="accent1"/>
              </a:buClr>
            </a:pPr>
            <a:endParaRPr kumimoji="1" lang="en-US" altLang="zh-CN" dirty="0" smtClean="0"/>
          </a:p>
          <a:p>
            <a:pPr>
              <a:buClr>
                <a:schemeClr val="accent1"/>
              </a:buClr>
            </a:pPr>
            <a:r>
              <a:rPr kumimoji="1" lang="en-US" altLang="zh-CN" dirty="0" smtClean="0"/>
              <a:t>	1</a:t>
            </a:r>
            <a:r>
              <a:rPr kumimoji="1" lang="zh-CN" altLang="en-US" dirty="0" smtClean="0"/>
              <a:t>）快速数据分析</a:t>
            </a:r>
            <a:endParaRPr kumimoji="1" lang="en-US" altLang="zh-CN" dirty="0" smtClean="0"/>
          </a:p>
          <a:p>
            <a:pPr>
              <a:buClr>
                <a:schemeClr val="accent1"/>
              </a:buClr>
            </a:pPr>
            <a:endParaRPr kumimoji="1" lang="en-US" altLang="zh-CN" dirty="0" smtClean="0"/>
          </a:p>
          <a:p>
            <a:pPr>
              <a:buClr>
                <a:schemeClr val="accent1"/>
              </a:buClr>
            </a:pPr>
            <a:endParaRPr kumimoji="1" lang="en-US" altLang="zh-CN" dirty="0" smtClean="0"/>
          </a:p>
          <a:p>
            <a:pPr>
              <a:buClr>
                <a:schemeClr val="accent1"/>
              </a:buClr>
            </a:pPr>
            <a:endParaRPr kumimoji="1" lang="en-US" altLang="zh-CN" dirty="0"/>
          </a:p>
          <a:p>
            <a:pPr>
              <a:buClr>
                <a:schemeClr val="accent1"/>
              </a:buClr>
            </a:pPr>
            <a:r>
              <a:rPr kumimoji="1" lang="en-US" altLang="zh-CN" dirty="0" smtClean="0"/>
              <a:t>	2</a:t>
            </a:r>
            <a:r>
              <a:rPr kumimoji="1" lang="zh-CN" altLang="en-US" dirty="0" smtClean="0"/>
              <a:t>）快速原型开发</a:t>
            </a:r>
            <a:endParaRPr kumimoji="1" lang="en-US" altLang="zh-CN" dirty="0" smtClean="0"/>
          </a:p>
          <a:p>
            <a:pPr>
              <a:buClr>
                <a:schemeClr val="accent1"/>
              </a:buClr>
            </a:pPr>
            <a:endParaRPr kumimoji="1" lang="en-US" altLang="zh-CN" dirty="0" smtClean="0"/>
          </a:p>
          <a:p>
            <a:pPr>
              <a:buClr>
                <a:schemeClr val="accent1"/>
              </a:buClr>
            </a:pPr>
            <a:endParaRPr kumimoji="1" lang="en-US" altLang="zh-CN" dirty="0"/>
          </a:p>
          <a:p>
            <a:pPr>
              <a:buClr>
                <a:schemeClr val="accent1"/>
              </a:buClr>
            </a:pPr>
            <a:r>
              <a:rPr kumimoji="1" lang="en-US" altLang="zh-CN" dirty="0" smtClean="0"/>
              <a:t>	</a:t>
            </a:r>
            <a:endParaRPr kumimoji="1" lang="en-US" altLang="zh-CN" dirty="0" smtClean="0"/>
          </a:p>
          <a:p>
            <a:pPr>
              <a:buClr>
                <a:schemeClr val="accent1"/>
              </a:buClr>
            </a:pPr>
            <a:r>
              <a:rPr kumimoji="1" lang="en-US" altLang="zh-CN" dirty="0"/>
              <a:t>	</a:t>
            </a:r>
            <a:r>
              <a:rPr kumimoji="1" lang="en-US" altLang="zh-CN" dirty="0" smtClean="0"/>
              <a:t>3</a:t>
            </a:r>
            <a:r>
              <a:rPr kumimoji="1" lang="zh-CN" altLang="en-US" dirty="0" smtClean="0"/>
              <a:t>）学习</a:t>
            </a: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API</a:t>
            </a:r>
            <a:endParaRPr kumimoji="1"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7809" y="1555312"/>
            <a:ext cx="7377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zh-CN" dirty="0" smtClean="0"/>
              <a:t>美</a:t>
            </a:r>
            <a:r>
              <a:rPr lang="zh-CN" altLang="zh-CN" dirty="0"/>
              <a:t>国加州大学伯克利分校的</a:t>
            </a:r>
            <a:r>
              <a:rPr lang="en-US" altLang="zh-CN" dirty="0"/>
              <a:t>AMP</a:t>
            </a:r>
            <a:r>
              <a:rPr lang="zh-CN" altLang="zh-CN" dirty="0"/>
              <a:t>实验室在</a:t>
            </a:r>
            <a:r>
              <a:rPr lang="en-US" altLang="zh-CN" dirty="0"/>
              <a:t>2010</a:t>
            </a:r>
            <a:r>
              <a:rPr lang="zh-CN" altLang="zh-CN" dirty="0"/>
              <a:t>年发布的一个快速、通用的开源大数据处理引擎 </a:t>
            </a:r>
            <a:endParaRPr kumimoji="1"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740568" y="2801999"/>
            <a:ext cx="7507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/>
              <a:t>与</a:t>
            </a:r>
            <a:r>
              <a:rPr lang="en-US" altLang="zh-CN" dirty="0" err="1" smtClean="0"/>
              <a:t>Hadoop</a:t>
            </a:r>
            <a:r>
              <a:rPr lang="zh-CN" altLang="en-US" dirty="0" smtClean="0"/>
              <a:t>平台</a:t>
            </a:r>
            <a:r>
              <a:rPr lang="zh-CN" altLang="zh-CN" dirty="0" smtClean="0"/>
              <a:t>类似</a:t>
            </a:r>
            <a:r>
              <a:rPr lang="en-US" altLang="zh-CN" dirty="0" smtClean="0"/>
              <a:t>,</a:t>
            </a:r>
            <a:r>
              <a:rPr lang="zh-CN" altLang="en-US" dirty="0" smtClean="0"/>
              <a:t> 提供更高效、更快的数据处理，兼容</a:t>
            </a:r>
            <a:r>
              <a:rPr lang="en-US" altLang="zh-CN" dirty="0" err="1" smtClean="0"/>
              <a:t>Hadoop</a:t>
            </a:r>
            <a:r>
              <a:rPr lang="zh-CN" altLang="en-US" dirty="0" smtClean="0"/>
              <a:t>生态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78800" y="4095913"/>
            <a:ext cx="7507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/>
              <a:t>当前主流的数据分析、数据流式处理、机器学习平台之一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222012" y="1169836"/>
              <a:ext cx="26999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 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内存大数据计算框架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Spark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39414" y="5268681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75212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121995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73620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3903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3379796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en-US" altLang="en-US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配置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6216" y="464952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5.5     Spark Shell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组合 69"/>
          <p:cNvGrpSpPr/>
          <p:nvPr/>
        </p:nvGrpSpPr>
        <p:grpSpPr>
          <a:xfrm>
            <a:off x="1764226" y="4015641"/>
            <a:ext cx="5693399" cy="426279"/>
            <a:chOff x="1807265" y="3866296"/>
            <a:chExt cx="5693399" cy="426279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5685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en-US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RDD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8130" cy="68802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2464268"/>
            <a:ext cx="7961879" cy="3484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1.Spark集群有哪几种模式？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2.Standalone集群中的Master节点和Slave节点分别负责什么功能？</a:t>
            </a:r>
            <a:endParaRPr 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3</a:t>
            </a:r>
            <a:r>
              <a:rPr altLang="zh-CN" sz="2100" spc="225" dirty="0">
                <a:solidFill>
                  <a:prstClr val="white"/>
                </a:solidFill>
              </a:rPr>
              <a:t>.Spark-submit脚本的功能是什么？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4.分布式弹性数据集RDD的特点有哪些？</a:t>
            </a:r>
            <a:endParaRPr 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5.列举三个RDD转换操作，并描述其功能</a:t>
            </a:r>
            <a:r>
              <a:rPr lang="zh-CN" altLang="en-US" sz="2100" spc="225" dirty="0">
                <a:solidFill>
                  <a:prstClr val="white"/>
                </a:solidFill>
              </a:rPr>
              <a:t>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6.列举三个RDD行动操作，并描述其功能</a:t>
            </a:r>
            <a:r>
              <a:rPr lang="zh-CN" altLang="en-US" sz="2100" spc="225" dirty="0">
                <a:solidFill>
                  <a:prstClr val="white"/>
                </a:solidFill>
              </a:rPr>
              <a:t>。</a:t>
            </a:r>
            <a:endParaRPr lang="zh-CN" altLang="en-US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616630" y="2510793"/>
            <a:ext cx="1600203" cy="160020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717401" y="2611564"/>
            <a:ext cx="1398662" cy="1398662"/>
          </a:xfrm>
          <a:prstGeom prst="ellipse">
            <a:avLst/>
          </a:prstGeom>
          <a:noFill/>
          <a:ln w="381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760536" y="2834152"/>
            <a:ext cx="1312911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prstClr val="white"/>
                </a:solidFill>
              </a:rPr>
              <a:t>Spark</a:t>
            </a:r>
            <a:endParaRPr lang="en-US" altLang="zh-CN" sz="2800" b="1" dirty="0" smtClean="0">
              <a:solidFill>
                <a:prstClr val="white"/>
              </a:solidFill>
            </a:endParaRPr>
          </a:p>
          <a:p>
            <a:pPr algn="ctr"/>
            <a:r>
              <a:rPr lang="zh-CN" altLang="en-US" sz="2800" b="1" dirty="0" smtClean="0">
                <a:solidFill>
                  <a:prstClr val="white"/>
                </a:solidFill>
              </a:rPr>
              <a:t>特性</a:t>
            </a:r>
            <a:endParaRPr lang="en-US" altLang="zh-CN" sz="2800" b="1" dirty="0">
              <a:solidFill>
                <a:prstClr val="white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638022" y="3017475"/>
            <a:ext cx="2804384" cy="369332"/>
            <a:chOff x="7892654" y="2137018"/>
            <a:chExt cx="3739175" cy="492442"/>
          </a:xfrm>
        </p:grpSpPr>
        <p:sp>
          <p:nvSpPr>
            <p:cNvPr id="38" name="圆角矩形 37"/>
            <p:cNvSpPr/>
            <p:nvPr/>
          </p:nvSpPr>
          <p:spPr>
            <a:xfrm>
              <a:off x="7892654" y="2152929"/>
              <a:ext cx="3739175" cy="4298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21619" y="2137018"/>
              <a:ext cx="3323984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多种类数据处理支持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13114" y="3308369"/>
            <a:ext cx="2848298" cy="369332"/>
            <a:chOff x="7892654" y="2137018"/>
            <a:chExt cx="3841502" cy="492442"/>
          </a:xfrm>
        </p:grpSpPr>
        <p:sp>
          <p:nvSpPr>
            <p:cNvPr id="41" name="圆角矩形 40"/>
            <p:cNvSpPr/>
            <p:nvPr/>
          </p:nvSpPr>
          <p:spPr>
            <a:xfrm>
              <a:off x="7892654" y="2137021"/>
              <a:ext cx="3811694" cy="461663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021618" y="2137018"/>
              <a:ext cx="3712538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丰富、灵活的编程接口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89538" y="1348870"/>
            <a:ext cx="2846154" cy="377931"/>
            <a:chOff x="7892654" y="2125553"/>
            <a:chExt cx="3926692" cy="503907"/>
          </a:xfrm>
        </p:grpSpPr>
        <p:sp>
          <p:nvSpPr>
            <p:cNvPr id="44" name="圆角矩形 43"/>
            <p:cNvSpPr/>
            <p:nvPr/>
          </p:nvSpPr>
          <p:spPr>
            <a:xfrm>
              <a:off x="7892654" y="2125553"/>
              <a:ext cx="3884083" cy="48459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021619" y="2137018"/>
              <a:ext cx="3797727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高效、高性能的批处理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603958" y="1279655"/>
            <a:ext cx="3411263" cy="705727"/>
            <a:chOff x="7471943" y="1805208"/>
            <a:chExt cx="4548351" cy="940970"/>
          </a:xfrm>
        </p:grpSpPr>
        <p:grpSp>
          <p:nvGrpSpPr>
            <p:cNvPr id="50" name="组合 49"/>
            <p:cNvGrpSpPr/>
            <p:nvPr/>
          </p:nvGrpSpPr>
          <p:grpSpPr>
            <a:xfrm>
              <a:off x="7517356" y="1805208"/>
              <a:ext cx="3799204" cy="496992"/>
              <a:chOff x="7892653" y="2132469"/>
              <a:chExt cx="3799204" cy="496992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7892653" y="2132469"/>
                <a:ext cx="3739185" cy="470766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8021620" y="2137018"/>
                <a:ext cx="367023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kern="500" spc="225" dirty="0" smtClean="0">
                    <a:solidFill>
                      <a:prstClr val="white"/>
                    </a:solidFill>
                  </a:rPr>
                  <a:t>灵活、易用的编程模型</a:t>
                </a:r>
                <a:endParaRPr lang="zh-CN" altLang="en-US" spc="225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7471943" y="2256471"/>
              <a:ext cx="4548351" cy="489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35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5603958" y="3351793"/>
            <a:ext cx="3330493" cy="698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批处理、流失处理、迭代计算（机器学习、图计算）、交互式查询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78330" y="3635484"/>
            <a:ext cx="2860979" cy="132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编程语言：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Java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Scala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Python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SQL</a:t>
            </a:r>
            <a:endParaRPr lang="en-US" altLang="zh-CN" sz="135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交互式数据处理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: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Spark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Shell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PySpark</a:t>
            </a:r>
            <a:r>
              <a:rPr lang="zh-CN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Spark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SQL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CLI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43825" y="1693699"/>
            <a:ext cx="3330493" cy="698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高效利用内存处理数据；计算中间结果不需要存储到文件系统；作业调度的优化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8" name="任意多边形 57"/>
          <p:cNvSpPr/>
          <p:nvPr/>
        </p:nvSpPr>
        <p:spPr>
          <a:xfrm>
            <a:off x="3113315" y="1467733"/>
            <a:ext cx="1053873" cy="1086934"/>
          </a:xfrm>
          <a:custGeom>
            <a:avLst/>
            <a:gdLst>
              <a:gd name="connsiteX0" fmla="*/ 0 w 2129671"/>
              <a:gd name="connsiteY0" fmla="*/ 0 h 1465942"/>
              <a:gd name="connsiteX1" fmla="*/ 1886857 w 2129671"/>
              <a:gd name="connsiteY1" fmla="*/ 304800 h 1465942"/>
              <a:gd name="connsiteX2" fmla="*/ 2046514 w 2129671"/>
              <a:gd name="connsiteY2" fmla="*/ 1465942 h 1465942"/>
              <a:gd name="connsiteX0-1" fmla="*/ 0 w 3575982"/>
              <a:gd name="connsiteY0-2" fmla="*/ 0 h 1516742"/>
              <a:gd name="connsiteX1-3" fmla="*/ 1886857 w 3575982"/>
              <a:gd name="connsiteY1-4" fmla="*/ 304800 h 1516742"/>
              <a:gd name="connsiteX2-5" fmla="*/ 3571865 w 3575982"/>
              <a:gd name="connsiteY2-6" fmla="*/ 1516742 h 1516742"/>
              <a:gd name="connsiteX0-7" fmla="*/ 0 w 3571864"/>
              <a:gd name="connsiteY0-8" fmla="*/ 0 h 1516742"/>
              <a:gd name="connsiteX1-9" fmla="*/ 1886857 w 3571864"/>
              <a:gd name="connsiteY1-10" fmla="*/ 304800 h 1516742"/>
              <a:gd name="connsiteX2-11" fmla="*/ 3571865 w 3571864"/>
              <a:gd name="connsiteY2-12" fmla="*/ 1516742 h 1516742"/>
              <a:gd name="connsiteX0-13" fmla="*/ 0 w 3571864"/>
              <a:gd name="connsiteY0-14" fmla="*/ 0 h 1516742"/>
              <a:gd name="connsiteX1-15" fmla="*/ 2232219 w 3571864"/>
              <a:gd name="connsiteY1-16" fmla="*/ 635000 h 1516742"/>
              <a:gd name="connsiteX2-17" fmla="*/ 3571865 w 3571864"/>
              <a:gd name="connsiteY2-18" fmla="*/ 1516742 h 1516742"/>
              <a:gd name="connsiteX0-19" fmla="*/ 0 w 3571864"/>
              <a:gd name="connsiteY0-20" fmla="*/ 0 h 1516742"/>
              <a:gd name="connsiteX1-21" fmla="*/ 2232219 w 3571864"/>
              <a:gd name="connsiteY1-22" fmla="*/ 635000 h 1516742"/>
              <a:gd name="connsiteX2-23" fmla="*/ 3571865 w 3571864"/>
              <a:gd name="connsiteY2-24" fmla="*/ 1516742 h 1516742"/>
              <a:gd name="connsiteX0-25" fmla="*/ 0 w 3571864"/>
              <a:gd name="connsiteY0-26" fmla="*/ 0 h 1516742"/>
              <a:gd name="connsiteX1-27" fmla="*/ 2232219 w 3571864"/>
              <a:gd name="connsiteY1-28" fmla="*/ 635000 h 1516742"/>
              <a:gd name="connsiteX2-29" fmla="*/ 3571865 w 3571864"/>
              <a:gd name="connsiteY2-30" fmla="*/ 1516742 h 15167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571864" h="1516742">
                <a:moveTo>
                  <a:pt x="0" y="0"/>
                </a:moveTo>
                <a:cubicBezTo>
                  <a:pt x="772885" y="30238"/>
                  <a:pt x="1603331" y="327176"/>
                  <a:pt x="2232219" y="635000"/>
                </a:cubicBezTo>
                <a:cubicBezTo>
                  <a:pt x="2861107" y="942824"/>
                  <a:pt x="2943074" y="1045633"/>
                  <a:pt x="3571865" y="1516742"/>
                </a:cubicBez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1" name="任意多边形 60"/>
          <p:cNvSpPr/>
          <p:nvPr/>
        </p:nvSpPr>
        <p:spPr>
          <a:xfrm rot="971766">
            <a:off x="4945511" y="1327158"/>
            <a:ext cx="519531" cy="1384332"/>
          </a:xfrm>
          <a:custGeom>
            <a:avLst/>
            <a:gdLst>
              <a:gd name="connsiteX0" fmla="*/ 17322 w 1004294"/>
              <a:gd name="connsiteY0" fmla="*/ 1465943 h 1465943"/>
              <a:gd name="connsiteX1" fmla="*/ 133437 w 1004294"/>
              <a:gd name="connsiteY1" fmla="*/ 537029 h 1465943"/>
              <a:gd name="connsiteX2" fmla="*/ 1004294 w 1004294"/>
              <a:gd name="connsiteY2" fmla="*/ 0 h 1465943"/>
              <a:gd name="connsiteX0-1" fmla="*/ 688 w 1633324"/>
              <a:gd name="connsiteY0-2" fmla="*/ 1444002 h 1444002"/>
              <a:gd name="connsiteX1-3" fmla="*/ 762467 w 1633324"/>
              <a:gd name="connsiteY1-4" fmla="*/ 537029 h 1444002"/>
              <a:gd name="connsiteX2-5" fmla="*/ 1633324 w 1633324"/>
              <a:gd name="connsiteY2-6" fmla="*/ 0 h 1444002"/>
              <a:gd name="connsiteX0-7" fmla="*/ 2761 w 1635397"/>
              <a:gd name="connsiteY0-8" fmla="*/ 1444002 h 1444002"/>
              <a:gd name="connsiteX1-9" fmla="*/ 281252 w 1635397"/>
              <a:gd name="connsiteY1-10" fmla="*/ 596491 h 1444002"/>
              <a:gd name="connsiteX2-11" fmla="*/ 1635397 w 1635397"/>
              <a:gd name="connsiteY2-12" fmla="*/ 0 h 1444002"/>
              <a:gd name="connsiteX0-13" fmla="*/ 2761 w 1635397"/>
              <a:gd name="connsiteY0-14" fmla="*/ 1444002 h 1444002"/>
              <a:gd name="connsiteX1-15" fmla="*/ 281252 w 1635397"/>
              <a:gd name="connsiteY1-16" fmla="*/ 596491 h 1444002"/>
              <a:gd name="connsiteX2-17" fmla="*/ 1635397 w 1635397"/>
              <a:gd name="connsiteY2-18" fmla="*/ 0 h 1444002"/>
              <a:gd name="connsiteX0-19" fmla="*/ 38303 w 1670939"/>
              <a:gd name="connsiteY0-20" fmla="*/ 1444002 h 1444002"/>
              <a:gd name="connsiteX1-21" fmla="*/ 316794 w 1670939"/>
              <a:gd name="connsiteY1-22" fmla="*/ 596491 h 1444002"/>
              <a:gd name="connsiteX2-23" fmla="*/ 1670939 w 1670939"/>
              <a:gd name="connsiteY2-24" fmla="*/ 0 h 1444002"/>
              <a:gd name="connsiteX0-25" fmla="*/ 2175 w 1634811"/>
              <a:gd name="connsiteY0-26" fmla="*/ 1444002 h 1444002"/>
              <a:gd name="connsiteX1-27" fmla="*/ 591374 w 1634811"/>
              <a:gd name="connsiteY1-28" fmla="*/ 630399 h 1444002"/>
              <a:gd name="connsiteX2-29" fmla="*/ 1634811 w 1634811"/>
              <a:gd name="connsiteY2-30" fmla="*/ 0 h 1444002"/>
              <a:gd name="connsiteX0-31" fmla="*/ 0 w 1632636"/>
              <a:gd name="connsiteY0-32" fmla="*/ 1444002 h 1444002"/>
              <a:gd name="connsiteX1-33" fmla="*/ 589199 w 1632636"/>
              <a:gd name="connsiteY1-34" fmla="*/ 630399 h 1444002"/>
              <a:gd name="connsiteX2-35" fmla="*/ 1632636 w 1632636"/>
              <a:gd name="connsiteY2-36" fmla="*/ 0 h 1444002"/>
              <a:gd name="connsiteX0-37" fmla="*/ 0 w 1703563"/>
              <a:gd name="connsiteY0-38" fmla="*/ 1396840 h 1396840"/>
              <a:gd name="connsiteX1-39" fmla="*/ 660126 w 1703563"/>
              <a:gd name="connsiteY1-40" fmla="*/ 630399 h 1396840"/>
              <a:gd name="connsiteX2-41" fmla="*/ 1703563 w 1703563"/>
              <a:gd name="connsiteY2-42" fmla="*/ 0 h 13968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703563" h="1396840">
                <a:moveTo>
                  <a:pt x="0" y="1396840"/>
                </a:moveTo>
                <a:cubicBezTo>
                  <a:pt x="37494" y="1352400"/>
                  <a:pt x="376199" y="863206"/>
                  <a:pt x="660126" y="630399"/>
                </a:cubicBezTo>
                <a:cubicBezTo>
                  <a:pt x="944053" y="397592"/>
                  <a:pt x="1350382" y="146352"/>
                  <a:pt x="1703563" y="0"/>
                </a:cubicBez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3325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38018" y="1687976"/>
            <a:ext cx="3132515" cy="1009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DAG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编程模型丰富了</a:t>
            </a:r>
            <a:r>
              <a:rPr lang="en-US" altLang="zh-CN" sz="135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map,reduce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操作接口，增加了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filter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flatMap</a:t>
            </a:r>
            <a:r>
              <a:rPr lang="zh-CN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union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等操作接口</a:t>
            </a:r>
            <a:endParaRPr lang="en-US" altLang="zh-CN" sz="135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18" name="曲线连接符 17"/>
          <p:cNvCxnSpPr>
            <a:stCxn id="22" idx="2"/>
            <a:endCxn id="41" idx="3"/>
          </p:cNvCxnSpPr>
          <p:nvPr/>
        </p:nvCxnSpPr>
        <p:spPr>
          <a:xfrm rot="10800000" flipV="1">
            <a:off x="3139312" y="3310895"/>
            <a:ext cx="477319" cy="170600"/>
          </a:xfrm>
          <a:prstGeom prst="curvedConnector3">
            <a:avLst>
              <a:gd name="adj1" fmla="val 4402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曲线连接符 25"/>
          <p:cNvCxnSpPr>
            <a:endCxn id="38" idx="1"/>
          </p:cNvCxnSpPr>
          <p:nvPr/>
        </p:nvCxnSpPr>
        <p:spPr>
          <a:xfrm flipV="1">
            <a:off x="5216833" y="3190601"/>
            <a:ext cx="421189" cy="6853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6"/>
          <p:cNvSpPr txBox="1"/>
          <p:nvPr/>
        </p:nvSpPr>
        <p:spPr>
          <a:xfrm>
            <a:off x="452232" y="173917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grpSp>
        <p:nvGrpSpPr>
          <p:cNvPr id="47" name="组合 36"/>
          <p:cNvGrpSpPr/>
          <p:nvPr/>
        </p:nvGrpSpPr>
        <p:grpSpPr>
          <a:xfrm>
            <a:off x="5704796" y="4354202"/>
            <a:ext cx="2804384" cy="369332"/>
            <a:chOff x="7892654" y="2137018"/>
            <a:chExt cx="3739175" cy="492442"/>
          </a:xfrm>
        </p:grpSpPr>
        <p:sp>
          <p:nvSpPr>
            <p:cNvPr id="48" name="圆角矩形 47"/>
            <p:cNvSpPr/>
            <p:nvPr/>
          </p:nvSpPr>
          <p:spPr>
            <a:xfrm>
              <a:off x="7892654" y="2152929"/>
              <a:ext cx="3739175" cy="4298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021619" y="2137018"/>
              <a:ext cx="2285239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多数据源支持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5670732" y="4688520"/>
            <a:ext cx="3330493" cy="38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HDFS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Hive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HBase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Parquet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等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60" name="曲线连接符 59"/>
          <p:cNvCxnSpPr>
            <a:stCxn id="22" idx="5"/>
            <a:endCxn id="48" idx="1"/>
          </p:cNvCxnSpPr>
          <p:nvPr/>
        </p:nvCxnSpPr>
        <p:spPr>
          <a:xfrm rot="16200000" flipH="1">
            <a:off x="5018304" y="3840836"/>
            <a:ext cx="650676" cy="722307"/>
          </a:xfrm>
          <a:prstGeom prst="curved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398870" y="220123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en-US" altLang="zh-CN" sz="1350" dirty="0" smtClean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560" y="1432646"/>
            <a:ext cx="8085382" cy="408942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665" y="913211"/>
            <a:ext cx="315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生态系统</a:t>
            </a:r>
            <a:r>
              <a:rPr kumimoji="1" lang="en-US" altLang="zh-CN" dirty="0" smtClean="0"/>
              <a:t>BDAS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en-US" altLang="zh-CN" sz="1350" dirty="0" smtClean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91" y="1658316"/>
            <a:ext cx="7490332" cy="35070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4994" y="998824"/>
            <a:ext cx="218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应用程序架构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en-US" altLang="zh-CN" sz="1350" dirty="0" smtClean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2108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0594" y="998824"/>
            <a:ext cx="258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有向无环图的阶段划分</a:t>
            </a:r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255" y="1606813"/>
            <a:ext cx="5594511" cy="390598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22690" y="1904895"/>
            <a:ext cx="2298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-</a:t>
            </a:r>
            <a:r>
              <a:rPr kumimoji="1" lang="en-US" altLang="zh-CN" dirty="0" smtClean="0"/>
              <a:t>---</a:t>
            </a:r>
            <a:r>
              <a:rPr kumimoji="1" lang="en-US" altLang="zh-CN" dirty="0" err="1" smtClean="0"/>
              <a:t>groupBy</a:t>
            </a:r>
            <a:r>
              <a:rPr kumimoji="1" lang="en-US" altLang="zh-CN" dirty="0" smtClean="0"/>
              <a:t>-</a:t>
            </a:r>
            <a:r>
              <a:rPr kumimoji="1" lang="zh-CN" altLang="en-US" dirty="0" smtClean="0"/>
              <a:t>-</a:t>
            </a:r>
            <a:r>
              <a:rPr kumimoji="1" lang="en-US" altLang="zh-CN" dirty="0" smtClean="0"/>
              <a:t>&gt;B</a:t>
            </a:r>
            <a:endParaRPr kumimoji="1" lang="en-US" altLang="zh-CN" dirty="0" smtClean="0"/>
          </a:p>
          <a:p>
            <a:r>
              <a:rPr kumimoji="1" lang="en-US" altLang="zh-CN" dirty="0" smtClean="0"/>
              <a:t>C----map------&gt;D</a:t>
            </a:r>
            <a:endParaRPr kumimoji="1" lang="en-US" altLang="zh-CN" dirty="0" smtClean="0"/>
          </a:p>
          <a:p>
            <a:r>
              <a:rPr kumimoji="1" lang="en-US" altLang="zh-CN" dirty="0" smtClean="0"/>
              <a:t>D,E</a:t>
            </a:r>
            <a:r>
              <a:rPr kumimoji="1" lang="zh-CN" altLang="en-US" dirty="0" smtClean="0"/>
              <a:t>-</a:t>
            </a:r>
            <a:r>
              <a:rPr kumimoji="1" lang="en-US" altLang="zh-CN" dirty="0" smtClean="0"/>
              <a:t>-union-----&gt;F</a:t>
            </a:r>
            <a:endParaRPr kumimoji="1" lang="en-US" altLang="zh-CN" dirty="0" smtClean="0"/>
          </a:p>
          <a:p>
            <a:r>
              <a:rPr kumimoji="1" lang="en-US" altLang="zh-CN" dirty="0" smtClean="0"/>
              <a:t>B,F</a:t>
            </a:r>
            <a:r>
              <a:rPr kumimoji="1" lang="zh-CN" altLang="en-US" dirty="0" smtClean="0"/>
              <a:t>-</a:t>
            </a:r>
            <a:r>
              <a:rPr kumimoji="1" lang="en-US" altLang="zh-CN" dirty="0" smtClean="0"/>
              <a:t>--join------&gt;G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607573" y="1617649"/>
            <a:ext cx="161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RDD</a:t>
            </a:r>
            <a:r>
              <a:rPr kumimoji="1" lang="zh-CN" altLang="en-US" dirty="0" smtClean="0"/>
              <a:t>的转化：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222012" y="1169836"/>
              <a:ext cx="26999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 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内存大数据计算框架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Spark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713739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3903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121995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34092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38371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配置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3999634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25685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RDD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6" y="53147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组合 69"/>
          <p:cNvGrpSpPr/>
          <p:nvPr/>
        </p:nvGrpSpPr>
        <p:grpSpPr>
          <a:xfrm>
            <a:off x="1764226" y="4665715"/>
            <a:ext cx="5693399" cy="426279"/>
            <a:chOff x="1807265" y="3866296"/>
            <a:chExt cx="5693399" cy="426279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1814" y="3877077"/>
              <a:ext cx="265758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.5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Shell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236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Spark</a:t>
            </a:r>
            <a:r>
              <a:rPr lang="en-US" altLang="en-US" sz="2100" b="1" spc="225" dirty="0" err="1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2787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第五章 内存大数据计算框架</a:t>
            </a:r>
            <a:r>
              <a:rPr lang="en-US" altLang="zh-CN" sz="1350" dirty="0" smtClean="0">
                <a:solidFill>
                  <a:prstClr val="white"/>
                </a:solidFill>
              </a:rPr>
              <a:t>Spark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7809" y="1192480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准备工作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164263" y="2056077"/>
            <a:ext cx="5972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dirty="0" smtClean="0"/>
              <a:t>1</a:t>
            </a:r>
            <a:r>
              <a:rPr kumimoji="1" lang="zh-CN" altLang="en-US" dirty="0" smtClean="0"/>
              <a:t>） 安装</a:t>
            </a:r>
            <a:r>
              <a:rPr kumimoji="1" lang="en-US" altLang="zh-CN" dirty="0" smtClean="0"/>
              <a:t>JDK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zh-CN" dirty="0" smtClean="0"/>
              <a:t>2）</a:t>
            </a:r>
            <a:r>
              <a:rPr kumimoji="1" lang="zh-CN" altLang="en-US" dirty="0" smtClean="0"/>
              <a:t> 下载</a:t>
            </a:r>
            <a:r>
              <a:rPr kumimoji="1" lang="en-US" altLang="zh-CN" dirty="0" smtClean="0"/>
              <a:t>Spark</a:t>
            </a:r>
            <a:endParaRPr kumimoji="1"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641" y="3038310"/>
            <a:ext cx="5732028" cy="1969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大数据实践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《大数据实践》配套PPT之一：第5章 内存大数据计算框架 Spark_1.potx</Template>
  <TotalTime>0</TotalTime>
  <Words>4183</Words>
  <Application>WPS 演示</Application>
  <PresentationFormat>全屏显示(4:3)</PresentationFormat>
  <Paragraphs>562</Paragraphs>
  <Slides>35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Arial Unicode MS</vt:lpstr>
      <vt:lpstr>Calibri</vt:lpstr>
      <vt:lpstr>Wingdings</vt:lpstr>
      <vt:lpstr>方正粗黑宋简体</vt:lpstr>
      <vt:lpstr>大数据实践</vt:lpstr>
      <vt:lpstr>Word.Document.12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400</cp:revision>
  <dcterms:created xsi:type="dcterms:W3CDTF">2015-11-23T03:31:00Z</dcterms:created>
  <dcterms:modified xsi:type="dcterms:W3CDTF">2021-03-17T03:02:36Z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