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4" r:id="rId2"/>
    <p:sldMasterId id="2147483658" r:id="rId3"/>
    <p:sldMasterId id="2147483663" r:id="rId4"/>
  </p:sldMasterIdLst>
  <p:notesMasterIdLst>
    <p:notesMasterId r:id="rId72"/>
  </p:notesMasterIdLst>
  <p:handoutMasterIdLst>
    <p:handoutMasterId r:id="rId73"/>
  </p:handoutMasterIdLst>
  <p:sldIdLst>
    <p:sldId id="700" r:id="rId5"/>
    <p:sldId id="707" r:id="rId6"/>
    <p:sldId id="714" r:id="rId7"/>
    <p:sldId id="715" r:id="rId8"/>
    <p:sldId id="716" r:id="rId9"/>
    <p:sldId id="717" r:id="rId10"/>
    <p:sldId id="718" r:id="rId11"/>
    <p:sldId id="719" r:id="rId12"/>
    <p:sldId id="708" r:id="rId13"/>
    <p:sldId id="720" r:id="rId14"/>
    <p:sldId id="721" r:id="rId15"/>
    <p:sldId id="722" r:id="rId16"/>
    <p:sldId id="723" r:id="rId17"/>
    <p:sldId id="724" r:id="rId18"/>
    <p:sldId id="725" r:id="rId19"/>
    <p:sldId id="726" r:id="rId20"/>
    <p:sldId id="727" r:id="rId21"/>
    <p:sldId id="728" r:id="rId22"/>
    <p:sldId id="729" r:id="rId23"/>
    <p:sldId id="730" r:id="rId24"/>
    <p:sldId id="731" r:id="rId25"/>
    <p:sldId id="732" r:id="rId26"/>
    <p:sldId id="733" r:id="rId27"/>
    <p:sldId id="734" r:id="rId28"/>
    <p:sldId id="709" r:id="rId29"/>
    <p:sldId id="735" r:id="rId30"/>
    <p:sldId id="736" r:id="rId31"/>
    <p:sldId id="737" r:id="rId32"/>
    <p:sldId id="738" r:id="rId33"/>
    <p:sldId id="739" r:id="rId34"/>
    <p:sldId id="740" r:id="rId35"/>
    <p:sldId id="710" r:id="rId36"/>
    <p:sldId id="741" r:id="rId37"/>
    <p:sldId id="742" r:id="rId38"/>
    <p:sldId id="743" r:id="rId39"/>
    <p:sldId id="744" r:id="rId40"/>
    <p:sldId id="745" r:id="rId41"/>
    <p:sldId id="747" r:id="rId42"/>
    <p:sldId id="748" r:id="rId43"/>
    <p:sldId id="749" r:id="rId44"/>
    <p:sldId id="750" r:id="rId45"/>
    <p:sldId id="751" r:id="rId46"/>
    <p:sldId id="752" r:id="rId47"/>
    <p:sldId id="753" r:id="rId48"/>
    <p:sldId id="754" r:id="rId49"/>
    <p:sldId id="755" r:id="rId50"/>
    <p:sldId id="756" r:id="rId51"/>
    <p:sldId id="757" r:id="rId52"/>
    <p:sldId id="711" r:id="rId53"/>
    <p:sldId id="758" r:id="rId54"/>
    <p:sldId id="759" r:id="rId55"/>
    <p:sldId id="760" r:id="rId56"/>
    <p:sldId id="761" r:id="rId57"/>
    <p:sldId id="762" r:id="rId58"/>
    <p:sldId id="763" r:id="rId59"/>
    <p:sldId id="765" r:id="rId60"/>
    <p:sldId id="766" r:id="rId61"/>
    <p:sldId id="767" r:id="rId62"/>
    <p:sldId id="768" r:id="rId63"/>
    <p:sldId id="769" r:id="rId64"/>
    <p:sldId id="712" r:id="rId65"/>
    <p:sldId id="770" r:id="rId66"/>
    <p:sldId id="713" r:id="rId67"/>
    <p:sldId id="701" r:id="rId68"/>
    <p:sldId id="782" r:id="rId69"/>
    <p:sldId id="784" r:id="rId70"/>
    <p:sldId id="706" r:id="rId7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2E75B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60" autoAdjust="0"/>
    <p:restoredTop sz="94660" autoAdjust="0"/>
  </p:normalViewPr>
  <p:slideViewPr>
    <p:cSldViewPr snapToGrid="0">
      <p:cViewPr varScale="1">
        <p:scale>
          <a:sx n="87" d="100"/>
          <a:sy n="87" d="100"/>
        </p:scale>
        <p:origin x="-1502" y="-91"/>
      </p:cViewPr>
      <p:guideLst>
        <p:guide orient="horz" pos="2174"/>
        <p:guide pos="287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svg"/><Relationship Id="rId1" Type="http://schemas.openxmlformats.org/officeDocument/2006/relationships/image" Target="../media/image5.png"/><Relationship Id="rId6" Type="http://schemas.openxmlformats.org/officeDocument/2006/relationships/image" Target="../media/image3.svg"/><Relationship Id="rId5" Type="http://schemas.openxmlformats.org/officeDocument/2006/relationships/image" Target="../media/image7.png"/><Relationship Id="rId4" Type="http://schemas.openxmlformats.org/officeDocument/2006/relationships/image" Target="../media/image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svg"/><Relationship Id="rId1" Type="http://schemas.openxmlformats.org/officeDocument/2006/relationships/image" Target="../media/image5.png"/><Relationship Id="rId6" Type="http://schemas.openxmlformats.org/officeDocument/2006/relationships/image" Target="../media/image3.svg"/><Relationship Id="rId5" Type="http://schemas.openxmlformats.org/officeDocument/2006/relationships/image" Target="../media/image7.png"/><Relationship Id="rId4" Type="http://schemas.openxmlformats.org/officeDocument/2006/relationships/image" Target="../media/image2.sv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D837EA9-639C-487C-9E1A-9B16E6262122}" type="doc">
      <dgm:prSet loTypeId="urn:microsoft.com/office/officeart/2005/8/layout/hList2#1" loCatId="list" qsTypeId="urn:microsoft.com/office/officeart/2005/8/quickstyle/simple1#1" qsCatId="simple" csTypeId="urn:microsoft.com/office/officeart/2005/8/colors/accent1_2#1" csCatId="accent1" phldr="1"/>
      <dgm:spPr/>
      <dgm:t>
        <a:bodyPr/>
        <a:lstStyle/>
        <a:p>
          <a:endParaRPr lang="zh-CN" altLang="en-US"/>
        </a:p>
      </dgm:t>
    </dgm:pt>
    <dgm:pt modelId="{3C6A8C21-B5D1-4A0C-BA0E-5E37EAFC833B}">
      <dgm:prSet phldrT="[文本]" phldr="1"/>
      <dgm:spPr/>
      <dgm:t>
        <a:bodyPr/>
        <a:lstStyle/>
        <a:p>
          <a:endParaRPr lang="zh-CN" altLang="en-US"/>
        </a:p>
      </dgm:t>
    </dgm:pt>
    <dgm:pt modelId="{98D40ADA-849F-4BD6-AF89-533442247D4F}" type="parTrans" cxnId="{8CF63427-788C-4466-968D-C456B9BB29D0}">
      <dgm:prSet/>
      <dgm:spPr/>
      <dgm:t>
        <a:bodyPr/>
        <a:lstStyle/>
        <a:p>
          <a:endParaRPr lang="zh-CN" altLang="en-US"/>
        </a:p>
      </dgm:t>
    </dgm:pt>
    <dgm:pt modelId="{A7B186D1-D1BD-4C5F-8C58-BF8399B08049}" type="sibTrans" cxnId="{8CF63427-788C-4466-968D-C456B9BB29D0}">
      <dgm:prSet/>
      <dgm:spPr/>
      <dgm:t>
        <a:bodyPr/>
        <a:lstStyle/>
        <a:p>
          <a:endParaRPr lang="zh-CN" altLang="en-US"/>
        </a:p>
      </dgm:t>
    </dgm:pt>
    <dgm:pt modelId="{616F5F26-901C-47A7-92C2-22DD7226B0E2}">
      <dgm:prSet phldrT="[文本]"/>
      <dgm:spPr/>
      <dgm:t>
        <a:bodyPr/>
        <a:lstStyle/>
        <a:p>
          <a:r>
            <a:rPr lang="zh-CN" altLang="en-US" dirty="0"/>
            <a:t>打好数学基础</a:t>
          </a:r>
        </a:p>
      </dgm:t>
    </dgm:pt>
    <dgm:pt modelId="{BA56C389-A8D4-42B8-9FCB-CF9D72A2024C}" type="parTrans" cxnId="{7C9EF8E5-CD1E-4439-95B1-D8DAED69F408}">
      <dgm:prSet/>
      <dgm:spPr/>
      <dgm:t>
        <a:bodyPr/>
        <a:lstStyle/>
        <a:p>
          <a:endParaRPr lang="zh-CN" altLang="en-US"/>
        </a:p>
      </dgm:t>
    </dgm:pt>
    <dgm:pt modelId="{9571153B-AFB1-44DE-AD7A-1A88D6F19B4E}" type="sibTrans" cxnId="{7C9EF8E5-CD1E-4439-95B1-D8DAED69F408}">
      <dgm:prSet/>
      <dgm:spPr/>
      <dgm:t>
        <a:bodyPr/>
        <a:lstStyle/>
        <a:p>
          <a:endParaRPr lang="zh-CN" altLang="en-US"/>
        </a:p>
      </dgm:t>
    </dgm:pt>
    <dgm:pt modelId="{3A4EB0DF-77A2-4453-AC34-DEFBDE28508D}">
      <dgm:prSet phldrT="[文本]"/>
      <dgm:spPr/>
      <dgm:t>
        <a:bodyPr/>
        <a:lstStyle/>
        <a:p>
          <a:r>
            <a:rPr lang="zh-CN" altLang="en-US" dirty="0"/>
            <a:t>高等数学</a:t>
          </a:r>
        </a:p>
      </dgm:t>
    </dgm:pt>
    <dgm:pt modelId="{DBE8A282-49D5-48BE-A1D3-68F28EF777F2}" type="parTrans" cxnId="{6C4A9C6B-C2C5-4C11-A85B-BC61B2D6EB9D}">
      <dgm:prSet/>
      <dgm:spPr/>
      <dgm:t>
        <a:bodyPr/>
        <a:lstStyle/>
        <a:p>
          <a:endParaRPr lang="zh-CN" altLang="en-US"/>
        </a:p>
      </dgm:t>
    </dgm:pt>
    <dgm:pt modelId="{3BBDD70C-E655-404D-9573-939E81EB5901}" type="sibTrans" cxnId="{6C4A9C6B-C2C5-4C11-A85B-BC61B2D6EB9D}">
      <dgm:prSet/>
      <dgm:spPr/>
      <dgm:t>
        <a:bodyPr/>
        <a:lstStyle/>
        <a:p>
          <a:endParaRPr lang="zh-CN" altLang="en-US"/>
        </a:p>
      </dgm:t>
    </dgm:pt>
    <dgm:pt modelId="{86215679-6F0B-4786-B873-828035493827}">
      <dgm:prSet phldrT="[文本]" phldr="1"/>
      <dgm:spPr/>
      <dgm:t>
        <a:bodyPr/>
        <a:lstStyle/>
        <a:p>
          <a:endParaRPr lang="zh-CN" altLang="en-US"/>
        </a:p>
      </dgm:t>
    </dgm:pt>
    <dgm:pt modelId="{6A314B0D-F82A-440B-BCD6-AD83EE3DD353}" type="parTrans" cxnId="{E58262FB-70D6-4663-BE92-65D8BBB87E77}">
      <dgm:prSet/>
      <dgm:spPr/>
      <dgm:t>
        <a:bodyPr/>
        <a:lstStyle/>
        <a:p>
          <a:endParaRPr lang="zh-CN" altLang="en-US"/>
        </a:p>
      </dgm:t>
    </dgm:pt>
    <dgm:pt modelId="{939989A7-271E-450B-AB95-3EAABBC0D018}" type="sibTrans" cxnId="{E58262FB-70D6-4663-BE92-65D8BBB87E77}">
      <dgm:prSet/>
      <dgm:spPr/>
      <dgm:t>
        <a:bodyPr/>
        <a:lstStyle/>
        <a:p>
          <a:endParaRPr lang="zh-CN" altLang="en-US"/>
        </a:p>
      </dgm:t>
    </dgm:pt>
    <dgm:pt modelId="{B759F119-999B-420E-A775-07F878FEC2A2}">
      <dgm:prSet phldrT="[文本]"/>
      <dgm:spPr/>
      <dgm:t>
        <a:bodyPr/>
        <a:lstStyle/>
        <a:p>
          <a:r>
            <a:rPr lang="zh-CN" altLang="en-US" dirty="0"/>
            <a:t>建立体系</a:t>
          </a:r>
        </a:p>
      </dgm:t>
    </dgm:pt>
    <dgm:pt modelId="{C7BE3600-54C2-4D13-87A6-AD4396EB1200}" type="parTrans" cxnId="{87FA7491-81B0-477C-96C9-DA7E8AD3DC36}">
      <dgm:prSet/>
      <dgm:spPr/>
      <dgm:t>
        <a:bodyPr/>
        <a:lstStyle/>
        <a:p>
          <a:endParaRPr lang="zh-CN" altLang="en-US"/>
        </a:p>
      </dgm:t>
    </dgm:pt>
    <dgm:pt modelId="{648AF5C7-D2DE-4895-B213-2CF969884AF4}" type="sibTrans" cxnId="{87FA7491-81B0-477C-96C9-DA7E8AD3DC36}">
      <dgm:prSet/>
      <dgm:spPr/>
      <dgm:t>
        <a:bodyPr/>
        <a:lstStyle/>
        <a:p>
          <a:endParaRPr lang="zh-CN" altLang="en-US"/>
        </a:p>
      </dgm:t>
    </dgm:pt>
    <dgm:pt modelId="{B4A2D251-4E8E-416A-91C7-32558FD7A24B}">
      <dgm:prSet phldrT="[文本]"/>
      <dgm:spPr/>
      <dgm:t>
        <a:bodyPr/>
        <a:lstStyle/>
        <a:p>
          <a:r>
            <a:rPr lang="zh-CN" altLang="en-US" dirty="0"/>
            <a:t>不纠结</a:t>
          </a:r>
        </a:p>
      </dgm:t>
    </dgm:pt>
    <dgm:pt modelId="{0897173C-4A5B-41FD-9034-2DC069E6464B}" type="parTrans" cxnId="{7100FA73-FF4A-4515-9B7F-46FCC495FC14}">
      <dgm:prSet/>
      <dgm:spPr/>
      <dgm:t>
        <a:bodyPr/>
        <a:lstStyle/>
        <a:p>
          <a:endParaRPr lang="zh-CN" altLang="en-US"/>
        </a:p>
      </dgm:t>
    </dgm:pt>
    <dgm:pt modelId="{6C4210C4-6A22-4FA4-BF40-64B41D55359C}" type="sibTrans" cxnId="{7100FA73-FF4A-4515-9B7F-46FCC495FC14}">
      <dgm:prSet/>
      <dgm:spPr/>
      <dgm:t>
        <a:bodyPr/>
        <a:lstStyle/>
        <a:p>
          <a:endParaRPr lang="zh-CN" altLang="en-US"/>
        </a:p>
      </dgm:t>
    </dgm:pt>
    <dgm:pt modelId="{4FE92C55-E12B-48A2-B294-96DE94A26097}">
      <dgm:prSet phldrT="[文本]" phldr="1"/>
      <dgm:spPr/>
      <dgm:t>
        <a:bodyPr/>
        <a:lstStyle/>
        <a:p>
          <a:endParaRPr lang="zh-CN" altLang="en-US"/>
        </a:p>
      </dgm:t>
    </dgm:pt>
    <dgm:pt modelId="{48DC0B8E-D50C-4A5F-818F-307C467D970C}" type="parTrans" cxnId="{E37D3B8F-F46A-4CB7-AFD9-69D7958E5713}">
      <dgm:prSet/>
      <dgm:spPr/>
      <dgm:t>
        <a:bodyPr/>
        <a:lstStyle/>
        <a:p>
          <a:endParaRPr lang="zh-CN" altLang="en-US"/>
        </a:p>
      </dgm:t>
    </dgm:pt>
    <dgm:pt modelId="{CADB4040-36DA-4E97-B2E8-8DEACEBD1DB6}" type="sibTrans" cxnId="{E37D3B8F-F46A-4CB7-AFD9-69D7958E5713}">
      <dgm:prSet/>
      <dgm:spPr/>
      <dgm:t>
        <a:bodyPr/>
        <a:lstStyle/>
        <a:p>
          <a:endParaRPr lang="zh-CN" altLang="en-US"/>
        </a:p>
      </dgm:t>
    </dgm:pt>
    <dgm:pt modelId="{DF086D2D-14F9-41FE-BC5C-DB133824E157}">
      <dgm:prSet phldrT="[文本]"/>
      <dgm:spPr/>
      <dgm:t>
        <a:bodyPr/>
        <a:lstStyle/>
        <a:p>
          <a:r>
            <a:rPr lang="zh-CN" altLang="en-US" dirty="0"/>
            <a:t>理论联系实际</a:t>
          </a:r>
        </a:p>
      </dgm:t>
    </dgm:pt>
    <dgm:pt modelId="{7EB2936D-6D1D-4786-9B5E-B043255584A4}" type="parTrans" cxnId="{84438CD9-89D4-4483-BBCC-FF555A50B588}">
      <dgm:prSet/>
      <dgm:spPr/>
      <dgm:t>
        <a:bodyPr/>
        <a:lstStyle/>
        <a:p>
          <a:endParaRPr lang="zh-CN" altLang="en-US"/>
        </a:p>
      </dgm:t>
    </dgm:pt>
    <dgm:pt modelId="{DBEFA2AF-D3DD-491B-AD5C-0FF276959667}" type="sibTrans" cxnId="{84438CD9-89D4-4483-BBCC-FF555A50B588}">
      <dgm:prSet/>
      <dgm:spPr/>
      <dgm:t>
        <a:bodyPr/>
        <a:lstStyle/>
        <a:p>
          <a:endParaRPr lang="zh-CN" altLang="en-US"/>
        </a:p>
      </dgm:t>
    </dgm:pt>
    <dgm:pt modelId="{A157FFB4-DBC4-4BC9-BC94-5F603D2D488D}">
      <dgm:prSet phldrT="[文本]"/>
      <dgm:spPr/>
      <dgm:t>
        <a:bodyPr/>
        <a:lstStyle/>
        <a:p>
          <a:r>
            <a:rPr lang="zh-CN" altLang="en-US" dirty="0"/>
            <a:t>学好</a:t>
          </a:r>
          <a:r>
            <a:rPr lang="en-US" altLang="zh-CN" dirty="0"/>
            <a:t>python</a:t>
          </a:r>
          <a:endParaRPr lang="zh-CN" altLang="en-US" dirty="0"/>
        </a:p>
      </dgm:t>
    </dgm:pt>
    <dgm:pt modelId="{84EC7848-22EE-427D-827A-5489E5E977C1}" type="parTrans" cxnId="{3A5854B3-0177-4C64-B6D6-B0A470D989DD}">
      <dgm:prSet/>
      <dgm:spPr/>
      <dgm:t>
        <a:bodyPr/>
        <a:lstStyle/>
        <a:p>
          <a:endParaRPr lang="zh-CN" altLang="en-US"/>
        </a:p>
      </dgm:t>
    </dgm:pt>
    <dgm:pt modelId="{29841770-3D2A-447E-B101-703FE71E7F35}" type="sibTrans" cxnId="{3A5854B3-0177-4C64-B6D6-B0A470D989DD}">
      <dgm:prSet/>
      <dgm:spPr/>
      <dgm:t>
        <a:bodyPr/>
        <a:lstStyle/>
        <a:p>
          <a:endParaRPr lang="zh-CN" altLang="en-US"/>
        </a:p>
      </dgm:t>
    </dgm:pt>
    <dgm:pt modelId="{944B41EC-A035-4083-8691-59101A93F696}">
      <dgm:prSet phldrT="[文本]"/>
      <dgm:spPr/>
      <dgm:t>
        <a:bodyPr/>
        <a:lstStyle/>
        <a:p>
          <a:r>
            <a:rPr lang="zh-CN" altLang="en-US" dirty="0"/>
            <a:t>线性代数</a:t>
          </a:r>
        </a:p>
      </dgm:t>
    </dgm:pt>
    <dgm:pt modelId="{DE6BF7FD-412A-4B86-B92F-640DDA51E45A}" type="parTrans" cxnId="{80CB0964-84F3-48A3-94B1-4E0919255DF3}">
      <dgm:prSet/>
      <dgm:spPr/>
      <dgm:t>
        <a:bodyPr/>
        <a:lstStyle/>
        <a:p>
          <a:endParaRPr lang="zh-CN" altLang="en-US"/>
        </a:p>
      </dgm:t>
    </dgm:pt>
    <dgm:pt modelId="{B86E4E29-7B33-4E38-830C-C03B3D265E18}" type="sibTrans" cxnId="{80CB0964-84F3-48A3-94B1-4E0919255DF3}">
      <dgm:prSet/>
      <dgm:spPr/>
      <dgm:t>
        <a:bodyPr/>
        <a:lstStyle/>
        <a:p>
          <a:endParaRPr lang="zh-CN" altLang="en-US"/>
        </a:p>
      </dgm:t>
    </dgm:pt>
    <dgm:pt modelId="{8772290D-F1E8-49B9-AFA9-312B916DEB34}">
      <dgm:prSet phldrT="[文本]"/>
      <dgm:spPr/>
      <dgm:t>
        <a:bodyPr/>
        <a:lstStyle/>
        <a:p>
          <a:r>
            <a:rPr lang="zh-CN" altLang="en-US" dirty="0"/>
            <a:t>概率统计</a:t>
          </a:r>
        </a:p>
      </dgm:t>
    </dgm:pt>
    <dgm:pt modelId="{968A75FD-B3F2-4CA7-AF27-BA44245BE18F}" type="parTrans" cxnId="{CDCD240E-31D3-46FA-9EF7-340F2AE238D3}">
      <dgm:prSet/>
      <dgm:spPr/>
      <dgm:t>
        <a:bodyPr/>
        <a:lstStyle/>
        <a:p>
          <a:endParaRPr lang="zh-CN" altLang="en-US"/>
        </a:p>
      </dgm:t>
    </dgm:pt>
    <dgm:pt modelId="{FA19C2E0-66A6-4E99-BFEF-1CDC52CAC871}" type="sibTrans" cxnId="{CDCD240E-31D3-46FA-9EF7-340F2AE238D3}">
      <dgm:prSet/>
      <dgm:spPr/>
      <dgm:t>
        <a:bodyPr/>
        <a:lstStyle/>
        <a:p>
          <a:endParaRPr lang="zh-CN" altLang="en-US"/>
        </a:p>
      </dgm:t>
    </dgm:pt>
    <dgm:pt modelId="{FFC24035-EA46-4C33-8C16-295E8BAFD978}">
      <dgm:prSet phldrT="[文本]"/>
      <dgm:spPr/>
      <dgm:t>
        <a:bodyPr/>
        <a:lstStyle/>
        <a:p>
          <a:endParaRPr lang="zh-CN" altLang="en-US" dirty="0"/>
        </a:p>
      </dgm:t>
    </dgm:pt>
    <dgm:pt modelId="{5B6A7148-D8E6-4DAB-A9CF-EC0C31E1EFA0}" type="parTrans" cxnId="{A18546A3-5A72-4FF8-8C4D-56500AE67A8D}">
      <dgm:prSet/>
      <dgm:spPr/>
      <dgm:t>
        <a:bodyPr/>
        <a:lstStyle/>
        <a:p>
          <a:endParaRPr lang="zh-CN" altLang="en-US"/>
        </a:p>
      </dgm:t>
    </dgm:pt>
    <dgm:pt modelId="{ADBACD3E-76A2-4029-AEA1-37EDBA630E8B}" type="sibTrans" cxnId="{A18546A3-5A72-4FF8-8C4D-56500AE67A8D}">
      <dgm:prSet/>
      <dgm:spPr/>
      <dgm:t>
        <a:bodyPr/>
        <a:lstStyle/>
        <a:p>
          <a:endParaRPr lang="zh-CN" altLang="en-US"/>
        </a:p>
      </dgm:t>
    </dgm:pt>
    <dgm:pt modelId="{6846DF08-BF15-4FB9-AA43-A18F7596C43E}">
      <dgm:prSet phldrT="[文本]"/>
      <dgm:spPr/>
      <dgm:t>
        <a:bodyPr/>
        <a:lstStyle/>
        <a:p>
          <a:r>
            <a:rPr lang="zh-CN" altLang="en-US" dirty="0"/>
            <a:t>理解基本功能组件</a:t>
          </a:r>
        </a:p>
      </dgm:t>
    </dgm:pt>
    <dgm:pt modelId="{B763C07E-BFCD-4C59-96A4-6FE229B678A5}" type="parTrans" cxnId="{8D9E0D0F-EA56-4494-A6A2-CA09A3E7441C}">
      <dgm:prSet/>
      <dgm:spPr/>
      <dgm:t>
        <a:bodyPr/>
        <a:lstStyle/>
        <a:p>
          <a:endParaRPr lang="zh-CN" altLang="en-US"/>
        </a:p>
      </dgm:t>
    </dgm:pt>
    <dgm:pt modelId="{FFDDB858-959E-4300-A7AA-5788A865ABA8}" type="sibTrans" cxnId="{8D9E0D0F-EA56-4494-A6A2-CA09A3E7441C}">
      <dgm:prSet/>
      <dgm:spPr/>
      <dgm:t>
        <a:bodyPr/>
        <a:lstStyle/>
        <a:p>
          <a:endParaRPr lang="zh-CN" altLang="en-US"/>
        </a:p>
      </dgm:t>
    </dgm:pt>
    <dgm:pt modelId="{112D45AC-D20D-40A0-A4ED-7FC96141446E}">
      <dgm:prSet phldrT="[文本]"/>
      <dgm:spPr/>
      <dgm:t>
        <a:bodyPr/>
        <a:lstStyle/>
        <a:p>
          <a:r>
            <a:rPr lang="zh-CN" altLang="en-US" dirty="0"/>
            <a:t>不事事追求完美</a:t>
          </a:r>
        </a:p>
      </dgm:t>
    </dgm:pt>
    <dgm:pt modelId="{F850FE83-B65D-4622-905E-85AB087D7468}" type="parTrans" cxnId="{0E715FFB-A9A0-46A3-AD9B-07E29237CD6D}">
      <dgm:prSet/>
      <dgm:spPr/>
      <dgm:t>
        <a:bodyPr/>
        <a:lstStyle/>
        <a:p>
          <a:endParaRPr lang="zh-CN" altLang="en-US"/>
        </a:p>
      </dgm:t>
    </dgm:pt>
    <dgm:pt modelId="{0CFEFB89-61E2-4B55-A5C3-056399FA1720}" type="sibTrans" cxnId="{0E715FFB-A9A0-46A3-AD9B-07E29237CD6D}">
      <dgm:prSet/>
      <dgm:spPr/>
      <dgm:t>
        <a:bodyPr/>
        <a:lstStyle/>
        <a:p>
          <a:endParaRPr lang="zh-CN" altLang="en-US"/>
        </a:p>
      </dgm:t>
    </dgm:pt>
    <dgm:pt modelId="{0EA33521-AD03-42F2-90E2-201133ABB152}">
      <dgm:prSet phldrT="[文本]"/>
      <dgm:spPr/>
      <dgm:t>
        <a:bodyPr/>
        <a:lstStyle/>
        <a:p>
          <a:endParaRPr lang="zh-CN" altLang="en-US" dirty="0"/>
        </a:p>
      </dgm:t>
    </dgm:pt>
    <dgm:pt modelId="{DA407D0C-50B2-48E1-BDE3-1A5488C704E7}" type="parTrans" cxnId="{D4433700-8661-4A27-84A0-7276929403DB}">
      <dgm:prSet/>
      <dgm:spPr/>
      <dgm:t>
        <a:bodyPr/>
        <a:lstStyle/>
        <a:p>
          <a:endParaRPr lang="zh-CN" altLang="en-US"/>
        </a:p>
      </dgm:t>
    </dgm:pt>
    <dgm:pt modelId="{E30D8B2A-7D89-4B72-9361-48304A8EB963}" type="sibTrans" cxnId="{D4433700-8661-4A27-84A0-7276929403DB}">
      <dgm:prSet/>
      <dgm:spPr/>
      <dgm:t>
        <a:bodyPr/>
        <a:lstStyle/>
        <a:p>
          <a:endParaRPr lang="zh-CN" altLang="en-US"/>
        </a:p>
      </dgm:t>
    </dgm:pt>
    <dgm:pt modelId="{8F6E93EC-EB85-4DBB-8D26-FC782DD4A694}">
      <dgm:prSet phldrT="[文本]"/>
      <dgm:spPr/>
      <dgm:t>
        <a:bodyPr/>
        <a:lstStyle/>
        <a:p>
          <a:r>
            <a:rPr lang="zh-CN" altLang="en-US" dirty="0"/>
            <a:t>动手实验</a:t>
          </a:r>
        </a:p>
      </dgm:t>
    </dgm:pt>
    <dgm:pt modelId="{764C6718-0E64-453C-8B0C-EBBD835D2764}" type="parTrans" cxnId="{49AE3D73-0A4E-4752-9B9A-EA3ED7A622A1}">
      <dgm:prSet/>
      <dgm:spPr/>
      <dgm:t>
        <a:bodyPr/>
        <a:lstStyle/>
        <a:p>
          <a:endParaRPr lang="zh-CN" altLang="en-US"/>
        </a:p>
      </dgm:t>
    </dgm:pt>
    <dgm:pt modelId="{F0E9D141-BFD0-4C7F-98F1-8B49266A2F69}" type="sibTrans" cxnId="{49AE3D73-0A4E-4752-9B9A-EA3ED7A622A1}">
      <dgm:prSet/>
      <dgm:spPr/>
      <dgm:t>
        <a:bodyPr/>
        <a:lstStyle/>
        <a:p>
          <a:endParaRPr lang="zh-CN" altLang="en-US"/>
        </a:p>
      </dgm:t>
    </dgm:pt>
    <dgm:pt modelId="{5CE8830E-E776-47E8-9B3A-A85F6C20CF15}" type="pres">
      <dgm:prSet presAssocID="{8D837EA9-639C-487C-9E1A-9B16E6262122}" presName="linearFlow" presStyleCnt="0">
        <dgm:presLayoutVars>
          <dgm:dir/>
          <dgm:animLvl val="lvl"/>
          <dgm:resizeHandles/>
        </dgm:presLayoutVars>
      </dgm:prSet>
      <dgm:spPr/>
      <dgm:t>
        <a:bodyPr/>
        <a:lstStyle/>
        <a:p>
          <a:endParaRPr lang="zh-CN" altLang="en-US"/>
        </a:p>
      </dgm:t>
    </dgm:pt>
    <dgm:pt modelId="{BD8C35EA-A134-4D57-AB3A-BBA3D3DD3920}" type="pres">
      <dgm:prSet presAssocID="{3C6A8C21-B5D1-4A0C-BA0E-5E37EAFC833B}" presName="compositeNode" presStyleCnt="0">
        <dgm:presLayoutVars>
          <dgm:bulletEnabled val="1"/>
        </dgm:presLayoutVars>
      </dgm:prSet>
      <dgm:spPr/>
    </dgm:pt>
    <dgm:pt modelId="{3916598C-2B4E-481B-8022-1045A5CF9DE0}" type="pres">
      <dgm:prSet presAssocID="{3C6A8C21-B5D1-4A0C-BA0E-5E37EAFC833B}" presName="image" presStyleLbl="fgImgPlace1" presStyleIdx="0" presStyleCnt="3" custLinFactX="336783" custLinFactNeighborX="400000" custLinFactNeighborY="-1553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dgm:spPr>
      <dgm:t>
        <a:bodyPr/>
        <a:lstStyle/>
        <a:p>
          <a:endParaRPr lang="zh-CN" altLang="en-US"/>
        </a:p>
      </dgm:t>
    </dgm:pt>
    <dgm:pt modelId="{A2F2B6B7-C15C-4547-B56E-28F364474CB9}" type="pres">
      <dgm:prSet presAssocID="{3C6A8C21-B5D1-4A0C-BA0E-5E37EAFC833B}" presName="childNode" presStyleLbl="node1" presStyleIdx="0" presStyleCnt="3">
        <dgm:presLayoutVars>
          <dgm:bulletEnabled val="1"/>
        </dgm:presLayoutVars>
      </dgm:prSet>
      <dgm:spPr/>
      <dgm:t>
        <a:bodyPr/>
        <a:lstStyle/>
        <a:p>
          <a:endParaRPr lang="zh-CN" altLang="en-US"/>
        </a:p>
      </dgm:t>
    </dgm:pt>
    <dgm:pt modelId="{E215DDE8-A7C6-4082-B8FB-B8162310FD5D}" type="pres">
      <dgm:prSet presAssocID="{3C6A8C21-B5D1-4A0C-BA0E-5E37EAFC833B}" presName="parentNode" presStyleLbl="revTx" presStyleIdx="0" presStyleCnt="3">
        <dgm:presLayoutVars>
          <dgm:chMax val="0"/>
          <dgm:bulletEnabled val="1"/>
        </dgm:presLayoutVars>
      </dgm:prSet>
      <dgm:spPr/>
      <dgm:t>
        <a:bodyPr/>
        <a:lstStyle/>
        <a:p>
          <a:endParaRPr lang="zh-CN" altLang="en-US"/>
        </a:p>
      </dgm:t>
    </dgm:pt>
    <dgm:pt modelId="{99F47C36-80F0-4FBF-AD10-B67EA61E223E}" type="pres">
      <dgm:prSet presAssocID="{A7B186D1-D1BD-4C5F-8C58-BF8399B08049}" presName="sibTrans" presStyleCnt="0"/>
      <dgm:spPr/>
    </dgm:pt>
    <dgm:pt modelId="{4762405F-3864-44C8-951D-B1774C6F67C8}" type="pres">
      <dgm:prSet presAssocID="{86215679-6F0B-4786-B873-828035493827}" presName="compositeNode" presStyleCnt="0">
        <dgm:presLayoutVars>
          <dgm:bulletEnabled val="1"/>
        </dgm:presLayoutVars>
      </dgm:prSet>
      <dgm:spPr/>
    </dgm:pt>
    <dgm:pt modelId="{DBC16A2C-E989-4D58-961D-0DE1F14D6756}" type="pres">
      <dgm:prSet presAssocID="{86215679-6F0B-4786-B873-828035493827}" presName="image" presStyleLbl="fgImgPlace1" presStyleIdx="1" presStyleCnt="3" custLinFactNeighborX="-18180" custLinFactNeighborY="-338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dgm:spPr>
      <dgm:t>
        <a:bodyPr/>
        <a:lstStyle/>
        <a:p>
          <a:endParaRPr lang="zh-CN" altLang="en-US"/>
        </a:p>
      </dgm:t>
    </dgm:pt>
    <dgm:pt modelId="{979E05D8-644A-40BB-9116-F59A6E5B031D}" type="pres">
      <dgm:prSet presAssocID="{86215679-6F0B-4786-B873-828035493827}" presName="childNode" presStyleLbl="node1" presStyleIdx="1" presStyleCnt="3">
        <dgm:presLayoutVars>
          <dgm:bulletEnabled val="1"/>
        </dgm:presLayoutVars>
      </dgm:prSet>
      <dgm:spPr/>
      <dgm:t>
        <a:bodyPr/>
        <a:lstStyle/>
        <a:p>
          <a:endParaRPr lang="zh-CN" altLang="en-US"/>
        </a:p>
      </dgm:t>
    </dgm:pt>
    <dgm:pt modelId="{969008F3-9E9B-4B0E-9962-D9117FA68476}" type="pres">
      <dgm:prSet presAssocID="{86215679-6F0B-4786-B873-828035493827}" presName="parentNode" presStyleLbl="revTx" presStyleIdx="1" presStyleCnt="3">
        <dgm:presLayoutVars>
          <dgm:chMax val="0"/>
          <dgm:bulletEnabled val="1"/>
        </dgm:presLayoutVars>
      </dgm:prSet>
      <dgm:spPr/>
      <dgm:t>
        <a:bodyPr/>
        <a:lstStyle/>
        <a:p>
          <a:endParaRPr lang="zh-CN" altLang="en-US"/>
        </a:p>
      </dgm:t>
    </dgm:pt>
    <dgm:pt modelId="{10F801A1-9A18-4452-97DB-33E998A01CBB}" type="pres">
      <dgm:prSet presAssocID="{939989A7-271E-450B-AB95-3EAABBC0D018}" presName="sibTrans" presStyleCnt="0"/>
      <dgm:spPr/>
    </dgm:pt>
    <dgm:pt modelId="{19CD4E9B-51D6-4941-8D72-5BBAD0A6A620}" type="pres">
      <dgm:prSet presAssocID="{4FE92C55-E12B-48A2-B294-96DE94A26097}" presName="compositeNode" presStyleCnt="0">
        <dgm:presLayoutVars>
          <dgm:bulletEnabled val="1"/>
        </dgm:presLayoutVars>
      </dgm:prSet>
      <dgm:spPr/>
    </dgm:pt>
    <dgm:pt modelId="{E43B73FD-AE08-4AFD-883A-28E9C1C52272}" type="pres">
      <dgm:prSet presAssocID="{4FE92C55-E12B-48A2-B294-96DE94A26097}" presName="image" presStyleLbl="fgImgPlace1" presStyleIdx="2" presStyleCnt="3" custLinFactX="-327664" custLinFactNeighborX="-400000" custLinFactNeighborY="-2150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dgm:spPr>
      <dgm:t>
        <a:bodyPr/>
        <a:lstStyle/>
        <a:p>
          <a:endParaRPr lang="zh-CN" altLang="en-US"/>
        </a:p>
      </dgm:t>
    </dgm:pt>
    <dgm:pt modelId="{9B50FFA7-43FC-4726-A02C-55BF966C669A}" type="pres">
      <dgm:prSet presAssocID="{4FE92C55-E12B-48A2-B294-96DE94A26097}" presName="childNode" presStyleLbl="node1" presStyleIdx="2" presStyleCnt="3">
        <dgm:presLayoutVars>
          <dgm:bulletEnabled val="1"/>
        </dgm:presLayoutVars>
      </dgm:prSet>
      <dgm:spPr/>
      <dgm:t>
        <a:bodyPr/>
        <a:lstStyle/>
        <a:p>
          <a:endParaRPr lang="zh-CN" altLang="en-US"/>
        </a:p>
      </dgm:t>
    </dgm:pt>
    <dgm:pt modelId="{85BD4704-EDF4-42AF-9A4D-2AC7D86DE5E4}" type="pres">
      <dgm:prSet presAssocID="{4FE92C55-E12B-48A2-B294-96DE94A26097}" presName="parentNode" presStyleLbl="revTx" presStyleIdx="2" presStyleCnt="3">
        <dgm:presLayoutVars>
          <dgm:chMax val="0"/>
          <dgm:bulletEnabled val="1"/>
        </dgm:presLayoutVars>
      </dgm:prSet>
      <dgm:spPr/>
      <dgm:t>
        <a:bodyPr/>
        <a:lstStyle/>
        <a:p>
          <a:endParaRPr lang="zh-CN" altLang="en-US"/>
        </a:p>
      </dgm:t>
    </dgm:pt>
  </dgm:ptLst>
  <dgm:cxnLst>
    <dgm:cxn modelId="{80CB0964-84F3-48A3-94B1-4E0919255DF3}" srcId="{3C6A8C21-B5D1-4A0C-BA0E-5E37EAFC833B}" destId="{944B41EC-A035-4083-8691-59101A93F696}" srcOrd="2" destOrd="0" parTransId="{DE6BF7FD-412A-4B86-B92F-640DDA51E45A}" sibTransId="{B86E4E29-7B33-4E38-830C-C03B3D265E18}"/>
    <dgm:cxn modelId="{9D3E56D9-41B7-46A0-AC34-C20C0C9D4F60}" type="presOf" srcId="{0EA33521-AD03-42F2-90E2-201133ABB152}" destId="{9B50FFA7-43FC-4726-A02C-55BF966C669A}" srcOrd="0" destOrd="3" presId="urn:microsoft.com/office/officeart/2005/8/layout/hList2#1"/>
    <dgm:cxn modelId="{171B6D4C-1B9A-4F75-ADEC-772F04294F3C}" type="presOf" srcId="{4FE92C55-E12B-48A2-B294-96DE94A26097}" destId="{85BD4704-EDF4-42AF-9A4D-2AC7D86DE5E4}" srcOrd="0" destOrd="0" presId="urn:microsoft.com/office/officeart/2005/8/layout/hList2#1"/>
    <dgm:cxn modelId="{CDCD240E-31D3-46FA-9EF7-340F2AE238D3}" srcId="{3C6A8C21-B5D1-4A0C-BA0E-5E37EAFC833B}" destId="{8772290D-F1E8-49B9-AFA9-312B916DEB34}" srcOrd="3" destOrd="0" parTransId="{968A75FD-B3F2-4CA7-AF27-BA44245BE18F}" sibTransId="{FA19C2E0-66A6-4E99-BFEF-1CDC52CAC871}"/>
    <dgm:cxn modelId="{87FA7491-81B0-477C-96C9-DA7E8AD3DC36}" srcId="{86215679-6F0B-4786-B873-828035493827}" destId="{B759F119-999B-420E-A775-07F878FEC2A2}" srcOrd="0" destOrd="0" parTransId="{C7BE3600-54C2-4D13-87A6-AD4396EB1200}" sibTransId="{648AF5C7-D2DE-4895-B213-2CF969884AF4}"/>
    <dgm:cxn modelId="{FF8F1D5B-3E1A-49D4-BC18-3B9620E50C25}" type="presOf" srcId="{944B41EC-A035-4083-8691-59101A93F696}" destId="{A2F2B6B7-C15C-4547-B56E-28F364474CB9}" srcOrd="0" destOrd="2" presId="urn:microsoft.com/office/officeart/2005/8/layout/hList2#1"/>
    <dgm:cxn modelId="{3E82B9DB-E3BE-44F3-A03D-B8B25B7585BF}" type="presOf" srcId="{A157FFB4-DBC4-4BC9-BC94-5F603D2D488D}" destId="{9B50FFA7-43FC-4726-A02C-55BF966C669A}" srcOrd="0" destOrd="1" presId="urn:microsoft.com/office/officeart/2005/8/layout/hList2#1"/>
    <dgm:cxn modelId="{0E715FFB-A9A0-46A3-AD9B-07E29237CD6D}" srcId="{86215679-6F0B-4786-B873-828035493827}" destId="{112D45AC-D20D-40A0-A4ED-7FC96141446E}" srcOrd="3" destOrd="0" parTransId="{F850FE83-B65D-4622-905E-85AB087D7468}" sibTransId="{0CFEFB89-61E2-4B55-A5C3-056399FA1720}"/>
    <dgm:cxn modelId="{2BE5A0FE-94A0-47FB-AB07-57AB406FCC55}" type="presOf" srcId="{86215679-6F0B-4786-B873-828035493827}" destId="{969008F3-9E9B-4B0E-9962-D9117FA68476}" srcOrd="0" destOrd="0" presId="urn:microsoft.com/office/officeart/2005/8/layout/hList2#1"/>
    <dgm:cxn modelId="{D4433700-8661-4A27-84A0-7276929403DB}" srcId="{4FE92C55-E12B-48A2-B294-96DE94A26097}" destId="{0EA33521-AD03-42F2-90E2-201133ABB152}" srcOrd="3" destOrd="0" parTransId="{DA407D0C-50B2-48E1-BDE3-1A5488C704E7}" sibTransId="{E30D8B2A-7D89-4B72-9361-48304A8EB963}"/>
    <dgm:cxn modelId="{6C4A9C6B-C2C5-4C11-A85B-BC61B2D6EB9D}" srcId="{3C6A8C21-B5D1-4A0C-BA0E-5E37EAFC833B}" destId="{3A4EB0DF-77A2-4453-AC34-DEFBDE28508D}" srcOrd="1" destOrd="0" parTransId="{DBE8A282-49D5-48BE-A1D3-68F28EF777F2}" sibTransId="{3BBDD70C-E655-404D-9573-939E81EB5901}"/>
    <dgm:cxn modelId="{12C1E88C-1C2D-4A59-91CB-DACAB4DE3D54}" type="presOf" srcId="{616F5F26-901C-47A7-92C2-22DD7226B0E2}" destId="{A2F2B6B7-C15C-4547-B56E-28F364474CB9}" srcOrd="0" destOrd="0" presId="urn:microsoft.com/office/officeart/2005/8/layout/hList2#1"/>
    <dgm:cxn modelId="{7100FA73-FF4A-4515-9B7F-46FCC495FC14}" srcId="{86215679-6F0B-4786-B873-828035493827}" destId="{B4A2D251-4E8E-416A-91C7-32558FD7A24B}" srcOrd="2" destOrd="0" parTransId="{0897173C-4A5B-41FD-9034-2DC069E6464B}" sibTransId="{6C4210C4-6A22-4FA4-BF40-64B41D55359C}"/>
    <dgm:cxn modelId="{7198B7C7-EDD0-4AD8-9E5D-F15DE35C9712}" type="presOf" srcId="{8D837EA9-639C-487C-9E1A-9B16E6262122}" destId="{5CE8830E-E776-47E8-9B3A-A85F6C20CF15}" srcOrd="0" destOrd="0" presId="urn:microsoft.com/office/officeart/2005/8/layout/hList2#1"/>
    <dgm:cxn modelId="{5FDD4C63-EE9E-4ECB-BEF2-9437BBA9BBC0}" type="presOf" srcId="{B759F119-999B-420E-A775-07F878FEC2A2}" destId="{979E05D8-644A-40BB-9116-F59A6E5B031D}" srcOrd="0" destOrd="0" presId="urn:microsoft.com/office/officeart/2005/8/layout/hList2#1"/>
    <dgm:cxn modelId="{7C9EF8E5-CD1E-4439-95B1-D8DAED69F408}" srcId="{3C6A8C21-B5D1-4A0C-BA0E-5E37EAFC833B}" destId="{616F5F26-901C-47A7-92C2-22DD7226B0E2}" srcOrd="0" destOrd="0" parTransId="{BA56C389-A8D4-42B8-9FCB-CF9D72A2024C}" sibTransId="{9571153B-AFB1-44DE-AD7A-1A88D6F19B4E}"/>
    <dgm:cxn modelId="{E58262FB-70D6-4663-BE92-65D8BBB87E77}" srcId="{8D837EA9-639C-487C-9E1A-9B16E6262122}" destId="{86215679-6F0B-4786-B873-828035493827}" srcOrd="1" destOrd="0" parTransId="{6A314B0D-F82A-440B-BCD6-AD83EE3DD353}" sibTransId="{939989A7-271E-450B-AB95-3EAABBC0D018}"/>
    <dgm:cxn modelId="{EE4312A3-F7F2-40E8-8579-A8C6AC88330F}" type="presOf" srcId="{8772290D-F1E8-49B9-AFA9-312B916DEB34}" destId="{A2F2B6B7-C15C-4547-B56E-28F364474CB9}" srcOrd="0" destOrd="3" presId="urn:microsoft.com/office/officeart/2005/8/layout/hList2#1"/>
    <dgm:cxn modelId="{E37D3B8F-F46A-4CB7-AFD9-69D7958E5713}" srcId="{8D837EA9-639C-487C-9E1A-9B16E6262122}" destId="{4FE92C55-E12B-48A2-B294-96DE94A26097}" srcOrd="2" destOrd="0" parTransId="{48DC0B8E-D50C-4A5F-818F-307C467D970C}" sibTransId="{CADB4040-36DA-4E97-B2E8-8DEACEBD1DB6}"/>
    <dgm:cxn modelId="{7A4C7227-6639-42B4-80CF-48A0330EE276}" type="presOf" srcId="{112D45AC-D20D-40A0-A4ED-7FC96141446E}" destId="{979E05D8-644A-40BB-9116-F59A6E5B031D}" srcOrd="0" destOrd="3" presId="urn:microsoft.com/office/officeart/2005/8/layout/hList2#1"/>
    <dgm:cxn modelId="{797205C7-D09A-459D-A76E-F7C4A55C9C8E}" type="presOf" srcId="{B4A2D251-4E8E-416A-91C7-32558FD7A24B}" destId="{979E05D8-644A-40BB-9116-F59A6E5B031D}" srcOrd="0" destOrd="2" presId="urn:microsoft.com/office/officeart/2005/8/layout/hList2#1"/>
    <dgm:cxn modelId="{3A5854B3-0177-4C64-B6D6-B0A470D989DD}" srcId="{4FE92C55-E12B-48A2-B294-96DE94A26097}" destId="{A157FFB4-DBC4-4BC9-BC94-5F603D2D488D}" srcOrd="1" destOrd="0" parTransId="{84EC7848-22EE-427D-827A-5489E5E977C1}" sibTransId="{29841770-3D2A-447E-B101-703FE71E7F35}"/>
    <dgm:cxn modelId="{84438CD9-89D4-4483-BBCC-FF555A50B588}" srcId="{4FE92C55-E12B-48A2-B294-96DE94A26097}" destId="{DF086D2D-14F9-41FE-BC5C-DB133824E157}" srcOrd="0" destOrd="0" parTransId="{7EB2936D-6D1D-4786-9B5E-B043255584A4}" sibTransId="{DBEFA2AF-D3DD-491B-AD5C-0FF276959667}"/>
    <dgm:cxn modelId="{49AE3D73-0A4E-4752-9B9A-EA3ED7A622A1}" srcId="{4FE92C55-E12B-48A2-B294-96DE94A26097}" destId="{8F6E93EC-EB85-4DBB-8D26-FC782DD4A694}" srcOrd="2" destOrd="0" parTransId="{764C6718-0E64-453C-8B0C-EBBD835D2764}" sibTransId="{F0E9D141-BFD0-4C7F-98F1-8B49266A2F69}"/>
    <dgm:cxn modelId="{D379DA94-6AB8-4CEE-83A8-D8A0C6069F13}" type="presOf" srcId="{3A4EB0DF-77A2-4453-AC34-DEFBDE28508D}" destId="{A2F2B6B7-C15C-4547-B56E-28F364474CB9}" srcOrd="0" destOrd="1" presId="urn:microsoft.com/office/officeart/2005/8/layout/hList2#1"/>
    <dgm:cxn modelId="{E9D1A7E9-3D31-401A-910C-C0623114ABA9}" type="presOf" srcId="{8F6E93EC-EB85-4DBB-8D26-FC782DD4A694}" destId="{9B50FFA7-43FC-4726-A02C-55BF966C669A}" srcOrd="0" destOrd="2" presId="urn:microsoft.com/office/officeart/2005/8/layout/hList2#1"/>
    <dgm:cxn modelId="{8B42A750-45C2-4454-9960-367738A0F924}" type="presOf" srcId="{DF086D2D-14F9-41FE-BC5C-DB133824E157}" destId="{9B50FFA7-43FC-4726-A02C-55BF966C669A}" srcOrd="0" destOrd="0" presId="urn:microsoft.com/office/officeart/2005/8/layout/hList2#1"/>
    <dgm:cxn modelId="{57EC0909-C8D4-4FA1-9A92-4C0863112FAE}" type="presOf" srcId="{3C6A8C21-B5D1-4A0C-BA0E-5E37EAFC833B}" destId="{E215DDE8-A7C6-4082-B8FB-B8162310FD5D}" srcOrd="0" destOrd="0" presId="urn:microsoft.com/office/officeart/2005/8/layout/hList2#1"/>
    <dgm:cxn modelId="{8E13EC45-A10C-4718-BE74-7D35ABED2F29}" type="presOf" srcId="{FFC24035-EA46-4C33-8C16-295E8BAFD978}" destId="{979E05D8-644A-40BB-9116-F59A6E5B031D}" srcOrd="0" destOrd="4" presId="urn:microsoft.com/office/officeart/2005/8/layout/hList2#1"/>
    <dgm:cxn modelId="{33BDB901-E934-4F35-B478-4BA4B6F58BA2}" type="presOf" srcId="{6846DF08-BF15-4FB9-AA43-A18F7596C43E}" destId="{979E05D8-644A-40BB-9116-F59A6E5B031D}" srcOrd="0" destOrd="1" presId="urn:microsoft.com/office/officeart/2005/8/layout/hList2#1"/>
    <dgm:cxn modelId="{8CF63427-788C-4466-968D-C456B9BB29D0}" srcId="{8D837EA9-639C-487C-9E1A-9B16E6262122}" destId="{3C6A8C21-B5D1-4A0C-BA0E-5E37EAFC833B}" srcOrd="0" destOrd="0" parTransId="{98D40ADA-849F-4BD6-AF89-533442247D4F}" sibTransId="{A7B186D1-D1BD-4C5F-8C58-BF8399B08049}"/>
    <dgm:cxn modelId="{A18546A3-5A72-4FF8-8C4D-56500AE67A8D}" srcId="{86215679-6F0B-4786-B873-828035493827}" destId="{FFC24035-EA46-4C33-8C16-295E8BAFD978}" srcOrd="4" destOrd="0" parTransId="{5B6A7148-D8E6-4DAB-A9CF-EC0C31E1EFA0}" sibTransId="{ADBACD3E-76A2-4029-AEA1-37EDBA630E8B}"/>
    <dgm:cxn modelId="{8D9E0D0F-EA56-4494-A6A2-CA09A3E7441C}" srcId="{86215679-6F0B-4786-B873-828035493827}" destId="{6846DF08-BF15-4FB9-AA43-A18F7596C43E}" srcOrd="1" destOrd="0" parTransId="{B763C07E-BFCD-4C59-96A4-6FE229B678A5}" sibTransId="{FFDDB858-959E-4300-A7AA-5788A865ABA8}"/>
    <dgm:cxn modelId="{6A47132B-E321-4714-8E69-DE147489EE86}" type="presParOf" srcId="{5CE8830E-E776-47E8-9B3A-A85F6C20CF15}" destId="{BD8C35EA-A134-4D57-AB3A-BBA3D3DD3920}" srcOrd="0" destOrd="0" presId="urn:microsoft.com/office/officeart/2005/8/layout/hList2#1"/>
    <dgm:cxn modelId="{CF9CB3B2-BD1A-4686-BFA6-9BC07F5C816C}" type="presParOf" srcId="{BD8C35EA-A134-4D57-AB3A-BBA3D3DD3920}" destId="{3916598C-2B4E-481B-8022-1045A5CF9DE0}" srcOrd="0" destOrd="0" presId="urn:microsoft.com/office/officeart/2005/8/layout/hList2#1"/>
    <dgm:cxn modelId="{52DB0CA6-7876-4630-B512-FBB6F97CD85A}" type="presParOf" srcId="{BD8C35EA-A134-4D57-AB3A-BBA3D3DD3920}" destId="{A2F2B6B7-C15C-4547-B56E-28F364474CB9}" srcOrd="1" destOrd="0" presId="urn:microsoft.com/office/officeart/2005/8/layout/hList2#1"/>
    <dgm:cxn modelId="{45F1192A-807F-4D02-9033-8715983EFADB}" type="presParOf" srcId="{BD8C35EA-A134-4D57-AB3A-BBA3D3DD3920}" destId="{E215DDE8-A7C6-4082-B8FB-B8162310FD5D}" srcOrd="2" destOrd="0" presId="urn:microsoft.com/office/officeart/2005/8/layout/hList2#1"/>
    <dgm:cxn modelId="{177B50B0-DE0C-4BA3-91A0-026C13B3FA7C}" type="presParOf" srcId="{5CE8830E-E776-47E8-9B3A-A85F6C20CF15}" destId="{99F47C36-80F0-4FBF-AD10-B67EA61E223E}" srcOrd="1" destOrd="0" presId="urn:microsoft.com/office/officeart/2005/8/layout/hList2#1"/>
    <dgm:cxn modelId="{FD57AB1D-C6AA-4F2E-BED3-FA954A9B97CC}" type="presParOf" srcId="{5CE8830E-E776-47E8-9B3A-A85F6C20CF15}" destId="{4762405F-3864-44C8-951D-B1774C6F67C8}" srcOrd="2" destOrd="0" presId="urn:microsoft.com/office/officeart/2005/8/layout/hList2#1"/>
    <dgm:cxn modelId="{5B2E261E-FB7C-45EE-9A5F-45FB0EBD2C76}" type="presParOf" srcId="{4762405F-3864-44C8-951D-B1774C6F67C8}" destId="{DBC16A2C-E989-4D58-961D-0DE1F14D6756}" srcOrd="0" destOrd="0" presId="urn:microsoft.com/office/officeart/2005/8/layout/hList2#1"/>
    <dgm:cxn modelId="{E3BF2FC0-8797-482E-AE73-E195ECAE097B}" type="presParOf" srcId="{4762405F-3864-44C8-951D-B1774C6F67C8}" destId="{979E05D8-644A-40BB-9116-F59A6E5B031D}" srcOrd="1" destOrd="0" presId="urn:microsoft.com/office/officeart/2005/8/layout/hList2#1"/>
    <dgm:cxn modelId="{C441FDBE-473A-488E-A27B-C92AF2D1714B}" type="presParOf" srcId="{4762405F-3864-44C8-951D-B1774C6F67C8}" destId="{969008F3-9E9B-4B0E-9962-D9117FA68476}" srcOrd="2" destOrd="0" presId="urn:microsoft.com/office/officeart/2005/8/layout/hList2#1"/>
    <dgm:cxn modelId="{852CDFEC-E9F4-4F90-867B-296271FA34C3}" type="presParOf" srcId="{5CE8830E-E776-47E8-9B3A-A85F6C20CF15}" destId="{10F801A1-9A18-4452-97DB-33E998A01CBB}" srcOrd="3" destOrd="0" presId="urn:microsoft.com/office/officeart/2005/8/layout/hList2#1"/>
    <dgm:cxn modelId="{81902C26-8FA5-4435-9E7C-D6C34D2179EF}" type="presParOf" srcId="{5CE8830E-E776-47E8-9B3A-A85F6C20CF15}" destId="{19CD4E9B-51D6-4941-8D72-5BBAD0A6A620}" srcOrd="4" destOrd="0" presId="urn:microsoft.com/office/officeart/2005/8/layout/hList2#1"/>
    <dgm:cxn modelId="{ADAAC2F9-B405-43E2-A201-CDE7C1F7FB5D}" type="presParOf" srcId="{19CD4E9B-51D6-4941-8D72-5BBAD0A6A620}" destId="{E43B73FD-AE08-4AFD-883A-28E9C1C52272}" srcOrd="0" destOrd="0" presId="urn:microsoft.com/office/officeart/2005/8/layout/hList2#1"/>
    <dgm:cxn modelId="{BC02E378-4F8C-404A-B759-5D51C5C39660}" type="presParOf" srcId="{19CD4E9B-51D6-4941-8D72-5BBAD0A6A620}" destId="{9B50FFA7-43FC-4726-A02C-55BF966C669A}" srcOrd="1" destOrd="0" presId="urn:microsoft.com/office/officeart/2005/8/layout/hList2#1"/>
    <dgm:cxn modelId="{3215348D-9627-43B2-8008-B2625FE8319D}" type="presParOf" srcId="{19CD4E9B-51D6-4941-8D72-5BBAD0A6A620}" destId="{85BD4704-EDF4-42AF-9A4D-2AC7D86DE5E4}" srcOrd="2" destOrd="0" presId="urn:microsoft.com/office/officeart/2005/8/layout/h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0D9C90-0CEA-4848-A7C5-055ECC407486}" type="doc">
      <dgm:prSet loTypeId="urn:microsoft.com/office/officeart/2005/8/layout/hierarchy6" loCatId="hierarchy" qsTypeId="urn:microsoft.com/office/officeart/2005/8/quickstyle/simple1#2" qsCatId="simple" csTypeId="urn:microsoft.com/office/officeart/2005/8/colors/colorful5#1" csCatId="colorful" phldr="1"/>
      <dgm:spPr/>
      <dgm:t>
        <a:bodyPr/>
        <a:lstStyle/>
        <a:p>
          <a:endParaRPr lang="zh-CN" altLang="en-US"/>
        </a:p>
      </dgm:t>
    </dgm:pt>
    <dgm:pt modelId="{1A8549A7-4652-4DB2-99C1-8D69D708B062}">
      <dgm:prSet phldrT="[文本]"/>
      <dgm:spPr/>
      <dgm:t>
        <a:bodyPr/>
        <a:lstStyle/>
        <a:p>
          <a:r>
            <a:rPr lang="zh-CN" altLang="en-US" dirty="0"/>
            <a:t>激活函数</a:t>
          </a:r>
        </a:p>
      </dgm:t>
    </dgm:pt>
    <dgm:pt modelId="{3B32AF05-0499-4376-866B-F520AE486D63}" type="parTrans" cxnId="{66E6B41A-0B8E-43B3-B645-DFFABA404B2F}">
      <dgm:prSet/>
      <dgm:spPr/>
      <dgm:t>
        <a:bodyPr/>
        <a:lstStyle/>
        <a:p>
          <a:endParaRPr lang="zh-CN" altLang="en-US"/>
        </a:p>
      </dgm:t>
    </dgm:pt>
    <dgm:pt modelId="{EB72043C-8818-4F79-A51E-9CE9469E97BC}" type="sibTrans" cxnId="{66E6B41A-0B8E-43B3-B645-DFFABA404B2F}">
      <dgm:prSet/>
      <dgm:spPr/>
      <dgm:t>
        <a:bodyPr/>
        <a:lstStyle/>
        <a:p>
          <a:endParaRPr lang="zh-CN" altLang="en-US"/>
        </a:p>
      </dgm:t>
    </dgm:pt>
    <dgm:pt modelId="{FE1B756B-A2B6-4400-B2A0-47387C604D21}">
      <dgm:prSet phldrT="[文本]"/>
      <dgm:spPr/>
      <dgm:t>
        <a:bodyPr/>
        <a:lstStyle/>
        <a:p>
          <a:r>
            <a:rPr lang="en-US" altLang="zh-CN" b="1" dirty="0">
              <a:latin typeface="+mj-ea"/>
              <a:ea typeface="+mj-ea"/>
            </a:rPr>
            <a:t>Sigmoid</a:t>
          </a:r>
          <a:r>
            <a:rPr lang="zh-CN" altLang="zh-CN" b="1" dirty="0">
              <a:latin typeface="+mj-ea"/>
              <a:ea typeface="+mj-ea"/>
            </a:rPr>
            <a:t>函数</a:t>
          </a:r>
          <a:endParaRPr lang="zh-CN" altLang="en-US" dirty="0"/>
        </a:p>
      </dgm:t>
    </dgm:pt>
    <dgm:pt modelId="{94DF6414-6925-4E68-8DD1-921FBB48CD61}" type="parTrans" cxnId="{A391092F-F5A8-4E09-ABB8-5E0C4BF0D00E}">
      <dgm:prSet/>
      <dgm:spPr/>
      <dgm:t>
        <a:bodyPr/>
        <a:lstStyle/>
        <a:p>
          <a:endParaRPr lang="zh-CN" altLang="en-US"/>
        </a:p>
      </dgm:t>
    </dgm:pt>
    <dgm:pt modelId="{45D9CCCD-9AAF-483B-87ED-0542BA783BB8}" type="sibTrans" cxnId="{A391092F-F5A8-4E09-ABB8-5E0C4BF0D00E}">
      <dgm:prSet/>
      <dgm:spPr/>
      <dgm:t>
        <a:bodyPr/>
        <a:lstStyle/>
        <a:p>
          <a:endParaRPr lang="zh-CN" altLang="en-US"/>
        </a:p>
      </dgm:t>
    </dgm:pt>
    <dgm:pt modelId="{1FD0627A-8086-4D57-8703-FC8BBDE2D17B}">
      <dgm:prSet phldrT="[文本]" custT="1"/>
      <dgm:spPr/>
      <dgm:t>
        <a:bodyPr/>
        <a:lstStyle/>
        <a:p>
          <a:r>
            <a:rPr lang="en-US" altLang="zh-CN" sz="2000" b="1" kern="1200" dirty="0" err="1">
              <a:latin typeface="微软雅黑" panose="020B0503020204020204" pitchFamily="34" charset="-122"/>
              <a:ea typeface="微软雅黑" panose="020B0503020204020204" pitchFamily="34" charset="-122"/>
              <a:cs typeface="+mn-cs"/>
            </a:rPr>
            <a:t>ReLU</a:t>
          </a:r>
          <a:r>
            <a:rPr lang="zh-CN" altLang="zh-CN" sz="2000" b="1" kern="1200" dirty="0">
              <a:latin typeface="微软雅黑" panose="020B0503020204020204" pitchFamily="34" charset="-122"/>
              <a:ea typeface="微软雅黑" panose="020B0503020204020204" pitchFamily="34" charset="-122"/>
              <a:cs typeface="+mn-cs"/>
            </a:rPr>
            <a:t>函数</a:t>
          </a:r>
          <a:endParaRPr lang="zh-CN" altLang="en-US" sz="2000" b="1" kern="1200" dirty="0">
            <a:latin typeface="微软雅黑" panose="020B0503020204020204" pitchFamily="34" charset="-122"/>
            <a:ea typeface="微软雅黑" panose="020B0503020204020204" pitchFamily="34" charset="-122"/>
            <a:cs typeface="+mn-cs"/>
          </a:endParaRPr>
        </a:p>
      </dgm:t>
    </dgm:pt>
    <dgm:pt modelId="{EA567955-CE50-4BE9-9B0A-08E714E35EF4}" type="parTrans" cxnId="{D826AD77-28DF-423B-BD0A-C5B6A0785C75}">
      <dgm:prSet/>
      <dgm:spPr/>
      <dgm:t>
        <a:bodyPr/>
        <a:lstStyle/>
        <a:p>
          <a:endParaRPr lang="zh-CN" altLang="en-US"/>
        </a:p>
      </dgm:t>
    </dgm:pt>
    <dgm:pt modelId="{7CFA59B3-0908-48F4-A228-9BA76350769B}" type="sibTrans" cxnId="{D826AD77-28DF-423B-BD0A-C5B6A0785C75}">
      <dgm:prSet/>
      <dgm:spPr/>
      <dgm:t>
        <a:bodyPr/>
        <a:lstStyle/>
        <a:p>
          <a:endParaRPr lang="zh-CN" altLang="en-US"/>
        </a:p>
      </dgm:t>
    </dgm:pt>
    <dgm:pt modelId="{3CD84B7C-5343-45B9-95A8-462B867057E6}">
      <dgm:prSet phldrT="[文本]" custT="1"/>
      <dgm:spPr/>
      <dgm:t>
        <a:bodyPr/>
        <a:lstStyle/>
        <a:p>
          <a:pPr marL="0" lvl="0" indent="0" algn="ctr" defTabSz="889000">
            <a:lnSpc>
              <a:spcPct val="90000"/>
            </a:lnSpc>
            <a:spcBef>
              <a:spcPct val="0"/>
            </a:spcBef>
            <a:spcAft>
              <a:spcPct val="35000"/>
            </a:spcAft>
            <a:buNone/>
          </a:pPr>
          <a:r>
            <a:rPr lang="en-US" altLang="zh-CN" sz="2000" b="1" kern="1200" dirty="0" err="1">
              <a:latin typeface="微软雅黑" panose="020B0503020204020204" pitchFamily="34" charset="-122"/>
              <a:ea typeface="微软雅黑" panose="020B0503020204020204" pitchFamily="34" charset="-122"/>
              <a:cs typeface="+mn-cs"/>
            </a:rPr>
            <a:t>softmax</a:t>
          </a:r>
          <a:r>
            <a:rPr lang="zh-CN" altLang="zh-CN" sz="2000" b="1" kern="1200" dirty="0">
              <a:latin typeface="微软雅黑" panose="020B0503020204020204" pitchFamily="34" charset="-122"/>
              <a:ea typeface="微软雅黑" panose="020B0503020204020204" pitchFamily="34" charset="-122"/>
              <a:cs typeface="+mn-cs"/>
            </a:rPr>
            <a:t>函数</a:t>
          </a:r>
          <a:endParaRPr lang="zh-CN" altLang="en-US" sz="2000" b="1" kern="1200" dirty="0">
            <a:latin typeface="微软雅黑" panose="020B0503020204020204" pitchFamily="34" charset="-122"/>
            <a:ea typeface="微软雅黑" panose="020B0503020204020204" pitchFamily="34" charset="-122"/>
            <a:cs typeface="+mn-cs"/>
          </a:endParaRPr>
        </a:p>
      </dgm:t>
    </dgm:pt>
    <dgm:pt modelId="{5606BED0-D806-4106-A1AE-13F6AC426FBB}" type="parTrans" cxnId="{95DF224F-897F-4B0E-934D-689CA80E42CD}">
      <dgm:prSet/>
      <dgm:spPr/>
      <dgm:t>
        <a:bodyPr/>
        <a:lstStyle/>
        <a:p>
          <a:endParaRPr lang="zh-CN" altLang="en-US"/>
        </a:p>
      </dgm:t>
    </dgm:pt>
    <dgm:pt modelId="{1EDE436A-116A-4027-B10A-0545B332C367}" type="sibTrans" cxnId="{95DF224F-897F-4B0E-934D-689CA80E42CD}">
      <dgm:prSet/>
      <dgm:spPr/>
      <dgm:t>
        <a:bodyPr/>
        <a:lstStyle/>
        <a:p>
          <a:endParaRPr lang="zh-CN" altLang="en-US"/>
        </a:p>
      </dgm:t>
    </dgm:pt>
    <dgm:pt modelId="{2AAB7721-BBE7-480F-BC18-BD6EE242673C}" type="pres">
      <dgm:prSet presAssocID="{3E0D9C90-0CEA-4848-A7C5-055ECC407486}" presName="mainComposite" presStyleCnt="0">
        <dgm:presLayoutVars>
          <dgm:chPref val="1"/>
          <dgm:dir/>
          <dgm:animOne val="branch"/>
          <dgm:animLvl val="lvl"/>
          <dgm:resizeHandles val="exact"/>
        </dgm:presLayoutVars>
      </dgm:prSet>
      <dgm:spPr/>
      <dgm:t>
        <a:bodyPr/>
        <a:lstStyle/>
        <a:p>
          <a:endParaRPr lang="zh-CN" altLang="en-US"/>
        </a:p>
      </dgm:t>
    </dgm:pt>
    <dgm:pt modelId="{76B7BDB7-7873-473A-B48D-5FC86A078A8E}" type="pres">
      <dgm:prSet presAssocID="{3E0D9C90-0CEA-4848-A7C5-055ECC407486}" presName="hierFlow" presStyleCnt="0"/>
      <dgm:spPr/>
    </dgm:pt>
    <dgm:pt modelId="{9275E6E5-4CE1-44FE-AD58-6A4A54F56FFC}" type="pres">
      <dgm:prSet presAssocID="{3E0D9C90-0CEA-4848-A7C5-055ECC407486}" presName="hierChild1" presStyleCnt="0">
        <dgm:presLayoutVars>
          <dgm:chPref val="1"/>
          <dgm:animOne val="branch"/>
          <dgm:animLvl val="lvl"/>
        </dgm:presLayoutVars>
      </dgm:prSet>
      <dgm:spPr/>
    </dgm:pt>
    <dgm:pt modelId="{042F1E08-AF78-488F-AA03-112B961F1654}" type="pres">
      <dgm:prSet presAssocID="{1A8549A7-4652-4DB2-99C1-8D69D708B062}" presName="Name14" presStyleCnt="0"/>
      <dgm:spPr/>
    </dgm:pt>
    <dgm:pt modelId="{A6A0F16C-9785-4DF2-9A41-1F041B72E0A2}" type="pres">
      <dgm:prSet presAssocID="{1A8549A7-4652-4DB2-99C1-8D69D708B062}" presName="level1Shape" presStyleLbl="node0" presStyleIdx="0" presStyleCnt="1">
        <dgm:presLayoutVars>
          <dgm:chPref val="3"/>
        </dgm:presLayoutVars>
      </dgm:prSet>
      <dgm:spPr/>
      <dgm:t>
        <a:bodyPr/>
        <a:lstStyle/>
        <a:p>
          <a:endParaRPr lang="zh-CN" altLang="en-US"/>
        </a:p>
      </dgm:t>
    </dgm:pt>
    <dgm:pt modelId="{9468D90A-3A65-46E5-B22C-CBE86A637D98}" type="pres">
      <dgm:prSet presAssocID="{1A8549A7-4652-4DB2-99C1-8D69D708B062}" presName="hierChild2" presStyleCnt="0"/>
      <dgm:spPr/>
    </dgm:pt>
    <dgm:pt modelId="{14323235-65EF-4DFE-86DC-5435829F2F22}" type="pres">
      <dgm:prSet presAssocID="{94DF6414-6925-4E68-8DD1-921FBB48CD61}" presName="Name19" presStyleLbl="parChTrans1D2" presStyleIdx="0" presStyleCnt="3"/>
      <dgm:spPr/>
      <dgm:t>
        <a:bodyPr/>
        <a:lstStyle/>
        <a:p>
          <a:endParaRPr lang="zh-CN" altLang="en-US"/>
        </a:p>
      </dgm:t>
    </dgm:pt>
    <dgm:pt modelId="{1CD1BC57-60F4-466B-8DEE-6281FA3B96FB}" type="pres">
      <dgm:prSet presAssocID="{FE1B756B-A2B6-4400-B2A0-47387C604D21}" presName="Name21" presStyleCnt="0"/>
      <dgm:spPr/>
    </dgm:pt>
    <dgm:pt modelId="{18A8CAC7-B5FD-420D-B317-DEB41F489A2D}" type="pres">
      <dgm:prSet presAssocID="{FE1B756B-A2B6-4400-B2A0-47387C604D21}" presName="level2Shape" presStyleLbl="node2" presStyleIdx="0" presStyleCnt="3"/>
      <dgm:spPr/>
      <dgm:t>
        <a:bodyPr/>
        <a:lstStyle/>
        <a:p>
          <a:endParaRPr lang="zh-CN" altLang="en-US"/>
        </a:p>
      </dgm:t>
    </dgm:pt>
    <dgm:pt modelId="{34C25C06-79E7-4A9A-AA9C-160968AF26F4}" type="pres">
      <dgm:prSet presAssocID="{FE1B756B-A2B6-4400-B2A0-47387C604D21}" presName="hierChild3" presStyleCnt="0"/>
      <dgm:spPr/>
    </dgm:pt>
    <dgm:pt modelId="{EBD884DC-EF6A-4A33-ABC6-5DAC1497009B}" type="pres">
      <dgm:prSet presAssocID="{EA567955-CE50-4BE9-9B0A-08E714E35EF4}" presName="Name19" presStyleLbl="parChTrans1D2" presStyleIdx="1" presStyleCnt="3"/>
      <dgm:spPr/>
      <dgm:t>
        <a:bodyPr/>
        <a:lstStyle/>
        <a:p>
          <a:endParaRPr lang="zh-CN" altLang="en-US"/>
        </a:p>
      </dgm:t>
    </dgm:pt>
    <dgm:pt modelId="{A3CA462E-08EA-47B1-AEDC-193EEB3BB83B}" type="pres">
      <dgm:prSet presAssocID="{1FD0627A-8086-4D57-8703-FC8BBDE2D17B}" presName="Name21" presStyleCnt="0"/>
      <dgm:spPr/>
    </dgm:pt>
    <dgm:pt modelId="{E015C176-6A2B-4646-8AB8-F3B4C96CB234}" type="pres">
      <dgm:prSet presAssocID="{1FD0627A-8086-4D57-8703-FC8BBDE2D17B}" presName="level2Shape" presStyleLbl="node2" presStyleIdx="1" presStyleCnt="3"/>
      <dgm:spPr/>
      <dgm:t>
        <a:bodyPr/>
        <a:lstStyle/>
        <a:p>
          <a:endParaRPr lang="zh-CN" altLang="en-US"/>
        </a:p>
      </dgm:t>
    </dgm:pt>
    <dgm:pt modelId="{0C2C6763-AA47-4AE3-BA27-428FAB753560}" type="pres">
      <dgm:prSet presAssocID="{1FD0627A-8086-4D57-8703-FC8BBDE2D17B}" presName="hierChild3" presStyleCnt="0"/>
      <dgm:spPr/>
    </dgm:pt>
    <dgm:pt modelId="{4605B83E-C094-48D2-A279-B45197F5EE6E}" type="pres">
      <dgm:prSet presAssocID="{5606BED0-D806-4106-A1AE-13F6AC426FBB}" presName="Name19" presStyleLbl="parChTrans1D2" presStyleIdx="2" presStyleCnt="3"/>
      <dgm:spPr/>
      <dgm:t>
        <a:bodyPr/>
        <a:lstStyle/>
        <a:p>
          <a:endParaRPr lang="zh-CN" altLang="en-US"/>
        </a:p>
      </dgm:t>
    </dgm:pt>
    <dgm:pt modelId="{DD98E5CB-365D-41A0-93F2-1A16B76A177A}" type="pres">
      <dgm:prSet presAssocID="{3CD84B7C-5343-45B9-95A8-462B867057E6}" presName="Name21" presStyleCnt="0"/>
      <dgm:spPr/>
    </dgm:pt>
    <dgm:pt modelId="{110AAE47-EC8C-47F6-9C62-7BF3C0E8ABCF}" type="pres">
      <dgm:prSet presAssocID="{3CD84B7C-5343-45B9-95A8-462B867057E6}" presName="level2Shape" presStyleLbl="node2" presStyleIdx="2" presStyleCnt="3"/>
      <dgm:spPr/>
      <dgm:t>
        <a:bodyPr/>
        <a:lstStyle/>
        <a:p>
          <a:endParaRPr lang="zh-CN" altLang="en-US"/>
        </a:p>
      </dgm:t>
    </dgm:pt>
    <dgm:pt modelId="{9BA86152-5C7A-4308-B741-C61241DB7C7E}" type="pres">
      <dgm:prSet presAssocID="{3CD84B7C-5343-45B9-95A8-462B867057E6}" presName="hierChild3" presStyleCnt="0"/>
      <dgm:spPr/>
    </dgm:pt>
    <dgm:pt modelId="{F40E30EA-436F-461B-A6B3-B0134E101400}" type="pres">
      <dgm:prSet presAssocID="{3E0D9C90-0CEA-4848-A7C5-055ECC407486}" presName="bgShapesFlow" presStyleCnt="0"/>
      <dgm:spPr/>
    </dgm:pt>
  </dgm:ptLst>
  <dgm:cxnLst>
    <dgm:cxn modelId="{D53E1249-32D1-458E-BFE3-70B68D7CF688}" type="presOf" srcId="{1A8549A7-4652-4DB2-99C1-8D69D708B062}" destId="{A6A0F16C-9785-4DF2-9A41-1F041B72E0A2}" srcOrd="0" destOrd="0" presId="urn:microsoft.com/office/officeart/2005/8/layout/hierarchy6"/>
    <dgm:cxn modelId="{D826AD77-28DF-423B-BD0A-C5B6A0785C75}" srcId="{1A8549A7-4652-4DB2-99C1-8D69D708B062}" destId="{1FD0627A-8086-4D57-8703-FC8BBDE2D17B}" srcOrd="1" destOrd="0" parTransId="{EA567955-CE50-4BE9-9B0A-08E714E35EF4}" sibTransId="{7CFA59B3-0908-48F4-A228-9BA76350769B}"/>
    <dgm:cxn modelId="{95DF224F-897F-4B0E-934D-689CA80E42CD}" srcId="{1A8549A7-4652-4DB2-99C1-8D69D708B062}" destId="{3CD84B7C-5343-45B9-95A8-462B867057E6}" srcOrd="2" destOrd="0" parTransId="{5606BED0-D806-4106-A1AE-13F6AC426FBB}" sibTransId="{1EDE436A-116A-4027-B10A-0545B332C367}"/>
    <dgm:cxn modelId="{B8019493-5583-4464-8CA8-78CC45EB4417}" type="presOf" srcId="{3CD84B7C-5343-45B9-95A8-462B867057E6}" destId="{110AAE47-EC8C-47F6-9C62-7BF3C0E8ABCF}" srcOrd="0" destOrd="0" presId="urn:microsoft.com/office/officeart/2005/8/layout/hierarchy6"/>
    <dgm:cxn modelId="{3F442B22-BEA0-4E94-96DC-FE17A3CB2738}" type="presOf" srcId="{FE1B756B-A2B6-4400-B2A0-47387C604D21}" destId="{18A8CAC7-B5FD-420D-B317-DEB41F489A2D}" srcOrd="0" destOrd="0" presId="urn:microsoft.com/office/officeart/2005/8/layout/hierarchy6"/>
    <dgm:cxn modelId="{53DCD05A-7F20-4CE7-B742-93342EF31673}" type="presOf" srcId="{1FD0627A-8086-4D57-8703-FC8BBDE2D17B}" destId="{E015C176-6A2B-4646-8AB8-F3B4C96CB234}" srcOrd="0" destOrd="0" presId="urn:microsoft.com/office/officeart/2005/8/layout/hierarchy6"/>
    <dgm:cxn modelId="{126F0D0C-269A-43B9-B465-383955740363}" type="presOf" srcId="{94DF6414-6925-4E68-8DD1-921FBB48CD61}" destId="{14323235-65EF-4DFE-86DC-5435829F2F22}" srcOrd="0" destOrd="0" presId="urn:microsoft.com/office/officeart/2005/8/layout/hierarchy6"/>
    <dgm:cxn modelId="{66E6B41A-0B8E-43B3-B645-DFFABA404B2F}" srcId="{3E0D9C90-0CEA-4848-A7C5-055ECC407486}" destId="{1A8549A7-4652-4DB2-99C1-8D69D708B062}" srcOrd="0" destOrd="0" parTransId="{3B32AF05-0499-4376-866B-F520AE486D63}" sibTransId="{EB72043C-8818-4F79-A51E-9CE9469E97BC}"/>
    <dgm:cxn modelId="{BA7AE040-860E-4E76-8861-B47992831C6F}" type="presOf" srcId="{EA567955-CE50-4BE9-9B0A-08E714E35EF4}" destId="{EBD884DC-EF6A-4A33-ABC6-5DAC1497009B}" srcOrd="0" destOrd="0" presId="urn:microsoft.com/office/officeart/2005/8/layout/hierarchy6"/>
    <dgm:cxn modelId="{4C9A02F6-029D-4C44-A6BB-687FC1293172}" type="presOf" srcId="{5606BED0-D806-4106-A1AE-13F6AC426FBB}" destId="{4605B83E-C094-48D2-A279-B45197F5EE6E}" srcOrd="0" destOrd="0" presId="urn:microsoft.com/office/officeart/2005/8/layout/hierarchy6"/>
    <dgm:cxn modelId="{A391092F-F5A8-4E09-ABB8-5E0C4BF0D00E}" srcId="{1A8549A7-4652-4DB2-99C1-8D69D708B062}" destId="{FE1B756B-A2B6-4400-B2A0-47387C604D21}" srcOrd="0" destOrd="0" parTransId="{94DF6414-6925-4E68-8DD1-921FBB48CD61}" sibTransId="{45D9CCCD-9AAF-483B-87ED-0542BA783BB8}"/>
    <dgm:cxn modelId="{346AA336-BD9C-4311-983A-C3317E1A85EB}" type="presOf" srcId="{3E0D9C90-0CEA-4848-A7C5-055ECC407486}" destId="{2AAB7721-BBE7-480F-BC18-BD6EE242673C}" srcOrd="0" destOrd="0" presId="urn:microsoft.com/office/officeart/2005/8/layout/hierarchy6"/>
    <dgm:cxn modelId="{BD75B105-B560-4F1A-9D76-693E47517B88}" type="presParOf" srcId="{2AAB7721-BBE7-480F-BC18-BD6EE242673C}" destId="{76B7BDB7-7873-473A-B48D-5FC86A078A8E}" srcOrd="0" destOrd="0" presId="urn:microsoft.com/office/officeart/2005/8/layout/hierarchy6"/>
    <dgm:cxn modelId="{8C69637D-5574-4933-9FA6-7B408ABCBB35}" type="presParOf" srcId="{76B7BDB7-7873-473A-B48D-5FC86A078A8E}" destId="{9275E6E5-4CE1-44FE-AD58-6A4A54F56FFC}" srcOrd="0" destOrd="0" presId="urn:microsoft.com/office/officeart/2005/8/layout/hierarchy6"/>
    <dgm:cxn modelId="{E996714F-1A38-471F-A52B-67803C54015E}" type="presParOf" srcId="{9275E6E5-4CE1-44FE-AD58-6A4A54F56FFC}" destId="{042F1E08-AF78-488F-AA03-112B961F1654}" srcOrd="0" destOrd="0" presId="urn:microsoft.com/office/officeart/2005/8/layout/hierarchy6"/>
    <dgm:cxn modelId="{DA0F61FE-AF7D-459C-970D-924D1FB90A29}" type="presParOf" srcId="{042F1E08-AF78-488F-AA03-112B961F1654}" destId="{A6A0F16C-9785-4DF2-9A41-1F041B72E0A2}" srcOrd="0" destOrd="0" presId="urn:microsoft.com/office/officeart/2005/8/layout/hierarchy6"/>
    <dgm:cxn modelId="{34D699FA-FB69-43AF-B609-FE061EF726C2}" type="presParOf" srcId="{042F1E08-AF78-488F-AA03-112B961F1654}" destId="{9468D90A-3A65-46E5-B22C-CBE86A637D98}" srcOrd="1" destOrd="0" presId="urn:microsoft.com/office/officeart/2005/8/layout/hierarchy6"/>
    <dgm:cxn modelId="{DA5B1BD4-974B-4E8D-9278-75B65B0FEA0B}" type="presParOf" srcId="{9468D90A-3A65-46E5-B22C-CBE86A637D98}" destId="{14323235-65EF-4DFE-86DC-5435829F2F22}" srcOrd="0" destOrd="0" presId="urn:microsoft.com/office/officeart/2005/8/layout/hierarchy6"/>
    <dgm:cxn modelId="{9D2B0061-F265-4F5E-8105-4D1805FD9EB1}" type="presParOf" srcId="{9468D90A-3A65-46E5-B22C-CBE86A637D98}" destId="{1CD1BC57-60F4-466B-8DEE-6281FA3B96FB}" srcOrd="1" destOrd="0" presId="urn:microsoft.com/office/officeart/2005/8/layout/hierarchy6"/>
    <dgm:cxn modelId="{DDFE03FD-0B33-445D-9030-D72FCDFC147D}" type="presParOf" srcId="{1CD1BC57-60F4-466B-8DEE-6281FA3B96FB}" destId="{18A8CAC7-B5FD-420D-B317-DEB41F489A2D}" srcOrd="0" destOrd="0" presId="urn:microsoft.com/office/officeart/2005/8/layout/hierarchy6"/>
    <dgm:cxn modelId="{90713824-5716-4600-874A-B475FF418E35}" type="presParOf" srcId="{1CD1BC57-60F4-466B-8DEE-6281FA3B96FB}" destId="{34C25C06-79E7-4A9A-AA9C-160968AF26F4}" srcOrd="1" destOrd="0" presId="urn:microsoft.com/office/officeart/2005/8/layout/hierarchy6"/>
    <dgm:cxn modelId="{07E673B6-68D6-44C7-9741-3398110E8C18}" type="presParOf" srcId="{9468D90A-3A65-46E5-B22C-CBE86A637D98}" destId="{EBD884DC-EF6A-4A33-ABC6-5DAC1497009B}" srcOrd="2" destOrd="0" presId="urn:microsoft.com/office/officeart/2005/8/layout/hierarchy6"/>
    <dgm:cxn modelId="{1BFF9F9E-07F6-4F29-9CDB-40BC9D84073A}" type="presParOf" srcId="{9468D90A-3A65-46E5-B22C-CBE86A637D98}" destId="{A3CA462E-08EA-47B1-AEDC-193EEB3BB83B}" srcOrd="3" destOrd="0" presId="urn:microsoft.com/office/officeart/2005/8/layout/hierarchy6"/>
    <dgm:cxn modelId="{D997F7E3-EE4A-4E27-BD4F-DCA8F8047CCD}" type="presParOf" srcId="{A3CA462E-08EA-47B1-AEDC-193EEB3BB83B}" destId="{E015C176-6A2B-4646-8AB8-F3B4C96CB234}" srcOrd="0" destOrd="0" presId="urn:microsoft.com/office/officeart/2005/8/layout/hierarchy6"/>
    <dgm:cxn modelId="{C34984DA-16DC-43C1-B060-399B1867DBF2}" type="presParOf" srcId="{A3CA462E-08EA-47B1-AEDC-193EEB3BB83B}" destId="{0C2C6763-AA47-4AE3-BA27-428FAB753560}" srcOrd="1" destOrd="0" presId="urn:microsoft.com/office/officeart/2005/8/layout/hierarchy6"/>
    <dgm:cxn modelId="{2CD91AD6-8EFD-4DF7-8721-0D4A0A9D4C1A}" type="presParOf" srcId="{9468D90A-3A65-46E5-B22C-CBE86A637D98}" destId="{4605B83E-C094-48D2-A279-B45197F5EE6E}" srcOrd="4" destOrd="0" presId="urn:microsoft.com/office/officeart/2005/8/layout/hierarchy6"/>
    <dgm:cxn modelId="{8342423E-4126-4638-8FC5-2E2605EB93AA}" type="presParOf" srcId="{9468D90A-3A65-46E5-B22C-CBE86A637D98}" destId="{DD98E5CB-365D-41A0-93F2-1A16B76A177A}" srcOrd="5" destOrd="0" presId="urn:microsoft.com/office/officeart/2005/8/layout/hierarchy6"/>
    <dgm:cxn modelId="{91ED672F-AF6C-4973-93F4-5CE2C05F09F6}" type="presParOf" srcId="{DD98E5CB-365D-41A0-93F2-1A16B76A177A}" destId="{110AAE47-EC8C-47F6-9C62-7BF3C0E8ABCF}" srcOrd="0" destOrd="0" presId="urn:microsoft.com/office/officeart/2005/8/layout/hierarchy6"/>
    <dgm:cxn modelId="{41E763BF-5EF2-4F05-9DA8-C31EA49AED34}" type="presParOf" srcId="{DD98E5CB-365D-41A0-93F2-1A16B76A177A}" destId="{9BA86152-5C7A-4308-B741-C61241DB7C7E}" srcOrd="1" destOrd="0" presId="urn:microsoft.com/office/officeart/2005/8/layout/hierarchy6"/>
    <dgm:cxn modelId="{F1445B9B-C098-4DF5-A1B7-E7ACB4118D27}" type="presParOf" srcId="{2AAB7721-BBE7-480F-BC18-BD6EE242673C}" destId="{F40E30EA-436F-461B-A6B3-B0134E101400}"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15DDE8-A7C6-4082-B8FB-B8162310FD5D}">
      <dsp:nvSpPr>
        <dsp:cNvPr id="0" name=""/>
        <dsp:cNvSpPr/>
      </dsp:nvSpPr>
      <dsp:spPr>
        <a:xfrm rot="16200000">
          <a:off x="-1339977" y="2094505"/>
          <a:ext cx="3169919" cy="390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4540" bIns="0" numCol="1" spcCol="1270" anchor="t" anchorCtr="0">
          <a:noAutofit/>
        </a:bodyPr>
        <a:lstStyle/>
        <a:p>
          <a:pPr lvl="0" algn="r" defTabSz="844550">
            <a:lnSpc>
              <a:spcPct val="90000"/>
            </a:lnSpc>
            <a:spcBef>
              <a:spcPct val="0"/>
            </a:spcBef>
            <a:spcAft>
              <a:spcPct val="35000"/>
            </a:spcAft>
          </a:pPr>
          <a:endParaRPr lang="zh-CN" altLang="en-US" sz="1900" kern="1200"/>
        </a:p>
      </dsp:txBody>
      <dsp:txXfrm>
        <a:off x="-1339977" y="2094505"/>
        <a:ext cx="3169919" cy="390659"/>
      </dsp:txXfrm>
    </dsp:sp>
    <dsp:sp modelId="{A2F2B6B7-C15C-4547-B56E-28F364474CB9}">
      <dsp:nvSpPr>
        <dsp:cNvPr id="0" name=""/>
        <dsp:cNvSpPr/>
      </dsp:nvSpPr>
      <dsp:spPr>
        <a:xfrm>
          <a:off x="440312" y="704875"/>
          <a:ext cx="1945898" cy="3169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344540" rIns="163576" bIns="163576"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a:t>打好数学基础</a:t>
          </a:r>
        </a:p>
        <a:p>
          <a:pPr marL="171450" lvl="1" indent="-171450" algn="l" defTabSz="800100">
            <a:lnSpc>
              <a:spcPct val="90000"/>
            </a:lnSpc>
            <a:spcBef>
              <a:spcPct val="0"/>
            </a:spcBef>
            <a:spcAft>
              <a:spcPct val="15000"/>
            </a:spcAft>
            <a:buChar char="••"/>
          </a:pPr>
          <a:r>
            <a:rPr lang="zh-CN" altLang="en-US" sz="1800" kern="1200" dirty="0"/>
            <a:t>高等数学</a:t>
          </a:r>
        </a:p>
        <a:p>
          <a:pPr marL="171450" lvl="1" indent="-171450" algn="l" defTabSz="800100">
            <a:lnSpc>
              <a:spcPct val="90000"/>
            </a:lnSpc>
            <a:spcBef>
              <a:spcPct val="0"/>
            </a:spcBef>
            <a:spcAft>
              <a:spcPct val="15000"/>
            </a:spcAft>
            <a:buChar char="••"/>
          </a:pPr>
          <a:r>
            <a:rPr lang="zh-CN" altLang="en-US" sz="1800" kern="1200" dirty="0"/>
            <a:t>线性代数</a:t>
          </a:r>
        </a:p>
        <a:p>
          <a:pPr marL="171450" lvl="1" indent="-171450" algn="l" defTabSz="800100">
            <a:lnSpc>
              <a:spcPct val="90000"/>
            </a:lnSpc>
            <a:spcBef>
              <a:spcPct val="0"/>
            </a:spcBef>
            <a:spcAft>
              <a:spcPct val="15000"/>
            </a:spcAft>
            <a:buChar char="••"/>
          </a:pPr>
          <a:r>
            <a:rPr lang="zh-CN" altLang="en-US" sz="1800" kern="1200" dirty="0"/>
            <a:t>概率统计</a:t>
          </a:r>
        </a:p>
      </dsp:txBody>
      <dsp:txXfrm>
        <a:off x="440312" y="704875"/>
        <a:ext cx="1945898" cy="3169919"/>
      </dsp:txXfrm>
    </dsp:sp>
    <dsp:sp modelId="{3916598C-2B4E-481B-8022-1045A5CF9DE0}">
      <dsp:nvSpPr>
        <dsp:cNvPr id="0" name=""/>
        <dsp:cNvSpPr/>
      </dsp:nvSpPr>
      <dsp:spPr>
        <a:xfrm>
          <a:off x="5806277" y="67834"/>
          <a:ext cx="781318" cy="78131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9008F3-9E9B-4B0E-9962-D9117FA68476}">
      <dsp:nvSpPr>
        <dsp:cNvPr id="0" name=""/>
        <dsp:cNvSpPr/>
      </dsp:nvSpPr>
      <dsp:spPr>
        <a:xfrm rot="16200000">
          <a:off x="1504364" y="2094505"/>
          <a:ext cx="3169919" cy="390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4540" bIns="0" numCol="1" spcCol="1270" anchor="t" anchorCtr="0">
          <a:noAutofit/>
        </a:bodyPr>
        <a:lstStyle/>
        <a:p>
          <a:pPr lvl="0" algn="r" defTabSz="844550">
            <a:lnSpc>
              <a:spcPct val="90000"/>
            </a:lnSpc>
            <a:spcBef>
              <a:spcPct val="0"/>
            </a:spcBef>
            <a:spcAft>
              <a:spcPct val="35000"/>
            </a:spcAft>
          </a:pPr>
          <a:endParaRPr lang="zh-CN" altLang="en-US" sz="1900" kern="1200"/>
        </a:p>
      </dsp:txBody>
      <dsp:txXfrm>
        <a:off x="1504364" y="2094505"/>
        <a:ext cx="3169919" cy="390659"/>
      </dsp:txXfrm>
    </dsp:sp>
    <dsp:sp modelId="{979E05D8-644A-40BB-9116-F59A6E5B031D}">
      <dsp:nvSpPr>
        <dsp:cNvPr id="0" name=""/>
        <dsp:cNvSpPr/>
      </dsp:nvSpPr>
      <dsp:spPr>
        <a:xfrm>
          <a:off x="3284654" y="704875"/>
          <a:ext cx="1945898" cy="3169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344540" rIns="163576" bIns="163576"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a:t>建立体系</a:t>
          </a:r>
        </a:p>
        <a:p>
          <a:pPr marL="171450" lvl="1" indent="-171450" algn="l" defTabSz="800100">
            <a:lnSpc>
              <a:spcPct val="90000"/>
            </a:lnSpc>
            <a:spcBef>
              <a:spcPct val="0"/>
            </a:spcBef>
            <a:spcAft>
              <a:spcPct val="15000"/>
            </a:spcAft>
            <a:buChar char="••"/>
          </a:pPr>
          <a:r>
            <a:rPr lang="zh-CN" altLang="en-US" sz="1800" kern="1200" dirty="0"/>
            <a:t>理解基本功能组件</a:t>
          </a:r>
        </a:p>
        <a:p>
          <a:pPr marL="171450" lvl="1" indent="-171450" algn="l" defTabSz="800100">
            <a:lnSpc>
              <a:spcPct val="90000"/>
            </a:lnSpc>
            <a:spcBef>
              <a:spcPct val="0"/>
            </a:spcBef>
            <a:spcAft>
              <a:spcPct val="15000"/>
            </a:spcAft>
            <a:buChar char="••"/>
          </a:pPr>
          <a:r>
            <a:rPr lang="zh-CN" altLang="en-US" sz="1800" kern="1200" dirty="0"/>
            <a:t>不纠结</a:t>
          </a:r>
        </a:p>
        <a:p>
          <a:pPr marL="171450" lvl="1" indent="-171450" algn="l" defTabSz="800100">
            <a:lnSpc>
              <a:spcPct val="90000"/>
            </a:lnSpc>
            <a:spcBef>
              <a:spcPct val="0"/>
            </a:spcBef>
            <a:spcAft>
              <a:spcPct val="15000"/>
            </a:spcAft>
            <a:buChar char="••"/>
          </a:pPr>
          <a:r>
            <a:rPr lang="zh-CN" altLang="en-US" sz="1800" kern="1200" dirty="0"/>
            <a:t>不事事追求完美</a:t>
          </a:r>
        </a:p>
        <a:p>
          <a:pPr marL="171450" lvl="1" indent="-171450" algn="l" defTabSz="800100">
            <a:lnSpc>
              <a:spcPct val="90000"/>
            </a:lnSpc>
            <a:spcBef>
              <a:spcPct val="0"/>
            </a:spcBef>
            <a:spcAft>
              <a:spcPct val="15000"/>
            </a:spcAft>
            <a:buChar char="••"/>
          </a:pPr>
          <a:endParaRPr lang="zh-CN" altLang="en-US" sz="1800" kern="1200" dirty="0"/>
        </a:p>
      </dsp:txBody>
      <dsp:txXfrm>
        <a:off x="3284654" y="704875"/>
        <a:ext cx="1945898" cy="3169919"/>
      </dsp:txXfrm>
    </dsp:sp>
    <dsp:sp modelId="{DBC16A2C-E989-4D58-961D-0DE1F14D6756}">
      <dsp:nvSpPr>
        <dsp:cNvPr id="0" name=""/>
        <dsp:cNvSpPr/>
      </dsp:nvSpPr>
      <dsp:spPr>
        <a:xfrm>
          <a:off x="2751951" y="162764"/>
          <a:ext cx="781318" cy="78131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BD4704-EDF4-42AF-9A4D-2AC7D86DE5E4}">
      <dsp:nvSpPr>
        <dsp:cNvPr id="0" name=""/>
        <dsp:cNvSpPr/>
      </dsp:nvSpPr>
      <dsp:spPr>
        <a:xfrm rot="16200000">
          <a:off x="4348706" y="2094505"/>
          <a:ext cx="3169919" cy="390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4540" bIns="0" numCol="1" spcCol="1270" anchor="t" anchorCtr="0">
          <a:noAutofit/>
        </a:bodyPr>
        <a:lstStyle/>
        <a:p>
          <a:pPr lvl="0" algn="r" defTabSz="844550">
            <a:lnSpc>
              <a:spcPct val="90000"/>
            </a:lnSpc>
            <a:spcBef>
              <a:spcPct val="0"/>
            </a:spcBef>
            <a:spcAft>
              <a:spcPct val="35000"/>
            </a:spcAft>
          </a:pPr>
          <a:endParaRPr lang="zh-CN" altLang="en-US" sz="1900" kern="1200"/>
        </a:p>
      </dsp:txBody>
      <dsp:txXfrm>
        <a:off x="4348706" y="2094505"/>
        <a:ext cx="3169919" cy="390659"/>
      </dsp:txXfrm>
    </dsp:sp>
    <dsp:sp modelId="{9B50FFA7-43FC-4726-A02C-55BF966C669A}">
      <dsp:nvSpPr>
        <dsp:cNvPr id="0" name=""/>
        <dsp:cNvSpPr/>
      </dsp:nvSpPr>
      <dsp:spPr>
        <a:xfrm>
          <a:off x="6128996" y="704875"/>
          <a:ext cx="1945898" cy="316991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344540" rIns="163576" bIns="163576"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a:t>理论联系实际</a:t>
          </a:r>
        </a:p>
        <a:p>
          <a:pPr marL="171450" lvl="1" indent="-171450" algn="l" defTabSz="800100">
            <a:lnSpc>
              <a:spcPct val="90000"/>
            </a:lnSpc>
            <a:spcBef>
              <a:spcPct val="0"/>
            </a:spcBef>
            <a:spcAft>
              <a:spcPct val="15000"/>
            </a:spcAft>
            <a:buChar char="••"/>
          </a:pPr>
          <a:r>
            <a:rPr lang="zh-CN" altLang="en-US" sz="1800" kern="1200" dirty="0"/>
            <a:t>学好</a:t>
          </a:r>
          <a:r>
            <a:rPr lang="en-US" altLang="zh-CN" sz="1800" kern="1200" dirty="0"/>
            <a:t>python</a:t>
          </a:r>
          <a:endParaRPr lang="zh-CN" altLang="en-US" sz="1800" kern="1200" dirty="0"/>
        </a:p>
        <a:p>
          <a:pPr marL="171450" lvl="1" indent="-171450" algn="l" defTabSz="800100">
            <a:lnSpc>
              <a:spcPct val="90000"/>
            </a:lnSpc>
            <a:spcBef>
              <a:spcPct val="0"/>
            </a:spcBef>
            <a:spcAft>
              <a:spcPct val="15000"/>
            </a:spcAft>
            <a:buChar char="••"/>
          </a:pPr>
          <a:r>
            <a:rPr lang="zh-CN" altLang="en-US" sz="1800" kern="1200" dirty="0"/>
            <a:t>动手实验</a:t>
          </a:r>
        </a:p>
        <a:p>
          <a:pPr marL="171450" lvl="1" indent="-171450" algn="l" defTabSz="800100">
            <a:lnSpc>
              <a:spcPct val="90000"/>
            </a:lnSpc>
            <a:spcBef>
              <a:spcPct val="0"/>
            </a:spcBef>
            <a:spcAft>
              <a:spcPct val="15000"/>
            </a:spcAft>
            <a:buChar char="••"/>
          </a:pPr>
          <a:endParaRPr lang="zh-CN" altLang="en-US" sz="1800" kern="1200" dirty="0"/>
        </a:p>
      </dsp:txBody>
      <dsp:txXfrm>
        <a:off x="6128996" y="704875"/>
        <a:ext cx="1945898" cy="3169919"/>
      </dsp:txXfrm>
    </dsp:sp>
    <dsp:sp modelId="{E43B73FD-AE08-4AFD-883A-28E9C1C52272}">
      <dsp:nvSpPr>
        <dsp:cNvPr id="0" name=""/>
        <dsp:cNvSpPr/>
      </dsp:nvSpPr>
      <dsp:spPr>
        <a:xfrm>
          <a:off x="52960" y="21197"/>
          <a:ext cx="781318" cy="781318"/>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2#1">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parTxLTRAlign" val="r"/>
                <dgm:param type="parTxRTLAlign" val="r"/>
                <dgm:param type="txAnchorVert" val="t"/>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BE973D-678F-439B-BA75-C1255E584811}" type="datetimeFigureOut">
              <a:rPr lang="zh-CN" altLang="en-US" smtClean="0"/>
              <a:t>2021/6/23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ECF6A2-8348-4AB6-8EA3-F910027047DF}" type="slidenum">
              <a:rPr lang="zh-CN" altLang="en-US" smtClean="0"/>
              <a:t>‹#›</a:t>
            </a:fld>
            <a:endParaRPr lang="zh-CN" altLang="en-US"/>
          </a:p>
        </p:txBody>
      </p:sp>
    </p:spTree>
    <p:extLst>
      <p:ext uri="{BB962C8B-B14F-4D97-AF65-F5344CB8AC3E}">
        <p14:creationId xmlns:p14="http://schemas.microsoft.com/office/powerpoint/2010/main" val="877131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t>2021/6/23</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t>‹#›</a:t>
            </a:fld>
            <a:endParaRPr lang="zh-CN" altLang="en-US"/>
          </a:p>
        </p:txBody>
      </p:sp>
    </p:spTree>
    <p:extLst>
      <p:ext uri="{BB962C8B-B14F-4D97-AF65-F5344CB8AC3E}">
        <p14:creationId xmlns:p14="http://schemas.microsoft.com/office/powerpoint/2010/main" val="77255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2</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9</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25</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32</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49</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61</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t>63</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2021/6/23</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2021/6/23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2021/6/23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t>‹#›</a:t>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ags" Target="../tags/tag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slideLayout" Target="../slideLayouts/slideLayout10.xml"/><Relationship Id="rId7" Type="http://schemas.openxmlformats.org/officeDocument/2006/relationships/tags" Target="../tags/tag8.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ags" Target="../tags/tag7.xml"/><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12.xml"/><Relationship Id="rId3" Type="http://schemas.openxmlformats.org/officeDocument/2006/relationships/slideLayout" Target="../slideLayouts/slideLayout14.xml"/><Relationship Id="rId7" Type="http://schemas.openxmlformats.org/officeDocument/2006/relationships/tags" Target="../tags/tag1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ags" Target="../tags/tag10.xml"/><Relationship Id="rId5" Type="http://schemas.openxmlformats.org/officeDocument/2006/relationships/theme" Target="../theme/theme4.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2021/6/23</a:t>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t>2021/6/23</a:t>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t>‹#›</a:t>
            </a:fld>
            <a:endParaRPr lang="zh-CN" altLang="en-US">
              <a:solidFill>
                <a:srgbClr val="FFFFFF">
                  <a:lumMod val="50000"/>
                </a:srgbClr>
              </a:solidFill>
            </a:endParaRPr>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10.wmf"/></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hyperlink" Target="http://www.pm25.org.cn/" TargetMode="External"/><Relationship Id="rId18" Type="http://schemas.openxmlformats.org/officeDocument/2006/relationships/image" Target="../media/image45.png"/><Relationship Id="rId26" Type="http://schemas.openxmlformats.org/officeDocument/2006/relationships/image" Target="../media/image50.jpeg"/><Relationship Id="rId3" Type="http://schemas.openxmlformats.org/officeDocument/2006/relationships/hyperlink" Target="http://www.chinaznyj.com/" TargetMode="External"/><Relationship Id="rId21" Type="http://schemas.openxmlformats.org/officeDocument/2006/relationships/hyperlink" Target="http://www.smartcitychina.cn/" TargetMode="External"/><Relationship Id="rId7" Type="http://schemas.openxmlformats.org/officeDocument/2006/relationships/hyperlink" Target="http://www.chinaaiworld.cn/" TargetMode="External"/><Relationship Id="rId12" Type="http://schemas.openxmlformats.org/officeDocument/2006/relationships/image" Target="../media/image42.png"/><Relationship Id="rId17" Type="http://schemas.openxmlformats.org/officeDocument/2006/relationships/hyperlink" Target="http://www.thebigdata.cn/" TargetMode="External"/><Relationship Id="rId25" Type="http://schemas.openxmlformats.org/officeDocument/2006/relationships/image" Target="../media/image49.png"/><Relationship Id="rId2" Type="http://schemas.openxmlformats.org/officeDocument/2006/relationships/hyperlink" Target="http://www.wanwuyun.com/" TargetMode="External"/><Relationship Id="rId16" Type="http://schemas.openxmlformats.org/officeDocument/2006/relationships/image" Target="../media/image44.png"/><Relationship Id="rId20" Type="http://schemas.openxmlformats.org/officeDocument/2006/relationships/image" Target="../media/image46.png"/><Relationship Id="rId29"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hyperlink" Target="http://www.dlworld.cn/" TargetMode="External"/><Relationship Id="rId24" Type="http://schemas.openxmlformats.org/officeDocument/2006/relationships/hyperlink" Target="http://www.envicloud.cn/" TargetMode="External"/><Relationship Id="rId5" Type="http://schemas.openxmlformats.org/officeDocument/2006/relationships/hyperlink" Target="http://www.chinacloud.cn/" TargetMode="External"/><Relationship Id="rId15" Type="http://schemas.openxmlformats.org/officeDocument/2006/relationships/hyperlink" Target="http://www.worldstor.cn/" TargetMode="External"/><Relationship Id="rId23" Type="http://schemas.openxmlformats.org/officeDocument/2006/relationships/image" Target="../media/image48.png"/><Relationship Id="rId28" Type="http://schemas.openxmlformats.org/officeDocument/2006/relationships/image" Target="../media/image52.png"/><Relationship Id="rId10" Type="http://schemas.openxmlformats.org/officeDocument/2006/relationships/image" Target="../media/image41.png"/><Relationship Id="rId19" Type="http://schemas.openxmlformats.org/officeDocument/2006/relationships/hyperlink" Target="http://www.netofthings.cn/" TargetMode="External"/><Relationship Id="rId4" Type="http://schemas.openxmlformats.org/officeDocument/2006/relationships/image" Target="../media/image38.png"/><Relationship Id="rId9" Type="http://schemas.openxmlformats.org/officeDocument/2006/relationships/hyperlink" Target="http://www.chinarobots.cn/" TargetMode="External"/><Relationship Id="rId14" Type="http://schemas.openxmlformats.org/officeDocument/2006/relationships/image" Target="../media/image43.png"/><Relationship Id="rId22" Type="http://schemas.openxmlformats.org/officeDocument/2006/relationships/image" Target="../media/image47.png"/><Relationship Id="rId27" Type="http://schemas.openxmlformats.org/officeDocument/2006/relationships/image" Target="../media/image51.jpeg"/></Relationships>
</file>

<file path=ppt/slides/_rels/slide66.xml.rels><?xml version="1.0" encoding="UTF-8" standalone="yes"?>
<Relationships xmlns="http://schemas.openxmlformats.org/package/2006/relationships"><Relationship Id="rId13" Type="http://schemas.openxmlformats.org/officeDocument/2006/relationships/tags" Target="../tags/tag26.xml"/><Relationship Id="rId18" Type="http://schemas.openxmlformats.org/officeDocument/2006/relationships/tags" Target="../tags/tag31.xml"/><Relationship Id="rId26" Type="http://schemas.openxmlformats.org/officeDocument/2006/relationships/image" Target="../media/image55.png"/><Relationship Id="rId39" Type="http://schemas.openxmlformats.org/officeDocument/2006/relationships/image" Target="../media/image68.png"/><Relationship Id="rId21" Type="http://schemas.openxmlformats.org/officeDocument/2006/relationships/tags" Target="../tags/tag34.xml"/><Relationship Id="rId34" Type="http://schemas.openxmlformats.org/officeDocument/2006/relationships/image" Target="../media/image63.png"/><Relationship Id="rId42" Type="http://schemas.openxmlformats.org/officeDocument/2006/relationships/image" Target="../media/image71.png"/><Relationship Id="rId47" Type="http://schemas.openxmlformats.org/officeDocument/2006/relationships/image" Target="../media/image76.png"/><Relationship Id="rId50" Type="http://schemas.openxmlformats.org/officeDocument/2006/relationships/image" Target="../media/image79.png"/><Relationship Id="rId55" Type="http://schemas.openxmlformats.org/officeDocument/2006/relationships/image" Target="../media/image84.png"/><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tags" Target="../tags/tag30.xml"/><Relationship Id="rId25" Type="http://schemas.openxmlformats.org/officeDocument/2006/relationships/image" Target="../media/image54.png"/><Relationship Id="rId33" Type="http://schemas.openxmlformats.org/officeDocument/2006/relationships/image" Target="../media/image62.png"/><Relationship Id="rId38" Type="http://schemas.openxmlformats.org/officeDocument/2006/relationships/image" Target="../media/image67.png"/><Relationship Id="rId46" Type="http://schemas.openxmlformats.org/officeDocument/2006/relationships/image" Target="../media/image75.png"/><Relationship Id="rId2" Type="http://schemas.openxmlformats.org/officeDocument/2006/relationships/tags" Target="../tags/tag15.xml"/><Relationship Id="rId16" Type="http://schemas.openxmlformats.org/officeDocument/2006/relationships/tags" Target="../tags/tag29.xml"/><Relationship Id="rId20" Type="http://schemas.openxmlformats.org/officeDocument/2006/relationships/tags" Target="../tags/tag33.xml"/><Relationship Id="rId29" Type="http://schemas.openxmlformats.org/officeDocument/2006/relationships/image" Target="../media/image58.png"/><Relationship Id="rId41" Type="http://schemas.openxmlformats.org/officeDocument/2006/relationships/image" Target="../media/image70.png"/><Relationship Id="rId54" Type="http://schemas.openxmlformats.org/officeDocument/2006/relationships/image" Target="../media/image83.pn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24" Type="http://schemas.openxmlformats.org/officeDocument/2006/relationships/slideLayout" Target="../slideLayouts/slideLayout2.xml"/><Relationship Id="rId32" Type="http://schemas.openxmlformats.org/officeDocument/2006/relationships/image" Target="../media/image61.png"/><Relationship Id="rId37" Type="http://schemas.openxmlformats.org/officeDocument/2006/relationships/image" Target="../media/image66.png"/><Relationship Id="rId40" Type="http://schemas.openxmlformats.org/officeDocument/2006/relationships/image" Target="../media/image69.png"/><Relationship Id="rId45" Type="http://schemas.openxmlformats.org/officeDocument/2006/relationships/image" Target="../media/image74.png"/><Relationship Id="rId53" Type="http://schemas.openxmlformats.org/officeDocument/2006/relationships/image" Target="../media/image82.png"/><Relationship Id="rId5" Type="http://schemas.openxmlformats.org/officeDocument/2006/relationships/tags" Target="../tags/tag18.xml"/><Relationship Id="rId15" Type="http://schemas.openxmlformats.org/officeDocument/2006/relationships/tags" Target="../tags/tag28.xml"/><Relationship Id="rId23" Type="http://schemas.openxmlformats.org/officeDocument/2006/relationships/tags" Target="../tags/tag36.xml"/><Relationship Id="rId28" Type="http://schemas.openxmlformats.org/officeDocument/2006/relationships/image" Target="../media/image57.png"/><Relationship Id="rId36" Type="http://schemas.openxmlformats.org/officeDocument/2006/relationships/image" Target="../media/image65.png"/><Relationship Id="rId49" Type="http://schemas.openxmlformats.org/officeDocument/2006/relationships/image" Target="../media/image78.png"/><Relationship Id="rId10" Type="http://schemas.openxmlformats.org/officeDocument/2006/relationships/tags" Target="../tags/tag23.xml"/><Relationship Id="rId19" Type="http://schemas.openxmlformats.org/officeDocument/2006/relationships/tags" Target="../tags/tag32.xml"/><Relationship Id="rId31" Type="http://schemas.openxmlformats.org/officeDocument/2006/relationships/image" Target="../media/image60.png"/><Relationship Id="rId44" Type="http://schemas.openxmlformats.org/officeDocument/2006/relationships/image" Target="../media/image73.png"/><Relationship Id="rId52" Type="http://schemas.openxmlformats.org/officeDocument/2006/relationships/image" Target="../media/image81.png"/><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 Id="rId22" Type="http://schemas.openxmlformats.org/officeDocument/2006/relationships/tags" Target="../tags/tag35.xml"/><Relationship Id="rId27" Type="http://schemas.openxmlformats.org/officeDocument/2006/relationships/image" Target="../media/image56.png"/><Relationship Id="rId30" Type="http://schemas.openxmlformats.org/officeDocument/2006/relationships/image" Target="../media/image59.png"/><Relationship Id="rId35" Type="http://schemas.openxmlformats.org/officeDocument/2006/relationships/image" Target="../media/image64.png"/><Relationship Id="rId43" Type="http://schemas.openxmlformats.org/officeDocument/2006/relationships/image" Target="../media/image72.png"/><Relationship Id="rId48" Type="http://schemas.openxmlformats.org/officeDocument/2006/relationships/image" Target="../media/image77.png"/><Relationship Id="rId8" Type="http://schemas.openxmlformats.org/officeDocument/2006/relationships/tags" Target="../tags/tag21.xml"/><Relationship Id="rId51" Type="http://schemas.openxmlformats.org/officeDocument/2006/relationships/image" Target="../media/image80.png"/><Relationship Id="rId3" Type="http://schemas.openxmlformats.org/officeDocument/2006/relationships/tags" Target="../tags/tag16.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高等学校人工智能通识课规划教材</a:t>
            </a:r>
          </a:p>
        </p:txBody>
      </p:sp>
      <p:sp>
        <p:nvSpPr>
          <p:cNvPr id="4" name="矩形 3"/>
          <p:cNvSpPr/>
          <p:nvPr/>
        </p:nvSpPr>
        <p:spPr>
          <a:xfrm>
            <a:off x="-635" y="720000"/>
            <a:ext cx="9144635"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pitchFamily="34" charset="-122"/>
                <a:ea typeface="微软雅黑" panose="020B0503020204020204" pitchFamily="34" charset="-122"/>
              </a:rPr>
              <a:t>人工智能概论</a:t>
            </a:r>
            <a:endParaRPr lang="en-US" altLang="zh-CN" sz="8000" b="1" spc="300" dirty="0" smtClean="0">
              <a:ln w="11430"/>
              <a:solidFill>
                <a:srgbClr val="3D89BC"/>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892175" y="2160270"/>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0" name="矩形 19"/>
          <p:cNvSpPr/>
          <p:nvPr/>
        </p:nvSpPr>
        <p:spPr>
          <a:xfrm>
            <a:off x="1152000" y="2160000"/>
            <a:ext cx="720000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TextBox 6"/>
          <p:cNvSpPr txBox="1"/>
          <p:nvPr/>
        </p:nvSpPr>
        <p:spPr>
          <a:xfrm>
            <a:off x="1151890" y="2268000"/>
            <a:ext cx="7200265"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p>
        </p:txBody>
      </p:sp>
      <p:sp>
        <p:nvSpPr>
          <p:cNvPr id="22" name="TextBox 6"/>
          <p:cNvSpPr txBox="1"/>
          <p:nvPr/>
        </p:nvSpPr>
        <p:spPr>
          <a:xfrm>
            <a:off x="1151890" y="2628000"/>
            <a:ext cx="7199630" cy="337185"/>
          </a:xfrm>
          <a:prstGeom prst="rect">
            <a:avLst/>
          </a:prstGeom>
          <a:noFill/>
        </p:spPr>
        <p:txBody>
          <a:bodyPr wrap="square" rtlCol="0">
            <a:spAutoFit/>
          </a:bodyPr>
          <a:lstStyle/>
          <a:p>
            <a:r>
              <a:rPr lang="zh-CN" altLang="en-US" sz="1600" dirty="0">
                <a:solidFill>
                  <a:schemeClr val="tx1">
                    <a:lumMod val="75000"/>
                    <a:lumOff val="25000"/>
                  </a:schemeClr>
                </a:solidFill>
              </a:rPr>
              <a:t>刘 鹏      主编                    程显毅</a:t>
            </a:r>
            <a:r>
              <a:rPr lang="zh-CN" altLang="en-US" sz="1600" dirty="0" smtClean="0">
                <a:solidFill>
                  <a:schemeClr val="tx1">
                    <a:lumMod val="75000"/>
                    <a:lumOff val="25000"/>
                  </a:schemeClr>
                </a:solidFill>
                <a:sym typeface="+mn-ea"/>
              </a:rPr>
              <a:t>    李纪聪</a:t>
            </a:r>
            <a:r>
              <a:rPr lang="zh-CN" altLang="en-US" sz="1600" dirty="0">
                <a:solidFill>
                  <a:schemeClr val="tx1">
                    <a:lumMod val="75000"/>
                    <a:lumOff val="25000"/>
                  </a:schemeClr>
                </a:solidFill>
              </a:rPr>
              <a:t>      副主编</a:t>
            </a:r>
          </a:p>
        </p:txBody>
      </p:sp>
      <p:sp>
        <p:nvSpPr>
          <p:cNvPr id="29" name="Freeform 25"/>
          <p:cNvSpPr>
            <a:spLocks noEditPoints="1"/>
          </p:cNvSpPr>
          <p:nvPr/>
        </p:nvSpPr>
        <p:spPr bwMode="auto">
          <a:xfrm>
            <a:off x="2665258" y="237675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5"/>
          <p:cNvSpPr>
            <a:spLocks noEditPoints="1"/>
          </p:cNvSpPr>
          <p:nvPr/>
        </p:nvSpPr>
        <p:spPr bwMode="auto">
          <a:xfrm>
            <a:off x="5202000" y="273679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1908000" y="273679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268" y="6337300"/>
            <a:ext cx="2217463" cy="5207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6</a:t>
            </a:r>
            <a:r>
              <a:rPr sz="2100" b="1" spc="225" dirty="0">
                <a:solidFill>
                  <a:prstClr val="white"/>
                </a:solidFill>
              </a:rPr>
              <a:t>.</a:t>
            </a:r>
            <a:r>
              <a:rPr lang="en-US" sz="2100" b="1" spc="225" dirty="0" smtClean="0">
                <a:solidFill>
                  <a:prstClr val="white"/>
                </a:solidFill>
              </a:rPr>
              <a:t>2 </a:t>
            </a:r>
            <a:r>
              <a:rPr lang="zh-CN" altLang="en-US" sz="2100" b="1" spc="225" dirty="0">
                <a:solidFill>
                  <a:prstClr val="white"/>
                </a:solidFill>
              </a:rPr>
              <a:t>神经网络基础</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人工神经网络模型</a:t>
            </a:r>
          </a:p>
        </p:txBody>
      </p:sp>
      <p:pic>
        <p:nvPicPr>
          <p:cNvPr id="7" name="图片 6"/>
          <p:cNvPicPr/>
          <p:nvPr/>
        </p:nvPicPr>
        <p:blipFill>
          <a:blip r:embed="rId2">
            <a:extLst>
              <a:ext uri="{28A0092B-C50C-407E-A947-70E740481C1C}">
                <a14:useLocalDpi xmlns:a14="http://schemas.microsoft.com/office/drawing/2010/main" val="0"/>
              </a:ext>
            </a:extLst>
          </a:blip>
          <a:srcRect/>
          <a:stretch>
            <a:fillRect/>
          </a:stretch>
        </p:blipFill>
        <p:spPr bwMode="auto">
          <a:xfrm>
            <a:off x="1871992" y="1629158"/>
            <a:ext cx="5400000" cy="360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6</a:t>
            </a:r>
            <a:r>
              <a:rPr sz="2100" b="1" spc="225" dirty="0">
                <a:solidFill>
                  <a:prstClr val="white"/>
                </a:solidFill>
              </a:rPr>
              <a:t>.</a:t>
            </a:r>
            <a:r>
              <a:rPr lang="en-US" sz="2100" b="1" spc="225" dirty="0" smtClean="0">
                <a:solidFill>
                  <a:prstClr val="white"/>
                </a:solidFill>
              </a:rPr>
              <a:t>2 </a:t>
            </a:r>
            <a:r>
              <a:rPr lang="zh-CN" altLang="en-US" sz="2100" b="1" spc="225" dirty="0">
                <a:solidFill>
                  <a:prstClr val="white"/>
                </a:solidFill>
              </a:rPr>
              <a:t>神经网络基础</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人工神经网络模型</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1943年，心理学家McCulloch与数学家Pitts两人给出了一个理想的神经元模型，简称MP模型。</a:t>
            </a:r>
          </a:p>
        </p:txBody>
      </p:sp>
      <p:grpSp>
        <p:nvGrpSpPr>
          <p:cNvPr id="146" name="画布 146"/>
          <p:cNvGrpSpPr/>
          <p:nvPr/>
        </p:nvGrpSpPr>
        <p:grpSpPr>
          <a:xfrm>
            <a:off x="2772410" y="2882265"/>
            <a:ext cx="3600000" cy="2160000"/>
            <a:chOff x="0" y="0"/>
            <a:chExt cx="2794000" cy="1282700"/>
          </a:xfrm>
        </p:grpSpPr>
        <p:sp>
          <p:nvSpPr>
            <p:cNvPr id="21" name="矩形 21"/>
            <p:cNvSpPr/>
            <p:nvPr/>
          </p:nvSpPr>
          <p:spPr>
            <a:xfrm>
              <a:off x="0" y="0"/>
              <a:ext cx="2794000" cy="1282700"/>
            </a:xfrm>
            <a:prstGeom prst="rect">
              <a:avLst/>
            </a:prstGeom>
            <a:noFill/>
            <a:ln>
              <a:noFill/>
            </a:ln>
          </p:spPr>
        </p:sp>
        <p:cxnSp>
          <p:nvCxnSpPr>
            <p:cNvPr id="109" name="AutoShape 460"/>
            <p:cNvCxnSpPr>
              <a:cxnSpLocks noChangeShapeType="1"/>
            </p:cNvCxnSpPr>
            <p:nvPr/>
          </p:nvCxnSpPr>
          <p:spPr bwMode="auto">
            <a:xfrm>
              <a:off x="557348" y="369837"/>
              <a:ext cx="695960" cy="240665"/>
            </a:xfrm>
            <a:prstGeom prst="straightConnector1">
              <a:avLst/>
            </a:prstGeom>
            <a:ln w="6350">
              <a:tailEnd type="arrow" w="sm" len="sm"/>
            </a:ln>
          </p:spPr>
          <p:style>
            <a:lnRef idx="1">
              <a:schemeClr val="dk1"/>
            </a:lnRef>
            <a:fillRef idx="0">
              <a:schemeClr val="dk1"/>
            </a:fillRef>
            <a:effectRef idx="0">
              <a:schemeClr val="dk1"/>
            </a:effectRef>
            <a:fontRef idx="minor">
              <a:schemeClr val="tx1"/>
            </a:fontRef>
          </p:style>
        </p:cxnSp>
        <p:cxnSp>
          <p:nvCxnSpPr>
            <p:cNvPr id="110" name="AutoShape 461"/>
            <p:cNvCxnSpPr>
              <a:cxnSpLocks noChangeShapeType="1"/>
            </p:cNvCxnSpPr>
            <p:nvPr/>
          </p:nvCxnSpPr>
          <p:spPr bwMode="auto">
            <a:xfrm>
              <a:off x="626110" y="666064"/>
              <a:ext cx="619760" cy="635"/>
            </a:xfrm>
            <a:prstGeom prst="straightConnector1">
              <a:avLst/>
            </a:prstGeom>
            <a:ln w="6350">
              <a:tailEnd type="arrow" w="sm" len="sm"/>
            </a:ln>
          </p:spPr>
          <p:style>
            <a:lnRef idx="1">
              <a:schemeClr val="dk1"/>
            </a:lnRef>
            <a:fillRef idx="0">
              <a:schemeClr val="dk1"/>
            </a:fillRef>
            <a:effectRef idx="0">
              <a:schemeClr val="dk1"/>
            </a:effectRef>
            <a:fontRef idx="minor">
              <a:schemeClr val="tx1"/>
            </a:fontRef>
          </p:style>
        </p:cxnSp>
        <p:cxnSp>
          <p:nvCxnSpPr>
            <p:cNvPr id="111" name="AutoShape 462"/>
            <p:cNvCxnSpPr>
              <a:cxnSpLocks noChangeShapeType="1"/>
            </p:cNvCxnSpPr>
            <p:nvPr/>
          </p:nvCxnSpPr>
          <p:spPr bwMode="auto">
            <a:xfrm flipV="1">
              <a:off x="647065" y="706704"/>
              <a:ext cx="614680" cy="334010"/>
            </a:xfrm>
            <a:prstGeom prst="straightConnector1">
              <a:avLst/>
            </a:prstGeom>
            <a:ln w="6350">
              <a:tailEnd type="arrow" w="sm" len="sm"/>
            </a:ln>
          </p:spPr>
          <p:style>
            <a:lnRef idx="1">
              <a:schemeClr val="dk1"/>
            </a:lnRef>
            <a:fillRef idx="0">
              <a:schemeClr val="dk1"/>
            </a:fillRef>
            <a:effectRef idx="0">
              <a:schemeClr val="dk1"/>
            </a:effectRef>
            <a:fontRef idx="minor">
              <a:schemeClr val="tx1"/>
            </a:fontRef>
          </p:style>
        </p:cxnSp>
        <p:cxnSp>
          <p:nvCxnSpPr>
            <p:cNvPr id="124" name="AutoShape 470"/>
            <p:cNvCxnSpPr>
              <a:cxnSpLocks noChangeShapeType="1"/>
            </p:cNvCxnSpPr>
            <p:nvPr/>
          </p:nvCxnSpPr>
          <p:spPr bwMode="auto">
            <a:xfrm>
              <a:off x="1761597" y="648835"/>
              <a:ext cx="236855" cy="635"/>
            </a:xfrm>
            <a:prstGeom prst="straightConnector1">
              <a:avLst/>
            </a:prstGeom>
            <a:ln w="6350">
              <a:tailEnd type="arrow" w="sm" len="sm"/>
            </a:ln>
          </p:spPr>
          <p:style>
            <a:lnRef idx="1">
              <a:schemeClr val="dk1"/>
            </a:lnRef>
            <a:fillRef idx="0">
              <a:schemeClr val="dk1"/>
            </a:fillRef>
            <a:effectRef idx="0">
              <a:schemeClr val="dk1"/>
            </a:effectRef>
            <a:fontRef idx="minor">
              <a:schemeClr val="tx1"/>
            </a:fontRef>
          </p:style>
        </p:cxnSp>
        <p:sp>
          <p:nvSpPr>
            <p:cNvPr id="139" name="Text Box 472"/>
            <p:cNvSpPr txBox="1">
              <a:spLocks noChangeArrowheads="1"/>
            </p:cNvSpPr>
            <p:nvPr/>
          </p:nvSpPr>
          <p:spPr bwMode="auto">
            <a:xfrm>
              <a:off x="416560" y="173939"/>
              <a:ext cx="695960" cy="30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indent="228600" algn="just" hangingPunct="0">
                <a:lnSpc>
                  <a:spcPts val="1700"/>
                </a:lnSpc>
                <a:spcAft>
                  <a:spcPts val="0"/>
                </a:spcAft>
              </a:pPr>
              <a:r>
                <a:rPr lang="zh-CN" sz="900" kern="100">
                  <a:effectLst/>
                  <a:latin typeface="Calibri" panose="020F0502020204030204" pitchFamily="34" charset="0"/>
                  <a:ea typeface="宋体" panose="02010600030101010101" pitchFamily="2" charset="-122"/>
                  <a:cs typeface="Times New Roman" panose="02020603050405020304" pitchFamily="18" charset="0"/>
                </a:rPr>
                <a:t>输入</a:t>
              </a:r>
              <a:r>
                <a:rPr lang="en-US" sz="900" kern="100">
                  <a:effectLst/>
                  <a:latin typeface="Calibri" panose="020F0502020204030204" pitchFamily="34" charset="0"/>
                  <a:ea typeface="宋体" panose="02010600030101010101" pitchFamily="2" charset="-122"/>
                  <a:cs typeface="Times New Roman" panose="02020603050405020304" pitchFamily="18" charset="0"/>
                </a:rPr>
                <a:t>1</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40" name="Text Box 473"/>
            <p:cNvSpPr txBox="1">
              <a:spLocks noChangeArrowheads="1"/>
            </p:cNvSpPr>
            <p:nvPr/>
          </p:nvSpPr>
          <p:spPr bwMode="auto">
            <a:xfrm>
              <a:off x="361315" y="455879"/>
              <a:ext cx="695960" cy="30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indent="228600" algn="just" hangingPunct="0">
                <a:lnSpc>
                  <a:spcPts val="1700"/>
                </a:lnSpc>
                <a:spcAft>
                  <a:spcPts val="0"/>
                </a:spcAft>
              </a:pPr>
              <a:r>
                <a:rPr lang="zh-CN" sz="900" kern="100">
                  <a:effectLst/>
                  <a:latin typeface="Calibri" panose="020F0502020204030204" pitchFamily="34" charset="0"/>
                  <a:ea typeface="宋体" panose="02010600030101010101" pitchFamily="2" charset="-122"/>
                  <a:cs typeface="Times New Roman" panose="02020603050405020304" pitchFamily="18" charset="0"/>
                </a:rPr>
                <a:t>输入</a:t>
              </a:r>
              <a:r>
                <a:rPr lang="en-US" sz="900" kern="100">
                  <a:effectLst/>
                  <a:latin typeface="Calibri" panose="020F0502020204030204" pitchFamily="34" charset="0"/>
                  <a:ea typeface="宋体" panose="02010600030101010101" pitchFamily="2" charset="-122"/>
                  <a:cs typeface="Times New Roman" panose="02020603050405020304" pitchFamily="18" charset="0"/>
                </a:rPr>
                <a:t>2</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41" name="Text Box 474"/>
            <p:cNvSpPr txBox="1">
              <a:spLocks noChangeArrowheads="1"/>
            </p:cNvSpPr>
            <p:nvPr/>
          </p:nvSpPr>
          <p:spPr bwMode="auto">
            <a:xfrm>
              <a:off x="505480" y="891820"/>
              <a:ext cx="695960" cy="30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indent="228600" algn="just" hangingPunct="0">
                <a:lnSpc>
                  <a:spcPts val="1700"/>
                </a:lnSpc>
                <a:spcAft>
                  <a:spcPts val="0"/>
                </a:spcAft>
              </a:pPr>
              <a:r>
                <a:rPr lang="zh-CN" sz="900" kern="100">
                  <a:effectLst/>
                  <a:latin typeface="Calibri" panose="020F0502020204030204" pitchFamily="34" charset="0"/>
                  <a:ea typeface="宋体" panose="02010600030101010101" pitchFamily="2" charset="-122"/>
                  <a:cs typeface="Times New Roman" panose="02020603050405020304" pitchFamily="18" charset="0"/>
                </a:rPr>
                <a:t>输入</a:t>
              </a:r>
              <a:r>
                <a:rPr lang="en-US" sz="900" kern="100">
                  <a:effectLst/>
                  <a:latin typeface="Calibri" panose="020F0502020204030204" pitchFamily="34" charset="0"/>
                  <a:ea typeface="宋体" panose="02010600030101010101" pitchFamily="2" charset="-122"/>
                  <a:cs typeface="Times New Roman" panose="02020603050405020304" pitchFamily="18" charset="0"/>
                </a:rPr>
                <a:t>n</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42" name="Text Box 475"/>
            <p:cNvSpPr txBox="1">
              <a:spLocks noChangeArrowheads="1"/>
            </p:cNvSpPr>
            <p:nvPr/>
          </p:nvSpPr>
          <p:spPr bwMode="auto">
            <a:xfrm>
              <a:off x="332105" y="706069"/>
              <a:ext cx="695960" cy="30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indent="228600" algn="just" hangingPunct="0">
                <a:lnSpc>
                  <a:spcPts val="1700"/>
                </a:lnSpc>
                <a:spcAft>
                  <a:spcPts val="0"/>
                </a:spcAft>
              </a:pPr>
              <a:r>
                <a:rPr lang="en-US" sz="900" kern="100">
                  <a:effectLst/>
                  <a:latin typeface="Calibri" panose="020F0502020204030204" pitchFamily="34" charset="0"/>
                  <a:ea typeface="宋体" panose="02010600030101010101" pitchFamily="2" charset="-122"/>
                  <a:cs typeface="Times New Roman" panose="02020603050405020304" pitchFamily="18" charset="0"/>
                </a:rPr>
                <a:t>.......</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43" name="Text Box 476"/>
            <p:cNvSpPr txBox="1">
              <a:spLocks noChangeArrowheads="1"/>
            </p:cNvSpPr>
            <p:nvPr/>
          </p:nvSpPr>
          <p:spPr bwMode="auto">
            <a:xfrm>
              <a:off x="1008380" y="668604"/>
              <a:ext cx="695960" cy="30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indent="228600" algn="just" hangingPunct="0">
                <a:lnSpc>
                  <a:spcPts val="1700"/>
                </a:lnSpc>
                <a:spcAft>
                  <a:spcPts val="0"/>
                </a:spcAft>
              </a:pPr>
              <a:r>
                <a:rPr lang="zh-CN" sz="900" kern="100">
                  <a:effectLst/>
                  <a:latin typeface="Calibri" panose="020F0502020204030204" pitchFamily="34" charset="0"/>
                  <a:ea typeface="宋体" panose="02010600030101010101" pitchFamily="2" charset="-122"/>
                  <a:cs typeface="Times New Roman" panose="02020603050405020304" pitchFamily="18" charset="0"/>
                </a:rPr>
                <a:t>加权</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44" name="Text Box 477"/>
            <p:cNvSpPr txBox="1">
              <a:spLocks noChangeArrowheads="1"/>
            </p:cNvSpPr>
            <p:nvPr/>
          </p:nvSpPr>
          <p:spPr bwMode="auto">
            <a:xfrm>
              <a:off x="1348159" y="653753"/>
              <a:ext cx="695960" cy="30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indent="228600" algn="just" hangingPunct="0">
                <a:lnSpc>
                  <a:spcPts val="1700"/>
                </a:lnSpc>
                <a:spcAft>
                  <a:spcPts val="0"/>
                </a:spcAft>
              </a:pPr>
              <a:r>
                <a:rPr lang="zh-CN" sz="900" kern="100">
                  <a:effectLst/>
                  <a:latin typeface="Calibri" panose="020F0502020204030204" pitchFamily="34" charset="0"/>
                  <a:ea typeface="宋体" panose="02010600030101010101" pitchFamily="2" charset="-122"/>
                  <a:cs typeface="Times New Roman" panose="02020603050405020304" pitchFamily="18" charset="0"/>
                </a:rPr>
                <a:t>激活</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45" name="Text Box 478"/>
            <p:cNvSpPr txBox="1">
              <a:spLocks noChangeArrowheads="1"/>
            </p:cNvSpPr>
            <p:nvPr/>
          </p:nvSpPr>
          <p:spPr bwMode="auto">
            <a:xfrm>
              <a:off x="2017494" y="506043"/>
              <a:ext cx="381326" cy="300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indent="127000" algn="just" hangingPunct="0">
                <a:lnSpc>
                  <a:spcPts val="1700"/>
                </a:lnSpc>
                <a:spcAft>
                  <a:spcPts val="0"/>
                </a:spcAft>
              </a:pPr>
              <a:r>
                <a:rPr lang="zh-CN" sz="900" kern="100">
                  <a:effectLst/>
                  <a:latin typeface="Calibri" panose="020F0502020204030204" pitchFamily="34" charset="0"/>
                  <a:ea typeface="宋体" panose="02010600030101010101" pitchFamily="2" charset="-122"/>
                  <a:cs typeface="Times New Roman" panose="02020603050405020304" pitchFamily="18" charset="0"/>
                </a:rPr>
                <a:t>输出</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544" name="椭圆 544"/>
            <p:cNvSpPr/>
            <p:nvPr/>
          </p:nvSpPr>
          <p:spPr>
            <a:xfrm>
              <a:off x="1239530" y="551023"/>
              <a:ext cx="172085" cy="172085"/>
            </a:xfrm>
            <a:prstGeom prst="ellipse">
              <a:avLst/>
            </a:prstGeom>
            <a:noFill/>
            <a:ln w="6350"/>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a:p>
          </p:txBody>
        </p:sp>
        <p:cxnSp>
          <p:nvCxnSpPr>
            <p:cNvPr id="545" name="直接箭头连接符 545"/>
            <p:cNvCxnSpPr/>
            <p:nvPr/>
          </p:nvCxnSpPr>
          <p:spPr>
            <a:xfrm>
              <a:off x="1411615" y="649448"/>
              <a:ext cx="176530" cy="0"/>
            </a:xfrm>
            <a:prstGeom prst="straightConnector1">
              <a:avLst/>
            </a:prstGeom>
            <a:ln w="6350">
              <a:tailEnd type="arrow" w="sm" len="sm"/>
            </a:ln>
          </p:spPr>
          <p:style>
            <a:lnRef idx="1">
              <a:schemeClr val="dk1"/>
            </a:lnRef>
            <a:fillRef idx="0">
              <a:schemeClr val="dk1"/>
            </a:fillRef>
            <a:effectRef idx="0">
              <a:schemeClr val="dk1"/>
            </a:effectRef>
            <a:fontRef idx="minor">
              <a:schemeClr val="tx1"/>
            </a:fontRef>
          </p:style>
        </p:cxnSp>
        <p:sp>
          <p:nvSpPr>
            <p:cNvPr id="546" name="椭圆 546"/>
            <p:cNvSpPr/>
            <p:nvPr/>
          </p:nvSpPr>
          <p:spPr>
            <a:xfrm>
              <a:off x="1594495" y="559913"/>
              <a:ext cx="167005" cy="167005"/>
            </a:xfrm>
            <a:prstGeom prst="ellipse">
              <a:avLst/>
            </a:prstGeom>
            <a:noFill/>
            <a:ln w="6350"/>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noAutofit/>
            </a:bodyPr>
            <a:lstStyle/>
            <a:p>
              <a:endParaRPr lang="zh-CN" altLang="en-US"/>
            </a:p>
          </p:txBody>
        </p:sp>
        <p:cxnSp>
          <p:nvCxnSpPr>
            <p:cNvPr id="547" name="肘形连接符 547"/>
            <p:cNvCxnSpPr/>
            <p:nvPr/>
          </p:nvCxnSpPr>
          <p:spPr>
            <a:xfrm flipH="1">
              <a:off x="1612910" y="595473"/>
              <a:ext cx="124460" cy="80010"/>
            </a:xfrm>
            <a:prstGeom prst="bentConnector3">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8" name="直接连接符 548"/>
            <p:cNvCxnSpPr/>
            <p:nvPr/>
          </p:nvCxnSpPr>
          <p:spPr>
            <a:xfrm>
              <a:off x="1287155" y="582773"/>
              <a:ext cx="5969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9" name="直接连接符 549"/>
            <p:cNvCxnSpPr/>
            <p:nvPr/>
          </p:nvCxnSpPr>
          <p:spPr>
            <a:xfrm>
              <a:off x="1287155" y="582773"/>
              <a:ext cx="59690" cy="5397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0" name="直接连接符 550"/>
            <p:cNvCxnSpPr/>
            <p:nvPr/>
          </p:nvCxnSpPr>
          <p:spPr>
            <a:xfrm rot="16200000">
              <a:off x="1289378" y="645320"/>
              <a:ext cx="59690" cy="5397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1" name="直接连接符 551"/>
            <p:cNvCxnSpPr/>
            <p:nvPr/>
          </p:nvCxnSpPr>
          <p:spPr>
            <a:xfrm>
              <a:off x="1295410" y="698978"/>
              <a:ext cx="5969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6</a:t>
            </a:r>
            <a:r>
              <a:rPr sz="2100" b="1" spc="225" dirty="0">
                <a:solidFill>
                  <a:prstClr val="white"/>
                </a:solidFill>
              </a:rPr>
              <a:t>.</a:t>
            </a:r>
            <a:r>
              <a:rPr lang="en-US" sz="2100" b="1" spc="225" dirty="0" smtClean="0">
                <a:solidFill>
                  <a:prstClr val="white"/>
                </a:solidFill>
              </a:rPr>
              <a:t>2 </a:t>
            </a:r>
            <a:r>
              <a:rPr lang="zh-CN" altLang="en-US" sz="2100" b="1" spc="225" dirty="0">
                <a:solidFill>
                  <a:prstClr val="white"/>
                </a:solidFill>
              </a:rPr>
              <a:t>神经网络基础</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感知机的学习规则</a:t>
            </a:r>
          </a:p>
        </p:txBody>
      </p:sp>
      <p:pic>
        <p:nvPicPr>
          <p:cNvPr id="10" name="图片 9"/>
          <p:cNvPicPr>
            <a:picLocks noChangeAspect="1"/>
          </p:cNvPicPr>
          <p:nvPr/>
        </p:nvPicPr>
        <p:blipFill>
          <a:blip r:embed="rId2"/>
          <a:stretch>
            <a:fillRect/>
          </a:stretch>
        </p:blipFill>
        <p:spPr>
          <a:xfrm>
            <a:off x="1871980" y="2135175"/>
            <a:ext cx="5400000" cy="2588217"/>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6</a:t>
            </a:r>
            <a:r>
              <a:rPr sz="2100" b="1" spc="225" dirty="0">
                <a:solidFill>
                  <a:prstClr val="white"/>
                </a:solidFill>
              </a:rPr>
              <a:t>.</a:t>
            </a:r>
            <a:r>
              <a:rPr lang="en-US" sz="2100" b="1" spc="225" dirty="0" smtClean="0">
                <a:solidFill>
                  <a:prstClr val="white"/>
                </a:solidFill>
              </a:rPr>
              <a:t>2 </a:t>
            </a:r>
            <a:r>
              <a:rPr lang="zh-CN" altLang="en-US" sz="2100" b="1" spc="225" dirty="0">
                <a:solidFill>
                  <a:prstClr val="white"/>
                </a:solidFill>
              </a:rPr>
              <a:t>神经网络基础</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感知机的学习规则</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罗森布拉特证明了感知机收敛定理：给定一个线性可分的数据集，感知机将在有限次迭代之后收敛。只要最优权值存在，学习规则就一定会使网络收敛到该权值上。</a:t>
            </a:r>
          </a:p>
        </p:txBody>
      </p:sp>
      <p:graphicFrame>
        <p:nvGraphicFramePr>
          <p:cNvPr id="11" name="对象 10"/>
          <p:cNvGraphicFramePr>
            <a:graphicFrameLocks noChangeAspect="1"/>
          </p:cNvGraphicFramePr>
          <p:nvPr/>
        </p:nvGraphicFramePr>
        <p:xfrm>
          <a:off x="2772595" y="3189269"/>
          <a:ext cx="3600000" cy="1545735"/>
        </p:xfrm>
        <a:graphic>
          <a:graphicData uri="http://schemas.openxmlformats.org/presentationml/2006/ole">
            <mc:AlternateContent xmlns:mc="http://schemas.openxmlformats.org/markup-compatibility/2006">
              <mc:Choice xmlns:v="urn:schemas-microsoft-com:vml" Requires="v">
                <p:oleObj spid="_x0000_s1027" name="Equation" r:id="rId3" imgW="1129665" imgH="482600" progId="Equation.DSMT4">
                  <p:embed/>
                </p:oleObj>
              </mc:Choice>
              <mc:Fallback>
                <p:oleObj name="Equation" r:id="rId3" imgW="1129665" imgH="482600" progId="Equation.DSM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2595" y="3189269"/>
                        <a:ext cx="3600000" cy="1545735"/>
                      </a:xfrm>
                      <a:prstGeom prst="rect">
                        <a:avLst/>
                      </a:prstGeom>
                      <a:noFill/>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6</a:t>
            </a:r>
            <a:r>
              <a:rPr sz="2100" b="1" spc="225" dirty="0">
                <a:solidFill>
                  <a:prstClr val="white"/>
                </a:solidFill>
              </a:rPr>
              <a:t>.</a:t>
            </a:r>
            <a:r>
              <a:rPr lang="en-US" sz="2100" b="1" spc="225" dirty="0" smtClean="0">
                <a:solidFill>
                  <a:prstClr val="white"/>
                </a:solidFill>
              </a:rPr>
              <a:t>2 </a:t>
            </a:r>
            <a:r>
              <a:rPr lang="zh-CN" altLang="en-US" sz="2100" b="1" spc="225" dirty="0">
                <a:solidFill>
                  <a:prstClr val="white"/>
                </a:solidFill>
              </a:rPr>
              <a:t>神经网络基础</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多层前馈神经网络</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多层前馈网络，简称MLP，以层为功能单位，同层神经元之间无连接，上层与下层实现全连接，无跨层连接。输入层只负责接收信号输入，无数据处理功能，隐藏层和输出层是由具有信号处理功能的神经元构成，下图显示了有一个隐藏层的多层神经网络结构。</a:t>
            </a:r>
          </a:p>
        </p:txBody>
      </p:sp>
      <p:pic>
        <p:nvPicPr>
          <p:cNvPr id="7" name="图片 6"/>
          <p:cNvPicPr>
            <a:picLocks noChangeAspect="1"/>
          </p:cNvPicPr>
          <p:nvPr/>
        </p:nvPicPr>
        <p:blipFill>
          <a:blip r:embed="rId2"/>
          <a:stretch>
            <a:fillRect/>
          </a:stretch>
        </p:blipFill>
        <p:spPr>
          <a:xfrm>
            <a:off x="2086568" y="3244464"/>
            <a:ext cx="4971256" cy="2880000"/>
          </a:xfrm>
          <a:prstGeom prst="rect">
            <a:avLst/>
          </a:prstGeom>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6</a:t>
            </a:r>
            <a:r>
              <a:rPr sz="2100" b="1" spc="225" dirty="0">
                <a:solidFill>
                  <a:prstClr val="white"/>
                </a:solidFill>
              </a:rPr>
              <a:t>.</a:t>
            </a:r>
            <a:r>
              <a:rPr lang="en-US" sz="2100" b="1" spc="225" dirty="0" smtClean="0">
                <a:solidFill>
                  <a:prstClr val="white"/>
                </a:solidFill>
              </a:rPr>
              <a:t>2 </a:t>
            </a:r>
            <a:r>
              <a:rPr lang="zh-CN" altLang="en-US" sz="2100" b="1" spc="225" dirty="0">
                <a:solidFill>
                  <a:prstClr val="white"/>
                </a:solidFill>
              </a:rPr>
              <a:t>神经网络基础</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多层前馈神经网络</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通用逼近定理 ：不需超过二层，具有足够多隐藏层节点的神经网络能以任意精度逼近任意连续函数。通用逼近定理表明了神经网络计算的普适性。</a:t>
            </a:r>
          </a:p>
          <a:p>
            <a:pPr algn="just">
              <a:lnSpc>
                <a:spcPct val="120000"/>
              </a:lnSpc>
              <a:spcAft>
                <a:spcPts val="0"/>
              </a:spcAft>
            </a:pPr>
            <a:r>
              <a:rPr altLang="zh-CN" sz="1800" b="0" dirty="0">
                <a:solidFill>
                  <a:schemeClr val="tx1">
                    <a:lumMod val="75000"/>
                    <a:lumOff val="25000"/>
                  </a:schemeClr>
                </a:solidFill>
                <a:latin typeface="+mn-ea"/>
                <a:cs typeface="+mn-ea"/>
              </a:rPr>
              <a:t>网络参数：各个神经元之间的连接权值，起初是随机的，只有通过不断训练学习才能求出来。</a:t>
            </a:r>
          </a:p>
          <a:p>
            <a:pPr algn="just">
              <a:lnSpc>
                <a:spcPct val="120000"/>
              </a:lnSpc>
              <a:spcAft>
                <a:spcPts val="0"/>
              </a:spcAft>
            </a:pPr>
            <a:r>
              <a:rPr altLang="zh-CN" sz="1800" b="0" dirty="0">
                <a:solidFill>
                  <a:schemeClr val="tx1">
                    <a:lumMod val="75000"/>
                    <a:lumOff val="25000"/>
                  </a:schemeClr>
                </a:solidFill>
                <a:latin typeface="+mn-ea"/>
                <a:cs typeface="+mn-ea"/>
              </a:rPr>
              <a:t>网络超参数：网络的层数，每层的节点数，激活函数，凭经验事先指定。</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6</a:t>
            </a:r>
            <a:r>
              <a:rPr sz="2100" b="1" spc="225" dirty="0">
                <a:solidFill>
                  <a:prstClr val="white"/>
                </a:solidFill>
              </a:rPr>
              <a:t>.</a:t>
            </a:r>
            <a:r>
              <a:rPr lang="en-US" sz="2100" b="1" spc="225" dirty="0" smtClean="0">
                <a:solidFill>
                  <a:prstClr val="white"/>
                </a:solidFill>
              </a:rPr>
              <a:t>2 </a:t>
            </a:r>
            <a:r>
              <a:rPr lang="zh-CN" altLang="en-US" sz="2100" b="1" spc="225" dirty="0">
                <a:solidFill>
                  <a:prstClr val="white"/>
                </a:solidFill>
              </a:rPr>
              <a:t>神经网络基础</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多层前馈神经网络</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激活函数：唯一的非线性部件，神经网络逼近能力的源泉。</a:t>
            </a:r>
          </a:p>
        </p:txBody>
      </p:sp>
      <p:graphicFrame>
        <p:nvGraphicFramePr>
          <p:cNvPr id="3" name="图示 2"/>
          <p:cNvGraphicFramePr/>
          <p:nvPr/>
        </p:nvGraphicFramePr>
        <p:xfrm>
          <a:off x="2071370" y="2625894"/>
          <a:ext cx="4999891" cy="2672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6</a:t>
            </a:r>
            <a:r>
              <a:rPr sz="2100" b="1" spc="225" dirty="0">
                <a:solidFill>
                  <a:prstClr val="white"/>
                </a:solidFill>
              </a:rPr>
              <a:t>.</a:t>
            </a:r>
            <a:r>
              <a:rPr lang="en-US" sz="2100" b="1" spc="225" dirty="0" smtClean="0">
                <a:solidFill>
                  <a:prstClr val="white"/>
                </a:solidFill>
              </a:rPr>
              <a:t>2 </a:t>
            </a:r>
            <a:r>
              <a:rPr lang="zh-CN" altLang="en-US" sz="2100" b="1" spc="225" dirty="0">
                <a:solidFill>
                  <a:prstClr val="white"/>
                </a:solidFill>
              </a:rPr>
              <a:t>神经网络基础</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多层前馈神经网络</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如何训练多层前馈网络：前面介绍的增量规则对于多层网络的训练来说是不起作用的，因为对于输出神经元我们不知道输入，对于隐藏层我们不知道目标，对于额外的隐藏层，我们既不知道输入也不知道目标，我们没法考察节点计算误差。1986年，反向传播算法，也称BP算法，最终解决了多层神经网络的训练问题。意义在于提供了一种确定隐藏层误差的系统方法，一旦确定好隐藏层误差，就可以使用增量规则去调整权重。</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6</a:t>
            </a:r>
            <a:r>
              <a:rPr sz="2100" b="1" spc="225" dirty="0">
                <a:solidFill>
                  <a:prstClr val="white"/>
                </a:solidFill>
              </a:rPr>
              <a:t>.</a:t>
            </a:r>
            <a:r>
              <a:rPr lang="en-US" sz="2100" b="1" spc="225" dirty="0" smtClean="0">
                <a:solidFill>
                  <a:prstClr val="white"/>
                </a:solidFill>
              </a:rPr>
              <a:t>2 </a:t>
            </a:r>
            <a:r>
              <a:rPr lang="zh-CN" altLang="en-US" sz="2100" b="1" spc="225" dirty="0">
                <a:solidFill>
                  <a:prstClr val="white"/>
                </a:solidFill>
              </a:rPr>
              <a:t>神经网络基础</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BP算法背后的数学</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反向传播是指将预测误差从输出层向输入层(即反向)进行传播，以便一次更新各层网络的参数(连接权重及偏置)。</a:t>
            </a:r>
          </a:p>
          <a:p>
            <a:pPr algn="just">
              <a:lnSpc>
                <a:spcPct val="120000"/>
              </a:lnSpc>
              <a:spcAft>
                <a:spcPts val="0"/>
              </a:spcAft>
            </a:pPr>
            <a:r>
              <a:rPr altLang="zh-CN" sz="1800" b="0" dirty="0">
                <a:solidFill>
                  <a:schemeClr val="tx1">
                    <a:lumMod val="75000"/>
                    <a:lumOff val="25000"/>
                  </a:schemeClr>
                </a:solidFill>
                <a:latin typeface="+mn-ea"/>
                <a:cs typeface="+mn-ea"/>
              </a:rPr>
              <a:t>1、目标函数和学习规则</a:t>
            </a:r>
            <a:endParaRPr lang="zh-CN" sz="1800" b="0" dirty="0">
              <a:solidFill>
                <a:schemeClr val="tx1">
                  <a:lumMod val="75000"/>
                  <a:lumOff val="25000"/>
                </a:schemeClr>
              </a:solidFill>
              <a:latin typeface="+mn-ea"/>
              <a:cs typeface="+mn-ea"/>
            </a:endParaRPr>
          </a:p>
          <a:p>
            <a:pPr algn="just">
              <a:lnSpc>
                <a:spcPct val="120000"/>
              </a:lnSpc>
              <a:spcAft>
                <a:spcPts val="0"/>
              </a:spcAft>
            </a:pPr>
            <a:endParaRPr lang="zh-CN" altLang="en-US" sz="1800" b="0" dirty="0">
              <a:solidFill>
                <a:schemeClr val="tx1">
                  <a:lumMod val="75000"/>
                  <a:lumOff val="25000"/>
                </a:schemeClr>
              </a:solidFill>
              <a:latin typeface="+mn-ea"/>
              <a:cs typeface="+mn-ea"/>
            </a:endParaRPr>
          </a:p>
        </p:txBody>
      </p:sp>
      <p:pic>
        <p:nvPicPr>
          <p:cNvPr id="2" name="图片 1"/>
          <p:cNvPicPr>
            <a:picLocks noChangeAspect="1"/>
          </p:cNvPicPr>
          <p:nvPr/>
        </p:nvPicPr>
        <p:blipFill>
          <a:blip r:embed="rId2"/>
          <a:stretch>
            <a:fillRect/>
          </a:stretch>
        </p:blipFill>
        <p:spPr>
          <a:xfrm>
            <a:off x="1440000" y="3422015"/>
            <a:ext cx="3010909" cy="1080000"/>
          </a:xfrm>
          <a:prstGeom prst="rect">
            <a:avLst/>
          </a:prstGeom>
        </p:spPr>
      </p:pic>
      <p:pic>
        <p:nvPicPr>
          <p:cNvPr id="3" name="图片 2"/>
          <p:cNvPicPr>
            <a:picLocks noChangeAspect="1"/>
          </p:cNvPicPr>
          <p:nvPr/>
        </p:nvPicPr>
        <p:blipFill>
          <a:blip r:embed="rId3"/>
          <a:stretch>
            <a:fillRect/>
          </a:stretch>
        </p:blipFill>
        <p:spPr>
          <a:xfrm>
            <a:off x="4680000" y="3602355"/>
            <a:ext cx="2480000" cy="720000"/>
          </a:xfrm>
          <a:prstGeom prst="rect">
            <a:avLst/>
          </a:prstGeom>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6</a:t>
            </a:r>
            <a:r>
              <a:rPr sz="2100" b="1" spc="225" dirty="0">
                <a:solidFill>
                  <a:prstClr val="white"/>
                </a:solidFill>
              </a:rPr>
              <a:t>.</a:t>
            </a:r>
            <a:r>
              <a:rPr lang="en-US" sz="2100" b="1" spc="225" dirty="0" smtClean="0">
                <a:solidFill>
                  <a:prstClr val="white"/>
                </a:solidFill>
              </a:rPr>
              <a:t>2 </a:t>
            </a:r>
            <a:r>
              <a:rPr lang="zh-CN" altLang="en-US" sz="2100" b="1" spc="225" dirty="0">
                <a:solidFill>
                  <a:prstClr val="white"/>
                </a:solidFill>
              </a:rPr>
              <a:t>神经网络基础</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BP算法背后的数学</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2、梯度下降法</a:t>
            </a:r>
          </a:p>
          <a:p>
            <a:pPr algn="just">
              <a:lnSpc>
                <a:spcPct val="120000"/>
              </a:lnSpc>
              <a:spcAft>
                <a:spcPts val="0"/>
              </a:spcAft>
            </a:pPr>
            <a:endParaRPr lang="zh-CN" altLang="en-US" sz="1800" b="0" dirty="0">
              <a:solidFill>
                <a:schemeClr val="tx1">
                  <a:lumMod val="75000"/>
                  <a:lumOff val="25000"/>
                </a:schemeClr>
              </a:solidFill>
              <a:latin typeface="+mn-ea"/>
              <a:cs typeface="+mn-ea"/>
            </a:endParaRPr>
          </a:p>
        </p:txBody>
      </p:sp>
      <p:grpSp>
        <p:nvGrpSpPr>
          <p:cNvPr id="555" name="画布 555"/>
          <p:cNvGrpSpPr/>
          <p:nvPr/>
        </p:nvGrpSpPr>
        <p:grpSpPr>
          <a:xfrm>
            <a:off x="720000" y="2966720"/>
            <a:ext cx="2613660" cy="1805940"/>
            <a:chOff x="0" y="0"/>
            <a:chExt cx="2613660" cy="1805940"/>
          </a:xfrm>
        </p:grpSpPr>
        <p:sp>
          <p:nvSpPr>
            <p:cNvPr id="7" name="矩形 6"/>
            <p:cNvSpPr/>
            <p:nvPr/>
          </p:nvSpPr>
          <p:spPr>
            <a:xfrm>
              <a:off x="0" y="0"/>
              <a:ext cx="2613660" cy="1805940"/>
            </a:xfrm>
            <a:prstGeom prst="rect">
              <a:avLst/>
            </a:prstGeom>
          </p:spPr>
        </p:sp>
        <p:pic>
          <p:nvPicPr>
            <p:cNvPr id="574" name="图片 574"/>
            <p:cNvPicPr>
              <a:picLocks noChangeAspect="1"/>
            </p:cNvPicPr>
            <p:nvPr/>
          </p:nvPicPr>
          <p:blipFill>
            <a:blip r:embed="rId2"/>
            <a:stretch>
              <a:fillRect/>
            </a:stretch>
          </p:blipFill>
          <p:spPr>
            <a:xfrm>
              <a:off x="416337" y="330979"/>
              <a:ext cx="1872350" cy="1329707"/>
            </a:xfrm>
            <a:prstGeom prst="rect">
              <a:avLst/>
            </a:prstGeom>
          </p:spPr>
        </p:pic>
        <p:pic>
          <p:nvPicPr>
            <p:cNvPr id="575" name="图片 575"/>
            <p:cNvPicPr>
              <a:picLocks noChangeAspect="1"/>
            </p:cNvPicPr>
            <p:nvPr/>
          </p:nvPicPr>
          <p:blipFill>
            <a:blip r:embed="rId3"/>
            <a:stretch>
              <a:fillRect/>
            </a:stretch>
          </p:blipFill>
          <p:spPr>
            <a:xfrm>
              <a:off x="1358069" y="1481474"/>
              <a:ext cx="133350" cy="180975"/>
            </a:xfrm>
            <a:prstGeom prst="rect">
              <a:avLst/>
            </a:prstGeom>
          </p:spPr>
        </p:pic>
        <p:cxnSp>
          <p:nvCxnSpPr>
            <p:cNvPr id="556" name="直接连接符 556"/>
            <p:cNvCxnSpPr/>
            <p:nvPr/>
          </p:nvCxnSpPr>
          <p:spPr>
            <a:xfrm>
              <a:off x="520512" y="1133544"/>
              <a:ext cx="1876370" cy="0"/>
            </a:xfrm>
            <a:prstGeom prst="line">
              <a:avLst/>
            </a:prstGeom>
            <a:ln w="6350">
              <a:solidFill>
                <a:schemeClr val="tx1"/>
              </a:solidFill>
              <a:tailEnd type="stealth" w="med" len="sm"/>
            </a:ln>
          </p:spPr>
          <p:style>
            <a:lnRef idx="1">
              <a:schemeClr val="accent1"/>
            </a:lnRef>
            <a:fillRef idx="0">
              <a:schemeClr val="accent1"/>
            </a:fillRef>
            <a:effectRef idx="0">
              <a:schemeClr val="accent1"/>
            </a:effectRef>
            <a:fontRef idx="minor">
              <a:schemeClr val="tx1"/>
            </a:fontRef>
          </p:style>
        </p:cxnSp>
        <p:cxnSp>
          <p:nvCxnSpPr>
            <p:cNvPr id="557" name="直接连接符 557"/>
            <p:cNvCxnSpPr/>
            <p:nvPr/>
          </p:nvCxnSpPr>
          <p:spPr>
            <a:xfrm flipV="1">
              <a:off x="642225" y="113414"/>
              <a:ext cx="0" cy="1463317"/>
            </a:xfrm>
            <a:prstGeom prst="line">
              <a:avLst/>
            </a:prstGeom>
            <a:ln w="6350">
              <a:solidFill>
                <a:schemeClr val="tx1"/>
              </a:solidFill>
              <a:tailEnd type="stealth" w="med" len="sm"/>
            </a:ln>
          </p:spPr>
          <p:style>
            <a:lnRef idx="1">
              <a:schemeClr val="accent1"/>
            </a:lnRef>
            <a:fillRef idx="0">
              <a:schemeClr val="accent1"/>
            </a:fillRef>
            <a:effectRef idx="0">
              <a:schemeClr val="accent1"/>
            </a:effectRef>
            <a:fontRef idx="minor">
              <a:schemeClr val="tx1"/>
            </a:fontRef>
          </p:style>
        </p:cxnSp>
      </p:grpSp>
      <p:pic>
        <p:nvPicPr>
          <p:cNvPr id="8" name="图片 7"/>
          <p:cNvPicPr>
            <a:picLocks noChangeAspect="1"/>
          </p:cNvPicPr>
          <p:nvPr/>
        </p:nvPicPr>
        <p:blipFill>
          <a:blip r:embed="rId4"/>
          <a:stretch>
            <a:fillRect/>
          </a:stretch>
        </p:blipFill>
        <p:spPr>
          <a:xfrm>
            <a:off x="3780000" y="3740150"/>
            <a:ext cx="1790000" cy="720000"/>
          </a:xfrm>
          <a:prstGeom prst="rect">
            <a:avLst/>
          </a:prstGeom>
        </p:spPr>
      </p:pic>
      <p:pic>
        <p:nvPicPr>
          <p:cNvPr id="9" name="图片 8"/>
          <p:cNvPicPr>
            <a:picLocks noChangeAspect="1"/>
          </p:cNvPicPr>
          <p:nvPr/>
        </p:nvPicPr>
        <p:blipFill>
          <a:blip r:embed="rId5"/>
          <a:stretch>
            <a:fillRect/>
          </a:stretch>
        </p:blipFill>
        <p:spPr>
          <a:xfrm>
            <a:off x="6120000" y="3242310"/>
            <a:ext cx="1860438" cy="1440000"/>
          </a:xfrm>
          <a:prstGeom prst="rect">
            <a:avLst/>
          </a:prstGeom>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第六章</a:t>
              </a:r>
              <a:r>
                <a:rPr lang="zh-CN" altLang="en-US" sz="2800" dirty="0">
                  <a:solidFill>
                    <a:srgbClr val="FFC000"/>
                  </a:solidFill>
                </a:rPr>
                <a:t>　</a:t>
              </a:r>
              <a:r>
                <a:rPr lang="zh-CN" altLang="en-US" sz="2800" dirty="0" smtClean="0">
                  <a:solidFill>
                    <a:srgbClr val="FFC000"/>
                  </a:solidFill>
                </a:rPr>
                <a:t>深度学习</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514600" cy="414020"/>
            </a:xfrm>
            <a:prstGeom prst="rect">
              <a:avLst/>
            </a:prstGeom>
          </p:spPr>
          <p:txBody>
            <a:bodyPr wrap="none">
              <a:spAutoFit/>
            </a:bodyPr>
            <a:lstStyle/>
            <a:p>
              <a:pPr algn="l"/>
              <a:r>
                <a:rPr lang="en-US" altLang="zh-CN" sz="2100" spc="225" dirty="0" smtClean="0">
                  <a:solidFill>
                    <a:schemeClr val="bg1"/>
                  </a:solidFill>
                </a:rPr>
                <a:t>6.1</a:t>
              </a:r>
              <a:r>
                <a:rPr lang="zh-CN" altLang="en-US" sz="2100" spc="225" dirty="0" smtClean="0">
                  <a:solidFill>
                    <a:schemeClr val="bg1"/>
                  </a:solidFill>
                </a:rPr>
                <a:t> 深度学习概况</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6.2</a:t>
              </a:r>
              <a:r>
                <a:rPr lang="zh-CN" altLang="en-US" sz="2100" spc="225" dirty="0" smtClean="0">
                  <a:solidFill>
                    <a:schemeClr val="tx1">
                      <a:lumMod val="75000"/>
                      <a:lumOff val="25000"/>
                    </a:schemeClr>
                  </a:solidFill>
                </a:rPr>
                <a:t> 神经网络基础</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6.3</a:t>
              </a:r>
              <a:r>
                <a:rPr lang="zh-CN" altLang="en-US" sz="2100" spc="225" dirty="0" smtClean="0">
                  <a:solidFill>
                    <a:schemeClr val="tx1">
                      <a:lumMod val="75000"/>
                      <a:lumOff val="25000"/>
                    </a:schemeClr>
                  </a:solidFill>
                </a:rPr>
                <a:t> 深度学习框架</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6.5</a:t>
              </a:r>
              <a:r>
                <a:rPr lang="zh-CN" altLang="en-US" sz="2100" spc="225" dirty="0" smtClean="0">
                  <a:solidFill>
                    <a:schemeClr val="tx1">
                      <a:lumMod val="75000"/>
                      <a:lumOff val="25000"/>
                    </a:schemeClr>
                  </a:solidFill>
                </a:rPr>
                <a:t> 强化学习</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6.4</a:t>
              </a:r>
              <a:r>
                <a:rPr lang="zh-CN" altLang="en-US" sz="2100" spc="225" dirty="0" smtClean="0">
                  <a:solidFill>
                    <a:schemeClr val="tx1">
                      <a:lumMod val="75000"/>
                      <a:lumOff val="25000"/>
                    </a:schemeClr>
                  </a:solidFill>
                </a:rPr>
                <a:t> 卷积神经网络</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5172075"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6.6</a:t>
              </a:r>
              <a:r>
                <a:rPr lang="zh-CN" altLang="en-US" sz="2100" spc="225" dirty="0" smtClean="0">
                  <a:solidFill>
                    <a:schemeClr val="tx1">
                      <a:lumMod val="75000"/>
                      <a:lumOff val="25000"/>
                    </a:schemeClr>
                  </a:solidFill>
                  <a:sym typeface="+mn-ea"/>
                </a:rPr>
                <a:t> 实验：利用卷积神经网络识别图像</a:t>
              </a:r>
            </a:p>
          </p:txBody>
        </p:sp>
      </p:grpSp>
      <p:grpSp>
        <p:nvGrpSpPr>
          <p:cNvPr id="5" name="组合 4"/>
          <p:cNvGrpSpPr/>
          <p:nvPr/>
        </p:nvGrpSpPr>
        <p:grpSpPr>
          <a:xfrm>
            <a:off x="1753200" y="540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6</a:t>
            </a:r>
            <a:r>
              <a:rPr sz="2100" b="1" spc="225" dirty="0">
                <a:solidFill>
                  <a:prstClr val="white"/>
                </a:solidFill>
              </a:rPr>
              <a:t>.</a:t>
            </a:r>
            <a:r>
              <a:rPr lang="en-US" sz="2100" b="1" spc="225" dirty="0" smtClean="0">
                <a:solidFill>
                  <a:prstClr val="white"/>
                </a:solidFill>
              </a:rPr>
              <a:t>2 </a:t>
            </a:r>
            <a:r>
              <a:rPr lang="zh-CN" altLang="en-US" sz="2100" b="1" spc="225" dirty="0">
                <a:solidFill>
                  <a:prstClr val="white"/>
                </a:solidFill>
              </a:rPr>
              <a:t>神经网络基础</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BP算法背后的数学</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3.如何训练网络</a:t>
            </a:r>
          </a:p>
          <a:p>
            <a:pPr algn="just">
              <a:lnSpc>
                <a:spcPct val="120000"/>
              </a:lnSpc>
              <a:spcAft>
                <a:spcPts val="0"/>
              </a:spcAft>
            </a:pPr>
            <a:r>
              <a:rPr altLang="zh-CN" sz="1800" b="0" dirty="0">
                <a:solidFill>
                  <a:schemeClr val="tx1">
                    <a:lumMod val="75000"/>
                    <a:lumOff val="25000"/>
                  </a:schemeClr>
                </a:solidFill>
                <a:latin typeface="+mn-ea"/>
                <a:cs typeface="+mn-ea"/>
              </a:rPr>
              <a:t>      “轮”(epoch),轮数是全部训练数据都参与训练的循环次数。每学习完一遍数据集，就称为1个epoch。例如，数据集中有1000个样本，批大小为10，那么将全部样本训练1遍后，网络会被调整1000/10，即100次。</a:t>
            </a:r>
          </a:p>
          <a:p>
            <a:pPr algn="just">
              <a:lnSpc>
                <a:spcPct val="120000"/>
              </a:lnSpc>
              <a:spcAft>
                <a:spcPts val="0"/>
              </a:spcAft>
            </a:pPr>
            <a:endParaRPr lang="zh-CN" altLang="en-US"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6</a:t>
            </a:r>
            <a:r>
              <a:rPr sz="2100" b="1" spc="225" dirty="0">
                <a:solidFill>
                  <a:prstClr val="white"/>
                </a:solidFill>
              </a:rPr>
              <a:t>.</a:t>
            </a:r>
            <a:r>
              <a:rPr lang="en-US" sz="2100" b="1" spc="225" dirty="0" smtClean="0">
                <a:solidFill>
                  <a:prstClr val="white"/>
                </a:solidFill>
              </a:rPr>
              <a:t>2 </a:t>
            </a:r>
            <a:r>
              <a:rPr lang="zh-CN" altLang="en-US" sz="2100" b="1" spc="225" dirty="0">
                <a:solidFill>
                  <a:prstClr val="white"/>
                </a:solidFill>
              </a:rPr>
              <a:t>神经网络基础</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5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误差反向传播算法</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多层神经网络学习规则：在含有多个隐藏层的神经网络中，如何计算每层参数的梯度向量，进而调整参数，需要用到著名的误差反向传播算法。人们花费了30年的时间才为单层神经网络增加了一层，为什么这么难，就是因为没有找到适合多层神经网络的学习规则，1986年反向传播算法被提出来后，神经网络又回到历史舞台。</a:t>
            </a:r>
          </a:p>
          <a:p>
            <a:pPr algn="just">
              <a:lnSpc>
                <a:spcPct val="120000"/>
              </a:lnSpc>
              <a:spcAft>
                <a:spcPts val="0"/>
              </a:spcAft>
            </a:pPr>
            <a:endParaRPr lang="zh-CN" altLang="en-US"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6</a:t>
            </a:r>
            <a:r>
              <a:rPr sz="2100" b="1" spc="225" dirty="0">
                <a:solidFill>
                  <a:prstClr val="white"/>
                </a:solidFill>
              </a:rPr>
              <a:t>.</a:t>
            </a:r>
            <a:r>
              <a:rPr lang="en-US" sz="2100" b="1" spc="225" dirty="0" smtClean="0">
                <a:solidFill>
                  <a:prstClr val="white"/>
                </a:solidFill>
              </a:rPr>
              <a:t>2 </a:t>
            </a:r>
            <a:r>
              <a:rPr lang="zh-CN" altLang="en-US" sz="2100" b="1" spc="225" dirty="0">
                <a:solidFill>
                  <a:prstClr val="white"/>
                </a:solidFill>
              </a:rPr>
              <a:t>神经网络基础</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5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误差反向传播算法</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在网络前向传播时，可以看到损失函数是权重的复合函数，靠近输入层的权重，复合层次越深，所以在求梯度时，越靠近前面的层，根据复合函数求导的链式规则，梯度计算表达式越繁琐(具体的推导公式有无数的参考文献，有兴趣的同学请自行查阅)。反向传播算法是梯度下降法中重要的一环，负责在梯度下降的每次迭代中计算权重参数的梯度，提高神经网络的训练效果。反向传播法基于链式法则，合并了许多重复的运算，只需进行一次前向传播与一次反向传播，就可以计算所有参数的梯度。</a:t>
            </a:r>
          </a:p>
          <a:p>
            <a:pPr algn="just">
              <a:lnSpc>
                <a:spcPct val="120000"/>
              </a:lnSpc>
              <a:spcAft>
                <a:spcPts val="0"/>
              </a:spcAft>
            </a:pPr>
            <a:endParaRPr lang="zh-CN" altLang="en-US"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6</a:t>
            </a:r>
            <a:r>
              <a:rPr sz="2100" b="1" spc="225" dirty="0">
                <a:solidFill>
                  <a:prstClr val="white"/>
                </a:solidFill>
              </a:rPr>
              <a:t>.</a:t>
            </a:r>
            <a:r>
              <a:rPr lang="en-US" sz="2100" b="1" spc="225" dirty="0" smtClean="0">
                <a:solidFill>
                  <a:prstClr val="white"/>
                </a:solidFill>
              </a:rPr>
              <a:t>2 </a:t>
            </a:r>
            <a:r>
              <a:rPr lang="zh-CN" altLang="en-US" sz="2100" b="1" spc="225" dirty="0">
                <a:solidFill>
                  <a:prstClr val="white"/>
                </a:solidFill>
              </a:rPr>
              <a:t>神经网络基础</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6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可视化MLP网络训练</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PlayGround是一个在线演示、实验的神经网络平台，是一个入门神经网络非常直观的网站。</a:t>
            </a:r>
          </a:p>
          <a:p>
            <a:pPr algn="just">
              <a:lnSpc>
                <a:spcPct val="120000"/>
              </a:lnSpc>
              <a:spcAft>
                <a:spcPts val="0"/>
              </a:spcAft>
            </a:pPr>
            <a:endParaRPr lang="zh-CN" altLang="en-US" sz="1800" b="0" dirty="0">
              <a:solidFill>
                <a:schemeClr val="tx1">
                  <a:lumMod val="75000"/>
                  <a:lumOff val="25000"/>
                </a:schemeClr>
              </a:solidFill>
              <a:latin typeface="+mn-ea"/>
              <a:cs typeface="+mn-ea"/>
            </a:endParaRPr>
          </a:p>
        </p:txBody>
      </p:sp>
      <p:pic>
        <p:nvPicPr>
          <p:cNvPr id="8" name="图片 7"/>
          <p:cNvPicPr/>
          <p:nvPr/>
        </p:nvPicPr>
        <p:blipFill>
          <a:blip r:embed="rId2"/>
          <a:stretch>
            <a:fillRect/>
          </a:stretch>
        </p:blipFill>
        <p:spPr>
          <a:xfrm>
            <a:off x="1567992" y="2520000"/>
            <a:ext cx="6007643" cy="3299827"/>
          </a:xfrm>
          <a:prstGeom prst="rect">
            <a:avLst/>
          </a:prstGeom>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6</a:t>
            </a:r>
            <a:r>
              <a:rPr sz="2100" b="1" spc="225" dirty="0">
                <a:solidFill>
                  <a:prstClr val="white"/>
                </a:solidFill>
              </a:rPr>
              <a:t>.</a:t>
            </a:r>
            <a:r>
              <a:rPr lang="en-US" sz="2100" b="1" spc="225" dirty="0" smtClean="0">
                <a:solidFill>
                  <a:prstClr val="white"/>
                </a:solidFill>
              </a:rPr>
              <a:t>2 </a:t>
            </a:r>
            <a:r>
              <a:rPr lang="zh-CN" altLang="en-US" sz="2100" b="1" spc="225" dirty="0">
                <a:solidFill>
                  <a:prstClr val="white"/>
                </a:solidFill>
              </a:rPr>
              <a:t>神经网络基础</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6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可视化MLP网络训练</a:t>
            </a:r>
          </a:p>
        </p:txBody>
      </p:sp>
      <p:pic>
        <p:nvPicPr>
          <p:cNvPr id="10" name="图片 9"/>
          <p:cNvPicPr/>
          <p:nvPr/>
        </p:nvPicPr>
        <p:blipFill>
          <a:blip r:embed="rId2">
            <a:extLst>
              <a:ext uri="{28A0092B-C50C-407E-A947-70E740481C1C}">
                <a14:useLocalDpi xmlns:a14="http://schemas.microsoft.com/office/drawing/2010/main" val="0"/>
              </a:ext>
            </a:extLst>
          </a:blip>
          <a:srcRect/>
          <a:stretch>
            <a:fillRect/>
          </a:stretch>
        </p:blipFill>
        <p:spPr bwMode="auto">
          <a:xfrm>
            <a:off x="1808952" y="2129232"/>
            <a:ext cx="5525994" cy="2599079"/>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第六章</a:t>
              </a:r>
              <a:r>
                <a:rPr lang="zh-CN" altLang="en-US" sz="2800" dirty="0">
                  <a:solidFill>
                    <a:srgbClr val="FFC000"/>
                  </a:solidFill>
                </a:rPr>
                <a:t>　</a:t>
              </a:r>
              <a:r>
                <a:rPr lang="zh-CN" altLang="en-US" sz="2800" dirty="0" smtClean="0">
                  <a:solidFill>
                    <a:srgbClr val="FFC000"/>
                  </a:solidFill>
                </a:rPr>
                <a:t>深度学习</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E6E6E6"/>
                </a:solidFill>
              </a:endParaRPr>
            </a:p>
          </p:txBody>
        </p:sp>
        <p:sp>
          <p:nvSpPr>
            <p:cNvPr id="48" name="矩形 47"/>
            <p:cNvSpPr/>
            <p:nvPr/>
          </p:nvSpPr>
          <p:spPr>
            <a:xfrm>
              <a:off x="1883286" y="2462595"/>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6.1</a:t>
              </a:r>
              <a:r>
                <a:rPr lang="zh-CN" altLang="en-US" sz="2100" spc="225" dirty="0" smtClean="0">
                  <a:solidFill>
                    <a:schemeClr val="tx1">
                      <a:lumMod val="75000"/>
                      <a:lumOff val="25000"/>
                    </a:schemeClr>
                  </a:solidFill>
                </a:rPr>
                <a:t> 深度学习概况</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6.2</a:t>
              </a:r>
              <a:r>
                <a:rPr lang="zh-CN" altLang="en-US" sz="2100" spc="225" dirty="0" smtClean="0">
                  <a:solidFill>
                    <a:schemeClr val="tx1">
                      <a:lumMod val="75000"/>
                      <a:lumOff val="25000"/>
                    </a:schemeClr>
                  </a:solidFill>
                </a:rPr>
                <a:t> 神经网络基础</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514600" cy="414020"/>
            </a:xfrm>
            <a:prstGeom prst="rect">
              <a:avLst/>
            </a:prstGeom>
          </p:spPr>
          <p:txBody>
            <a:bodyPr wrap="none">
              <a:spAutoFit/>
            </a:bodyPr>
            <a:lstStyle/>
            <a:p>
              <a:pPr algn="l"/>
              <a:r>
                <a:rPr lang="en-US" altLang="zh-CN" sz="2100" spc="225" dirty="0" smtClean="0">
                  <a:solidFill>
                    <a:schemeClr val="bg1"/>
                  </a:solidFill>
                </a:rPr>
                <a:t>6.3</a:t>
              </a:r>
              <a:r>
                <a:rPr lang="zh-CN" altLang="en-US" sz="2100" spc="225" dirty="0" smtClean="0">
                  <a:solidFill>
                    <a:schemeClr val="bg1"/>
                  </a:solidFill>
                </a:rPr>
                <a:t> 深度学习框架</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6.5</a:t>
              </a:r>
              <a:r>
                <a:rPr lang="zh-CN" altLang="en-US" sz="2100" spc="225" dirty="0" smtClean="0">
                  <a:solidFill>
                    <a:schemeClr val="tx1">
                      <a:lumMod val="75000"/>
                      <a:lumOff val="25000"/>
                    </a:schemeClr>
                  </a:solidFill>
                </a:rPr>
                <a:t> 强化学习</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6.4</a:t>
              </a:r>
              <a:r>
                <a:rPr lang="zh-CN" altLang="en-US" sz="2100" spc="225" dirty="0" smtClean="0">
                  <a:solidFill>
                    <a:schemeClr val="tx1">
                      <a:lumMod val="75000"/>
                      <a:lumOff val="25000"/>
                    </a:schemeClr>
                  </a:solidFill>
                </a:rPr>
                <a:t> 卷积神经网络</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5172075"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6.6</a:t>
              </a:r>
              <a:r>
                <a:rPr lang="zh-CN" altLang="en-US" sz="2100" spc="225" dirty="0" smtClean="0">
                  <a:solidFill>
                    <a:schemeClr val="tx1">
                      <a:lumMod val="75000"/>
                      <a:lumOff val="25000"/>
                    </a:schemeClr>
                  </a:solidFill>
                  <a:sym typeface="+mn-ea"/>
                </a:rPr>
                <a:t> 实验：利用卷积神经网络识别图像</a:t>
              </a:r>
            </a:p>
          </p:txBody>
        </p:sp>
      </p:grpSp>
      <p:grpSp>
        <p:nvGrpSpPr>
          <p:cNvPr id="5" name="组合 4"/>
          <p:cNvGrpSpPr/>
          <p:nvPr/>
        </p:nvGrpSpPr>
        <p:grpSpPr>
          <a:xfrm>
            <a:off x="1753200" y="540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6</a:t>
            </a:r>
            <a:r>
              <a:rPr sz="2100" b="1" spc="225" dirty="0">
                <a:solidFill>
                  <a:prstClr val="white"/>
                </a:solidFill>
              </a:rPr>
              <a:t>.</a:t>
            </a:r>
            <a:r>
              <a:rPr lang="en-US" sz="2100" b="1" spc="225" dirty="0" smtClean="0">
                <a:solidFill>
                  <a:prstClr val="white"/>
                </a:solidFill>
              </a:rPr>
              <a:t>3 </a:t>
            </a:r>
            <a:r>
              <a:rPr lang="zh-CN" altLang="en-US" sz="2100" b="1" spc="225" dirty="0">
                <a:solidFill>
                  <a:prstClr val="white"/>
                </a:solidFill>
              </a:rPr>
              <a:t>深度学习框架</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Matlab深度学习工具包</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如何训练多层前馈网络：Matlab框架是一个丹麦的博士生维护的，下载https://github.com/rasmusbergpalm/deeplearntoolbox，解压后放入matlab安装目录toolbox下。addpath(genpath('E:\Program Files\MATLAB\R2014a\toolbox\deeplearntoolbox'))保存路径：</a:t>
            </a:r>
          </a:p>
          <a:p>
            <a:pPr algn="just">
              <a:lnSpc>
                <a:spcPct val="120000"/>
              </a:lnSpc>
              <a:spcAft>
                <a:spcPts val="0"/>
              </a:spcAft>
            </a:pPr>
            <a:r>
              <a:rPr altLang="zh-CN" sz="1800" b="0" dirty="0">
                <a:solidFill>
                  <a:schemeClr val="tx1">
                    <a:lumMod val="75000"/>
                    <a:lumOff val="25000"/>
                  </a:schemeClr>
                </a:solidFill>
                <a:latin typeface="+mn-ea"/>
                <a:cs typeface="+mn-ea"/>
              </a:rPr>
              <a:t>&gt;&gt; savepath;</a:t>
            </a:r>
          </a:p>
          <a:p>
            <a:pPr algn="just">
              <a:lnSpc>
                <a:spcPct val="120000"/>
              </a:lnSpc>
              <a:spcAft>
                <a:spcPts val="0"/>
              </a:spcAft>
            </a:pPr>
            <a:r>
              <a:rPr altLang="zh-CN" sz="1800" b="0" dirty="0">
                <a:solidFill>
                  <a:schemeClr val="tx1">
                    <a:lumMod val="75000"/>
                    <a:lumOff val="25000"/>
                  </a:schemeClr>
                </a:solidFill>
                <a:latin typeface="+mn-ea"/>
                <a:cs typeface="+mn-ea"/>
              </a:rPr>
              <a:t>测试</a:t>
            </a:r>
          </a:p>
          <a:p>
            <a:pPr algn="just">
              <a:lnSpc>
                <a:spcPct val="120000"/>
              </a:lnSpc>
              <a:spcAft>
                <a:spcPts val="0"/>
              </a:spcAft>
            </a:pPr>
            <a:r>
              <a:rPr altLang="zh-CN" sz="1800" b="0" dirty="0">
                <a:solidFill>
                  <a:schemeClr val="tx1">
                    <a:lumMod val="75000"/>
                    <a:lumOff val="25000"/>
                  </a:schemeClr>
                </a:solidFill>
                <a:latin typeface="+mn-ea"/>
                <a:cs typeface="+mn-ea"/>
              </a:rPr>
              <a:t>&gt;&gt; which runalltests.m</a:t>
            </a:r>
          </a:p>
          <a:p>
            <a:pPr algn="just">
              <a:lnSpc>
                <a:spcPct val="120000"/>
              </a:lnSpc>
              <a:spcAft>
                <a:spcPts val="0"/>
              </a:spcAft>
            </a:pPr>
            <a:r>
              <a:rPr altLang="zh-CN" sz="1800" b="0" dirty="0">
                <a:solidFill>
                  <a:schemeClr val="tx1">
                    <a:lumMod val="75000"/>
                    <a:lumOff val="25000"/>
                  </a:schemeClr>
                </a:solidFill>
                <a:latin typeface="+mn-ea"/>
                <a:cs typeface="+mn-ea"/>
              </a:rPr>
              <a:t>E:\Program</a:t>
            </a:r>
          </a:p>
          <a:p>
            <a:pPr algn="just">
              <a:lnSpc>
                <a:spcPct val="120000"/>
              </a:lnSpc>
              <a:spcAft>
                <a:spcPts val="0"/>
              </a:spcAft>
            </a:pPr>
            <a:r>
              <a:rPr altLang="zh-CN" sz="1800" b="0" dirty="0">
                <a:solidFill>
                  <a:schemeClr val="tx1">
                    <a:lumMod val="75000"/>
                    <a:lumOff val="25000"/>
                  </a:schemeClr>
                </a:solidFill>
                <a:latin typeface="+mn-ea"/>
                <a:cs typeface="+mn-ea"/>
              </a:rPr>
              <a:t>Files\MATLAB\R2014a\toolbox\deeplearntoolbox\tests\runalltests.m</a:t>
            </a:r>
          </a:p>
          <a:p>
            <a:pPr algn="just">
              <a:lnSpc>
                <a:spcPct val="120000"/>
              </a:lnSpc>
              <a:spcAft>
                <a:spcPts val="0"/>
              </a:spcAft>
            </a:pPr>
            <a:endParaRPr altLang="zh-CN" sz="1800" b="0" dirty="0">
              <a:solidFill>
                <a:schemeClr val="tx1">
                  <a:lumMod val="75000"/>
                  <a:lumOff val="25000"/>
                </a:schemeClr>
              </a:solidFill>
              <a:latin typeface="+mn-ea"/>
              <a:cs typeface="+mn-ea"/>
            </a:endParaRPr>
          </a:p>
          <a:p>
            <a:pPr algn="just">
              <a:lnSpc>
                <a:spcPct val="120000"/>
              </a:lnSpc>
              <a:spcAft>
                <a:spcPts val="0"/>
              </a:spcAft>
            </a:pPr>
            <a:endParaRPr lang="zh-CN" altLang="en-US"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3 </a:t>
            </a:r>
            <a:r>
              <a:rPr lang="zh-CN" altLang="en-US" sz="2100" b="1" spc="225" dirty="0">
                <a:solidFill>
                  <a:prstClr val="white"/>
                </a:solidFill>
                <a:sym typeface="+mn-ea"/>
              </a:rPr>
              <a:t>深度学习框架</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TensorFlow深度学习框架</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功能概述：Tensorflow功能强大，执行效率高，但Tensorflow是比较底层的深度学习框架，学习门槛高，有特殊的“计算图”程序设计模式，需要自行设计张量运算，初学者会有挫败感。Keras是框架的框架。先学习Keras，它以Tensorflow为底层，很容易建立深度学习模型，就像傻瓜相机与智能相机的差别一样。Keras使用Python编写，以TensorFlow为其后端引擎。使程序员花最少的时间，就可以建立深度学习模型，进行训练，评估准确率，并进行预测。</a:t>
            </a:r>
          </a:p>
          <a:p>
            <a:pPr algn="just">
              <a:lnSpc>
                <a:spcPct val="120000"/>
              </a:lnSpc>
              <a:spcAft>
                <a:spcPts val="0"/>
              </a:spcAft>
            </a:pPr>
            <a:endParaRPr lang="zh-CN" altLang="en-US"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3 </a:t>
            </a:r>
            <a:r>
              <a:rPr lang="zh-CN" altLang="en-US" sz="2100" b="1" spc="225" dirty="0">
                <a:solidFill>
                  <a:prstClr val="white"/>
                </a:solidFill>
                <a:sym typeface="+mn-ea"/>
              </a:rPr>
              <a:t>深度学习框架</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Pytorch深度学习框架</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PyTorch具有构建神经网络的独特方式。大多数框架，比如TensorFlow，Theano，Caffe和CNTK拥有静态视图。建立一个神经网络，并重复使用相同的结构。改变网络的行为方式意味着必须从头开始。使用PyTorch，我们使用一种称为反向模式自动分化的技术，它允许您以零延迟或开销改变网络的任意运行方式。</a:t>
            </a:r>
          </a:p>
          <a:p>
            <a:pPr algn="just">
              <a:lnSpc>
                <a:spcPct val="120000"/>
              </a:lnSpc>
              <a:spcAft>
                <a:spcPts val="0"/>
              </a:spcAft>
            </a:pPr>
            <a:endParaRPr lang="zh-CN" altLang="en-US"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3 </a:t>
            </a:r>
            <a:r>
              <a:rPr lang="zh-CN" altLang="en-US" sz="2100" b="1" spc="225" dirty="0">
                <a:solidFill>
                  <a:prstClr val="white"/>
                </a:solidFill>
                <a:sym typeface="+mn-ea"/>
              </a:rPr>
              <a:t>深度学习框架</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其他构建方式</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Docker方式安装深度学习框架：Docker的推出极大地提高了应用的部署效率，可以把配置好环境的TensorFlow等框架下载到本地运行。实验需要在Linux系统下进行，先安装好docker引擎，具体过程请参考教材。</a:t>
            </a:r>
          </a:p>
          <a:p>
            <a:pPr algn="just">
              <a:lnSpc>
                <a:spcPct val="120000"/>
              </a:lnSpc>
              <a:spcAft>
                <a:spcPts val="0"/>
              </a:spcAft>
            </a:pPr>
            <a:endParaRPr lang="zh-CN" altLang="en-US"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6</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深度学习概况</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深度学习是什么</a:t>
            </a:r>
          </a:p>
        </p:txBody>
      </p:sp>
      <p:sp>
        <p:nvSpPr>
          <p:cNvPr id="15" name="文本占位符 11"/>
          <p:cNvSpPr>
            <a:spLocks noGrp="1"/>
          </p:cNvSpPr>
          <p:nvPr/>
        </p:nvSpPr>
        <p:spPr>
          <a:xfrm>
            <a:off x="971233" y="1800000"/>
            <a:ext cx="7200000" cy="3359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Aft>
                <a:spcPts val="0"/>
              </a:spcAft>
            </a:pPr>
            <a:r>
              <a:rPr altLang="zh-CN" sz="1800" b="0" dirty="0">
                <a:solidFill>
                  <a:schemeClr val="tx1">
                    <a:lumMod val="75000"/>
                    <a:lumOff val="25000"/>
                  </a:schemeClr>
                </a:solidFill>
                <a:latin typeface="+mn-ea"/>
                <a:cs typeface="+mn-ea"/>
              </a:rPr>
              <a:t>与机器学习的对比</a:t>
            </a:r>
          </a:p>
          <a:p>
            <a:pPr>
              <a:lnSpc>
                <a:spcPct val="150000"/>
              </a:lnSpc>
            </a:pPr>
            <a:endParaRPr lang="zh-CN" altLang="zh-CN" sz="1800" b="0" dirty="0">
              <a:solidFill>
                <a:schemeClr val="tx1">
                  <a:lumMod val="75000"/>
                  <a:lumOff val="25000"/>
                </a:schemeClr>
              </a:solidFill>
              <a:latin typeface="+mn-ea"/>
              <a:cs typeface="+mn-ea"/>
            </a:endParaRPr>
          </a:p>
        </p:txBody>
      </p:sp>
      <p:grpSp>
        <p:nvGrpSpPr>
          <p:cNvPr id="71740" name="画布 71740"/>
          <p:cNvGrpSpPr/>
          <p:nvPr/>
        </p:nvGrpSpPr>
        <p:grpSpPr>
          <a:xfrm>
            <a:off x="4680000" y="2691765"/>
            <a:ext cx="3600000" cy="2160000"/>
            <a:chOff x="0" y="0"/>
            <a:chExt cx="3247390" cy="1395730"/>
          </a:xfrm>
        </p:grpSpPr>
        <p:sp>
          <p:nvSpPr>
            <p:cNvPr id="11" name="矩形 11"/>
            <p:cNvSpPr/>
            <p:nvPr/>
          </p:nvSpPr>
          <p:spPr>
            <a:xfrm>
              <a:off x="0" y="0"/>
              <a:ext cx="3247390" cy="1395730"/>
            </a:xfrm>
            <a:prstGeom prst="rect">
              <a:avLst/>
            </a:prstGeom>
            <a:noFill/>
            <a:ln>
              <a:noFill/>
            </a:ln>
          </p:spPr>
        </p:sp>
        <p:sp>
          <p:nvSpPr>
            <p:cNvPr id="71731" name="Text Box 481"/>
            <p:cNvSpPr txBox="1">
              <a:spLocks noChangeArrowheads="1"/>
            </p:cNvSpPr>
            <p:nvPr/>
          </p:nvSpPr>
          <p:spPr bwMode="auto">
            <a:xfrm>
              <a:off x="1251585" y="201295"/>
              <a:ext cx="672217" cy="218440"/>
            </a:xfrm>
            <a:prstGeom prst="rect">
              <a:avLst/>
            </a:prstGeom>
            <a:noFill/>
            <a:ln w="9525">
              <a:solidFill>
                <a:srgbClr val="000000"/>
              </a:solidFill>
              <a:miter lim="800000"/>
            </a:ln>
          </p:spPr>
          <p:txBody>
            <a:bodyPr rot="0" vert="horz" wrap="square" lIns="0" tIns="0" rIns="0" bIns="0" anchor="t" anchorCtr="0" upright="1">
              <a:noAutofit/>
            </a:bodyPr>
            <a:lstStyle/>
            <a:p>
              <a:pPr indent="127000" algn="ctr" hangingPunct="0">
                <a:lnSpc>
                  <a:spcPts val="1700"/>
                </a:lnSpc>
                <a:spcAft>
                  <a:spcPts val="0"/>
                </a:spcAft>
              </a:pPr>
              <a:r>
                <a:rPr lang="zh-CN" sz="900" kern="100">
                  <a:effectLst/>
                  <a:latin typeface="Calibri" panose="020F0502020204030204" pitchFamily="34" charset="0"/>
                  <a:ea typeface="宋体" panose="02010600030101010101" pitchFamily="2" charset="-122"/>
                  <a:cs typeface="Times New Roman" panose="02020603050405020304" pitchFamily="18" charset="0"/>
                </a:rPr>
                <a:t>训练数据</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71732" name="Text Box 482"/>
            <p:cNvSpPr txBox="1">
              <a:spLocks noChangeArrowheads="1"/>
            </p:cNvSpPr>
            <p:nvPr/>
          </p:nvSpPr>
          <p:spPr bwMode="auto">
            <a:xfrm>
              <a:off x="1264285" y="584200"/>
              <a:ext cx="648335" cy="218440"/>
            </a:xfrm>
            <a:prstGeom prst="rect">
              <a:avLst/>
            </a:prstGeom>
            <a:noFill/>
            <a:ln w="9525">
              <a:solidFill>
                <a:srgbClr val="000000"/>
              </a:solidFill>
              <a:miter lim="800000"/>
            </a:ln>
          </p:spPr>
          <p:txBody>
            <a:bodyPr rot="0" vert="horz" wrap="square" lIns="0" tIns="0" rIns="0" bIns="0" anchor="t" anchorCtr="0" upright="1">
              <a:noAutofit/>
            </a:bodyPr>
            <a:lstStyle/>
            <a:p>
              <a:pPr indent="114300" algn="just" hangingPunct="0">
                <a:lnSpc>
                  <a:spcPts val="1700"/>
                </a:lnSpc>
                <a:spcAft>
                  <a:spcPts val="0"/>
                </a:spcAft>
              </a:pPr>
              <a:r>
                <a:rPr lang="zh-CN" sz="900" kern="100">
                  <a:effectLst/>
                  <a:latin typeface="Calibri" panose="020F0502020204030204" pitchFamily="34" charset="0"/>
                  <a:ea typeface="宋体" panose="02010600030101010101" pitchFamily="2" charset="-122"/>
                  <a:cs typeface="Times New Roman" panose="02020603050405020304" pitchFamily="18" charset="0"/>
                </a:rPr>
                <a:t>机器学习</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71733" name="Text Box 483"/>
            <p:cNvSpPr txBox="1">
              <a:spLocks noChangeArrowheads="1"/>
            </p:cNvSpPr>
            <p:nvPr/>
          </p:nvSpPr>
          <p:spPr bwMode="auto">
            <a:xfrm>
              <a:off x="1249045" y="974090"/>
              <a:ext cx="648335" cy="218440"/>
            </a:xfrm>
            <a:prstGeom prst="rect">
              <a:avLst/>
            </a:prstGeom>
            <a:solidFill>
              <a:srgbClr val="FFFFFF"/>
            </a:solidFill>
            <a:ln w="9525">
              <a:solidFill>
                <a:srgbClr val="000000"/>
              </a:solidFill>
              <a:miter lim="800000"/>
            </a:ln>
          </p:spPr>
          <p:txBody>
            <a:bodyPr rot="0" vert="horz" wrap="square" lIns="0" tIns="0" rIns="0" bIns="0" anchor="t" anchorCtr="0" upright="1">
              <a:noAutofit/>
            </a:bodyPr>
            <a:lstStyle/>
            <a:p>
              <a:pPr indent="228600" algn="just" hangingPunct="0">
                <a:lnSpc>
                  <a:spcPts val="1700"/>
                </a:lnSpc>
                <a:spcAft>
                  <a:spcPts val="0"/>
                </a:spcAft>
              </a:pPr>
              <a:r>
                <a:rPr lang="zh-CN" sz="900" kern="100">
                  <a:effectLst/>
                  <a:latin typeface="Calibri" panose="020F0502020204030204" pitchFamily="34" charset="0"/>
                  <a:ea typeface="宋体" panose="02010600030101010101" pitchFamily="2" charset="-122"/>
                  <a:cs typeface="Times New Roman" panose="02020603050405020304" pitchFamily="18" charset="0"/>
                </a:rPr>
                <a:t>模型</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71734" name="Text Box 484"/>
            <p:cNvSpPr txBox="1">
              <a:spLocks noChangeArrowheads="1"/>
            </p:cNvSpPr>
            <p:nvPr/>
          </p:nvSpPr>
          <p:spPr bwMode="auto">
            <a:xfrm>
              <a:off x="2092960" y="972820"/>
              <a:ext cx="648335" cy="218440"/>
            </a:xfrm>
            <a:prstGeom prst="rect">
              <a:avLst/>
            </a:prstGeom>
            <a:solidFill>
              <a:srgbClr val="FFFFFF"/>
            </a:solidFill>
            <a:ln w="9525">
              <a:solidFill>
                <a:srgbClr val="000000"/>
              </a:solidFill>
              <a:miter lim="800000"/>
            </a:ln>
          </p:spPr>
          <p:txBody>
            <a:bodyPr rot="0" vert="horz" wrap="square" lIns="0" tIns="0" rIns="0" bIns="0" anchor="t" anchorCtr="0" upright="1">
              <a:noAutofit/>
            </a:bodyPr>
            <a:lstStyle/>
            <a:p>
              <a:pPr indent="228600" algn="just" hangingPunct="0">
                <a:lnSpc>
                  <a:spcPts val="1700"/>
                </a:lnSpc>
                <a:spcAft>
                  <a:spcPts val="0"/>
                </a:spcAft>
              </a:pPr>
              <a:r>
                <a:rPr lang="zh-CN" sz="900" kern="100">
                  <a:effectLst/>
                  <a:latin typeface="Calibri" panose="020F0502020204030204" pitchFamily="34" charset="0"/>
                  <a:ea typeface="宋体" panose="02010600030101010101" pitchFamily="2" charset="-122"/>
                  <a:cs typeface="Times New Roman" panose="02020603050405020304" pitchFamily="18" charset="0"/>
                </a:rPr>
                <a:t>输出</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71735" name="Text Box 485"/>
            <p:cNvSpPr txBox="1">
              <a:spLocks noChangeArrowheads="1"/>
            </p:cNvSpPr>
            <p:nvPr/>
          </p:nvSpPr>
          <p:spPr bwMode="auto">
            <a:xfrm>
              <a:off x="402590" y="972820"/>
              <a:ext cx="648335" cy="218440"/>
            </a:xfrm>
            <a:prstGeom prst="rect">
              <a:avLst/>
            </a:prstGeom>
            <a:solidFill>
              <a:srgbClr val="FFFFFF"/>
            </a:solidFill>
            <a:ln w="9525">
              <a:solidFill>
                <a:srgbClr val="000000"/>
              </a:solidFill>
              <a:miter lim="800000"/>
            </a:ln>
          </p:spPr>
          <p:txBody>
            <a:bodyPr rot="0" vert="horz" wrap="square" lIns="0" tIns="0" rIns="0" bIns="0" anchor="t" anchorCtr="0" upright="1">
              <a:noAutofit/>
            </a:bodyPr>
            <a:lstStyle/>
            <a:p>
              <a:pPr indent="57150" algn="just" hangingPunct="0">
                <a:lnSpc>
                  <a:spcPts val="1700"/>
                </a:lnSpc>
                <a:spcAft>
                  <a:spcPts val="0"/>
                </a:spcAft>
              </a:pPr>
              <a:r>
                <a:rPr lang="zh-CN" sz="900" kern="100">
                  <a:effectLst/>
                  <a:latin typeface="Calibri" panose="020F0502020204030204" pitchFamily="34" charset="0"/>
                  <a:ea typeface="宋体" panose="02010600030101010101" pitchFamily="2" charset="-122"/>
                  <a:cs typeface="Times New Roman" panose="02020603050405020304" pitchFamily="18" charset="0"/>
                </a:rPr>
                <a:t>输入数据</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71736" name="AutoShape 486"/>
            <p:cNvSpPr>
              <a:spLocks noChangeArrowheads="1"/>
            </p:cNvSpPr>
            <p:nvPr/>
          </p:nvSpPr>
          <p:spPr bwMode="auto">
            <a:xfrm>
              <a:off x="1530350" y="419735"/>
              <a:ext cx="90805" cy="164465"/>
            </a:xfrm>
            <a:prstGeom prst="downArrow">
              <a:avLst>
                <a:gd name="adj1" fmla="val 50000"/>
                <a:gd name="adj2" fmla="val 45280"/>
              </a:avLst>
            </a:prstGeom>
            <a:solidFill>
              <a:srgbClr val="FFFFFF"/>
            </a:solidFill>
            <a:ln w="9525">
              <a:solidFill>
                <a:srgbClr val="000000"/>
              </a:solidFill>
              <a:miter lim="800000"/>
            </a:ln>
          </p:spPr>
          <p:txBody>
            <a:bodyPr rot="0" vert="eaVert" wrap="square" lIns="91440" tIns="45720" rIns="91440" bIns="45720" anchor="t" anchorCtr="0" upright="1">
              <a:noAutofit/>
            </a:bodyPr>
            <a:lstStyle/>
            <a:p>
              <a:endParaRPr lang="zh-CN" altLang="en-US"/>
            </a:p>
          </p:txBody>
        </p:sp>
        <p:sp>
          <p:nvSpPr>
            <p:cNvPr id="71737" name="AutoShape 487"/>
            <p:cNvSpPr>
              <a:spLocks noChangeArrowheads="1"/>
            </p:cNvSpPr>
            <p:nvPr/>
          </p:nvSpPr>
          <p:spPr bwMode="auto">
            <a:xfrm>
              <a:off x="1529080" y="809625"/>
              <a:ext cx="90805" cy="164465"/>
            </a:xfrm>
            <a:prstGeom prst="downArrow">
              <a:avLst>
                <a:gd name="adj1" fmla="val 50000"/>
                <a:gd name="adj2" fmla="val 45280"/>
              </a:avLst>
            </a:prstGeom>
            <a:solidFill>
              <a:srgbClr val="FFFFFF"/>
            </a:solidFill>
            <a:ln w="9525">
              <a:solidFill>
                <a:srgbClr val="000000"/>
              </a:solidFill>
              <a:miter lim="800000"/>
            </a:ln>
          </p:spPr>
          <p:txBody>
            <a:bodyPr rot="0" vert="eaVert" wrap="square" lIns="91440" tIns="45720" rIns="91440" bIns="45720" anchor="t" anchorCtr="0" upright="1">
              <a:noAutofit/>
            </a:bodyPr>
            <a:lstStyle/>
            <a:p>
              <a:endParaRPr lang="zh-CN" altLang="en-US"/>
            </a:p>
          </p:txBody>
        </p:sp>
        <p:sp>
          <p:nvSpPr>
            <p:cNvPr id="71738" name="AutoShape 488"/>
            <p:cNvSpPr>
              <a:spLocks noChangeArrowheads="1"/>
            </p:cNvSpPr>
            <p:nvPr/>
          </p:nvSpPr>
          <p:spPr bwMode="auto">
            <a:xfrm>
              <a:off x="1050925" y="1033145"/>
              <a:ext cx="198120" cy="90805"/>
            </a:xfrm>
            <a:prstGeom prst="rightArrow">
              <a:avLst>
                <a:gd name="adj1" fmla="val 50000"/>
                <a:gd name="adj2" fmla="val 54545"/>
              </a:avLst>
            </a:prstGeom>
            <a:solidFill>
              <a:srgbClr val="FFFFFF"/>
            </a:solidFill>
            <a:ln w="9525">
              <a:solidFill>
                <a:srgbClr val="000000"/>
              </a:solidFill>
              <a:miter lim="800000"/>
            </a:ln>
          </p:spPr>
          <p:txBody>
            <a:bodyPr rot="0" vert="horz" wrap="square" lIns="91440" tIns="45720" rIns="91440" bIns="45720" anchor="t" anchorCtr="0" upright="1">
              <a:noAutofit/>
            </a:bodyPr>
            <a:lstStyle/>
            <a:p>
              <a:endParaRPr lang="zh-CN" altLang="en-US"/>
            </a:p>
          </p:txBody>
        </p:sp>
        <p:sp>
          <p:nvSpPr>
            <p:cNvPr id="71739" name="AutoShape 489"/>
            <p:cNvSpPr>
              <a:spLocks noChangeArrowheads="1"/>
            </p:cNvSpPr>
            <p:nvPr/>
          </p:nvSpPr>
          <p:spPr bwMode="auto">
            <a:xfrm>
              <a:off x="1894840" y="1031875"/>
              <a:ext cx="198120" cy="90805"/>
            </a:xfrm>
            <a:prstGeom prst="rightArrow">
              <a:avLst>
                <a:gd name="adj1" fmla="val 50000"/>
                <a:gd name="adj2" fmla="val 54545"/>
              </a:avLst>
            </a:prstGeom>
            <a:solidFill>
              <a:srgbClr val="FFFFFF"/>
            </a:solidFill>
            <a:ln w="9525">
              <a:solidFill>
                <a:srgbClr val="000000"/>
              </a:solidFill>
              <a:miter lim="800000"/>
            </a:ln>
          </p:spPr>
          <p:txBody>
            <a:bodyPr rot="0" vert="horz" wrap="square" lIns="91440" tIns="45720" rIns="91440" bIns="45720" anchor="t" anchorCtr="0" upright="1">
              <a:noAutofit/>
            </a:bodyPr>
            <a:lstStyle/>
            <a:p>
              <a:endParaRPr lang="zh-CN" altLang="en-US"/>
            </a:p>
          </p:txBody>
        </p:sp>
      </p:grpSp>
      <p:grpSp>
        <p:nvGrpSpPr>
          <p:cNvPr id="71730" name="画布 71730"/>
          <p:cNvGrpSpPr/>
          <p:nvPr/>
        </p:nvGrpSpPr>
        <p:grpSpPr>
          <a:xfrm>
            <a:off x="1080000" y="2698750"/>
            <a:ext cx="3600000" cy="2160000"/>
            <a:chOff x="0" y="0"/>
            <a:chExt cx="3247390" cy="1395730"/>
          </a:xfrm>
        </p:grpSpPr>
        <p:sp>
          <p:nvSpPr>
            <p:cNvPr id="2" name="矩形 11"/>
            <p:cNvSpPr/>
            <p:nvPr/>
          </p:nvSpPr>
          <p:spPr>
            <a:xfrm>
              <a:off x="0" y="0"/>
              <a:ext cx="3247390" cy="1395730"/>
            </a:xfrm>
            <a:prstGeom prst="rect">
              <a:avLst/>
            </a:prstGeom>
            <a:noFill/>
            <a:ln>
              <a:noFill/>
            </a:ln>
          </p:spPr>
        </p:sp>
        <p:sp>
          <p:nvSpPr>
            <p:cNvPr id="71721" name="Text Box 443"/>
            <p:cNvSpPr txBox="1">
              <a:spLocks noChangeArrowheads="1"/>
            </p:cNvSpPr>
            <p:nvPr/>
          </p:nvSpPr>
          <p:spPr bwMode="auto">
            <a:xfrm>
              <a:off x="1251585" y="201295"/>
              <a:ext cx="648335" cy="218440"/>
            </a:xfrm>
            <a:prstGeom prst="rect">
              <a:avLst/>
            </a:prstGeom>
            <a:solidFill>
              <a:srgbClr val="FFFFFF"/>
            </a:solidFill>
            <a:ln w="9525">
              <a:solidFill>
                <a:srgbClr val="000000"/>
              </a:solidFill>
              <a:miter lim="800000"/>
            </a:ln>
          </p:spPr>
          <p:txBody>
            <a:bodyPr rot="0" vert="horz" wrap="square" lIns="0" tIns="0" rIns="0" bIns="0" anchor="t" anchorCtr="0" upright="1">
              <a:noAutofit/>
            </a:bodyPr>
            <a:lstStyle/>
            <a:p>
              <a:pPr indent="114300" algn="just" hangingPunct="0">
                <a:lnSpc>
                  <a:spcPts val="1700"/>
                </a:lnSpc>
                <a:spcAft>
                  <a:spcPts val="0"/>
                </a:spcAft>
              </a:pPr>
              <a:r>
                <a:rPr lang="zh-CN" sz="900" kern="100">
                  <a:effectLst/>
                  <a:latin typeface="Calibri" panose="020F0502020204030204" pitchFamily="34" charset="0"/>
                  <a:ea typeface="宋体" panose="02010600030101010101" pitchFamily="2" charset="-122"/>
                  <a:cs typeface="Times New Roman" panose="02020603050405020304" pitchFamily="18" charset="0"/>
                </a:rPr>
                <a:t>训练数据</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71722" name="Text Box 444"/>
            <p:cNvSpPr txBox="1">
              <a:spLocks noChangeArrowheads="1"/>
            </p:cNvSpPr>
            <p:nvPr/>
          </p:nvSpPr>
          <p:spPr bwMode="auto">
            <a:xfrm>
              <a:off x="1264285" y="584200"/>
              <a:ext cx="648335" cy="218440"/>
            </a:xfrm>
            <a:prstGeom prst="rect">
              <a:avLst/>
            </a:prstGeom>
            <a:solidFill>
              <a:srgbClr val="FFFFFF"/>
            </a:solidFill>
            <a:ln w="9525">
              <a:solidFill>
                <a:srgbClr val="000000"/>
              </a:solidFill>
              <a:miter lim="800000"/>
            </a:ln>
          </p:spPr>
          <p:txBody>
            <a:bodyPr rot="0" vert="horz" wrap="square" lIns="0" tIns="0" rIns="0" bIns="0" anchor="t" anchorCtr="0" upright="1">
              <a:noAutofit/>
            </a:bodyPr>
            <a:lstStyle/>
            <a:p>
              <a:pPr indent="114300" algn="just" hangingPunct="0">
                <a:lnSpc>
                  <a:spcPts val="1700"/>
                </a:lnSpc>
                <a:spcAft>
                  <a:spcPts val="0"/>
                </a:spcAft>
              </a:pPr>
              <a:r>
                <a:rPr lang="zh-CN" sz="900" kern="100">
                  <a:effectLst/>
                  <a:latin typeface="Calibri" panose="020F0502020204030204" pitchFamily="34" charset="0"/>
                  <a:ea typeface="宋体" panose="02010600030101010101" pitchFamily="2" charset="-122"/>
                  <a:cs typeface="Times New Roman" panose="02020603050405020304" pitchFamily="18" charset="0"/>
                </a:rPr>
                <a:t>学习规则</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71723" name="Text Box 445"/>
            <p:cNvSpPr txBox="1">
              <a:spLocks noChangeArrowheads="1"/>
            </p:cNvSpPr>
            <p:nvPr/>
          </p:nvSpPr>
          <p:spPr bwMode="auto">
            <a:xfrm>
              <a:off x="1249045" y="974090"/>
              <a:ext cx="710565" cy="218440"/>
            </a:xfrm>
            <a:prstGeom prst="rect">
              <a:avLst/>
            </a:prstGeom>
            <a:solidFill>
              <a:srgbClr val="FFFFFF"/>
            </a:solidFill>
            <a:ln w="9525">
              <a:solidFill>
                <a:srgbClr val="000000"/>
              </a:solidFill>
              <a:miter lim="800000"/>
            </a:ln>
          </p:spPr>
          <p:txBody>
            <a:bodyPr rot="0" vert="horz" wrap="square" lIns="0" tIns="0" rIns="0" bIns="0" anchor="t" anchorCtr="0" upright="1">
              <a:noAutofit/>
            </a:bodyPr>
            <a:lstStyle/>
            <a:p>
              <a:pPr indent="127000" algn="just" hangingPunct="0">
                <a:lnSpc>
                  <a:spcPts val="1700"/>
                </a:lnSpc>
                <a:spcAft>
                  <a:spcPts val="0"/>
                </a:spcAft>
              </a:pPr>
              <a:r>
                <a:rPr lang="zh-CN" sz="900" kern="100">
                  <a:effectLst/>
                  <a:latin typeface="Calibri" panose="020F0502020204030204" pitchFamily="34" charset="0"/>
                  <a:ea typeface="宋体" panose="02010600030101010101" pitchFamily="2" charset="-122"/>
                  <a:cs typeface="Times New Roman" panose="02020603050405020304" pitchFamily="18" charset="0"/>
                </a:rPr>
                <a:t>深度网络</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71724" name="Text Box 446"/>
            <p:cNvSpPr txBox="1">
              <a:spLocks noChangeArrowheads="1"/>
            </p:cNvSpPr>
            <p:nvPr/>
          </p:nvSpPr>
          <p:spPr bwMode="auto">
            <a:xfrm>
              <a:off x="2155825" y="972820"/>
              <a:ext cx="648335" cy="218440"/>
            </a:xfrm>
            <a:prstGeom prst="rect">
              <a:avLst/>
            </a:prstGeom>
            <a:solidFill>
              <a:srgbClr val="FFFFFF"/>
            </a:solidFill>
            <a:ln w="9525">
              <a:solidFill>
                <a:srgbClr val="000000"/>
              </a:solidFill>
              <a:miter lim="800000"/>
            </a:ln>
          </p:spPr>
          <p:txBody>
            <a:bodyPr rot="0" vert="horz" wrap="square" lIns="0" tIns="0" rIns="0" bIns="0" anchor="t" anchorCtr="0" upright="1">
              <a:noAutofit/>
            </a:bodyPr>
            <a:lstStyle/>
            <a:p>
              <a:pPr indent="228600" algn="just" hangingPunct="0">
                <a:lnSpc>
                  <a:spcPts val="1700"/>
                </a:lnSpc>
                <a:spcAft>
                  <a:spcPts val="0"/>
                </a:spcAft>
              </a:pPr>
              <a:r>
                <a:rPr lang="zh-CN" sz="900" kern="100">
                  <a:effectLst/>
                  <a:latin typeface="Calibri" panose="020F0502020204030204" pitchFamily="34" charset="0"/>
                  <a:ea typeface="宋体" panose="02010600030101010101" pitchFamily="2" charset="-122"/>
                  <a:cs typeface="Times New Roman" panose="02020603050405020304" pitchFamily="18" charset="0"/>
                </a:rPr>
                <a:t>输出</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71725" name="Text Box 447"/>
            <p:cNvSpPr txBox="1">
              <a:spLocks noChangeArrowheads="1"/>
            </p:cNvSpPr>
            <p:nvPr/>
          </p:nvSpPr>
          <p:spPr bwMode="auto">
            <a:xfrm>
              <a:off x="402590" y="972820"/>
              <a:ext cx="648335" cy="218440"/>
            </a:xfrm>
            <a:prstGeom prst="rect">
              <a:avLst/>
            </a:prstGeom>
            <a:solidFill>
              <a:srgbClr val="FFFFFF"/>
            </a:solidFill>
            <a:ln w="9525">
              <a:solidFill>
                <a:srgbClr val="000000"/>
              </a:solidFill>
              <a:miter lim="800000"/>
            </a:ln>
          </p:spPr>
          <p:txBody>
            <a:bodyPr rot="0" vert="horz" wrap="square" lIns="0" tIns="0" rIns="0" bIns="0" anchor="t" anchorCtr="0" upright="1">
              <a:noAutofit/>
            </a:bodyPr>
            <a:lstStyle/>
            <a:p>
              <a:pPr indent="114300" algn="just" hangingPunct="0">
                <a:lnSpc>
                  <a:spcPts val="1700"/>
                </a:lnSpc>
                <a:spcAft>
                  <a:spcPts val="0"/>
                </a:spcAft>
              </a:pPr>
              <a:r>
                <a:rPr lang="zh-CN" sz="900" kern="100">
                  <a:effectLst/>
                  <a:latin typeface="Calibri" panose="020F0502020204030204" pitchFamily="34" charset="0"/>
                  <a:ea typeface="宋体" panose="02010600030101010101" pitchFamily="2" charset="-122"/>
                  <a:cs typeface="Times New Roman" panose="02020603050405020304" pitchFamily="18" charset="0"/>
                </a:rPr>
                <a:t>输入数据</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71726" name="AutoShape 448"/>
            <p:cNvSpPr>
              <a:spLocks noChangeArrowheads="1"/>
            </p:cNvSpPr>
            <p:nvPr/>
          </p:nvSpPr>
          <p:spPr bwMode="auto">
            <a:xfrm>
              <a:off x="1530350" y="419735"/>
              <a:ext cx="90805" cy="164465"/>
            </a:xfrm>
            <a:prstGeom prst="downArrow">
              <a:avLst>
                <a:gd name="adj1" fmla="val 50000"/>
                <a:gd name="adj2" fmla="val 45280"/>
              </a:avLst>
            </a:prstGeom>
            <a:solidFill>
              <a:srgbClr val="FFFFFF"/>
            </a:solidFill>
            <a:ln w="9525">
              <a:solidFill>
                <a:srgbClr val="000000"/>
              </a:solidFill>
              <a:miter lim="800000"/>
            </a:ln>
          </p:spPr>
          <p:txBody>
            <a:bodyPr rot="0" vert="eaVert" wrap="square" lIns="91440" tIns="45720" rIns="91440" bIns="45720" anchor="t" anchorCtr="0" upright="1">
              <a:noAutofit/>
            </a:bodyPr>
            <a:lstStyle/>
            <a:p>
              <a:endParaRPr lang="zh-CN" altLang="en-US"/>
            </a:p>
          </p:txBody>
        </p:sp>
        <p:sp>
          <p:nvSpPr>
            <p:cNvPr id="71727" name="AutoShape 449"/>
            <p:cNvSpPr>
              <a:spLocks noChangeArrowheads="1"/>
            </p:cNvSpPr>
            <p:nvPr/>
          </p:nvSpPr>
          <p:spPr bwMode="auto">
            <a:xfrm>
              <a:off x="1529080" y="809625"/>
              <a:ext cx="90805" cy="164465"/>
            </a:xfrm>
            <a:prstGeom prst="downArrow">
              <a:avLst>
                <a:gd name="adj1" fmla="val 50000"/>
                <a:gd name="adj2" fmla="val 45280"/>
              </a:avLst>
            </a:prstGeom>
            <a:solidFill>
              <a:srgbClr val="FFFFFF"/>
            </a:solidFill>
            <a:ln w="9525">
              <a:solidFill>
                <a:srgbClr val="000000"/>
              </a:solidFill>
              <a:miter lim="800000"/>
            </a:ln>
          </p:spPr>
          <p:txBody>
            <a:bodyPr rot="0" vert="eaVert" wrap="square" lIns="91440" tIns="45720" rIns="91440" bIns="45720" anchor="t" anchorCtr="0" upright="1">
              <a:noAutofit/>
            </a:bodyPr>
            <a:lstStyle/>
            <a:p>
              <a:endParaRPr lang="zh-CN" altLang="en-US"/>
            </a:p>
          </p:txBody>
        </p:sp>
        <p:sp>
          <p:nvSpPr>
            <p:cNvPr id="71728" name="AutoShape 450"/>
            <p:cNvSpPr>
              <a:spLocks noChangeArrowheads="1"/>
            </p:cNvSpPr>
            <p:nvPr/>
          </p:nvSpPr>
          <p:spPr bwMode="auto">
            <a:xfrm>
              <a:off x="1050925" y="1033145"/>
              <a:ext cx="198120" cy="90805"/>
            </a:xfrm>
            <a:prstGeom prst="rightArrow">
              <a:avLst>
                <a:gd name="adj1" fmla="val 50000"/>
                <a:gd name="adj2" fmla="val 54545"/>
              </a:avLst>
            </a:prstGeom>
            <a:solidFill>
              <a:srgbClr val="FFFFFF"/>
            </a:solidFill>
            <a:ln w="9525">
              <a:solidFill>
                <a:srgbClr val="000000"/>
              </a:solidFill>
              <a:miter lim="800000"/>
            </a:ln>
          </p:spPr>
          <p:txBody>
            <a:bodyPr rot="0" vert="horz" wrap="square" lIns="91440" tIns="45720" rIns="91440" bIns="45720" anchor="t" anchorCtr="0" upright="1">
              <a:noAutofit/>
            </a:bodyPr>
            <a:lstStyle/>
            <a:p>
              <a:endParaRPr lang="zh-CN" altLang="en-US"/>
            </a:p>
          </p:txBody>
        </p:sp>
        <p:sp>
          <p:nvSpPr>
            <p:cNvPr id="71729" name="AutoShape 451"/>
            <p:cNvSpPr>
              <a:spLocks noChangeArrowheads="1"/>
            </p:cNvSpPr>
            <p:nvPr/>
          </p:nvSpPr>
          <p:spPr bwMode="auto">
            <a:xfrm>
              <a:off x="1957705" y="1031875"/>
              <a:ext cx="198120" cy="90805"/>
            </a:xfrm>
            <a:prstGeom prst="rightArrow">
              <a:avLst>
                <a:gd name="adj1" fmla="val 50000"/>
                <a:gd name="adj2" fmla="val 54545"/>
              </a:avLst>
            </a:prstGeom>
            <a:solidFill>
              <a:srgbClr val="FFFFFF"/>
            </a:solidFill>
            <a:ln w="9525">
              <a:solidFill>
                <a:srgbClr val="000000"/>
              </a:solidFill>
              <a:miter lim="800000"/>
            </a:ln>
          </p:spPr>
          <p:txBody>
            <a:bodyPr rot="0" vert="horz" wrap="square" lIns="91440" tIns="45720" rIns="91440" bIns="45720" anchor="t" anchorCtr="0" upright="1">
              <a:noAutofit/>
            </a:bodyPr>
            <a:lstStyle/>
            <a:p>
              <a:endParaRPr lang="zh-CN" altLang="en-US"/>
            </a:p>
          </p:txBody>
        </p:sp>
      </p:gr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3 </a:t>
            </a:r>
            <a:r>
              <a:rPr lang="zh-CN" altLang="en-US" sz="2100" b="1" spc="225" dirty="0">
                <a:solidFill>
                  <a:prstClr val="white"/>
                </a:solidFill>
                <a:sym typeface="+mn-ea"/>
              </a:rPr>
              <a:t>深度学习框架</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5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体验手写数字识别</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深度学习领域的“Hello world”，即手写数学识别。数据集MNIST，其中含60000张手写数字图片作为训练集，10000张手写数字图片作为测试集。输入层是28*28的输入图像，NumPy中以reshape转换为1维向量，也就是784个浮点数，作为784个神经单元的输入。</a:t>
            </a:r>
          </a:p>
          <a:p>
            <a:pPr algn="just">
              <a:lnSpc>
                <a:spcPct val="120000"/>
              </a:lnSpc>
              <a:spcAft>
                <a:spcPts val="0"/>
              </a:spcAft>
            </a:pPr>
            <a:endParaRPr lang="zh-CN" altLang="en-US" sz="1800" b="0" dirty="0">
              <a:solidFill>
                <a:schemeClr val="tx1">
                  <a:lumMod val="75000"/>
                  <a:lumOff val="25000"/>
                </a:schemeClr>
              </a:solidFill>
              <a:latin typeface="+mn-ea"/>
              <a:cs typeface="+mn-ea"/>
            </a:endParaRPr>
          </a:p>
        </p:txBody>
      </p:sp>
      <p:pic>
        <p:nvPicPr>
          <p:cNvPr id="10" name="图片 9"/>
          <p:cNvPicPr>
            <a:picLocks noChangeAspect="1"/>
          </p:cNvPicPr>
          <p:nvPr/>
        </p:nvPicPr>
        <p:blipFill>
          <a:blip r:embed="rId2"/>
          <a:stretch>
            <a:fillRect/>
          </a:stretch>
        </p:blipFill>
        <p:spPr>
          <a:xfrm>
            <a:off x="2510269" y="3240000"/>
            <a:ext cx="4123636" cy="2520000"/>
          </a:xfrm>
          <a:prstGeom prst="rect">
            <a:avLst/>
          </a:prstGeom>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3 </a:t>
            </a:r>
            <a:r>
              <a:rPr lang="zh-CN" altLang="en-US" sz="2100" b="1" spc="225" dirty="0">
                <a:solidFill>
                  <a:prstClr val="white"/>
                </a:solidFill>
                <a:sym typeface="+mn-ea"/>
              </a:rPr>
              <a:t>深度学习框架</a:t>
            </a:r>
            <a:endParaRPr lang="zh-CN" altLang="en-US" sz="2100" b="1" spc="225" dirty="0">
              <a:solidFill>
                <a:prstClr val="white"/>
              </a:solidFill>
            </a:endParaRP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5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体验手写数字识别</a:t>
            </a:r>
          </a:p>
        </p:txBody>
      </p:sp>
      <p:pic>
        <p:nvPicPr>
          <p:cNvPr id="2" name="图片 1"/>
          <p:cNvPicPr>
            <a:picLocks noChangeAspect="1"/>
          </p:cNvPicPr>
          <p:nvPr/>
        </p:nvPicPr>
        <p:blipFill>
          <a:blip r:embed="rId2"/>
          <a:stretch>
            <a:fillRect/>
          </a:stretch>
        </p:blipFill>
        <p:spPr>
          <a:xfrm>
            <a:off x="277012" y="2528627"/>
            <a:ext cx="8590343" cy="1800000"/>
          </a:xfrm>
          <a:prstGeom prst="rect">
            <a:avLst/>
          </a:prstGeom>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第六章</a:t>
              </a:r>
              <a:r>
                <a:rPr lang="zh-CN" altLang="en-US" sz="2800" dirty="0">
                  <a:solidFill>
                    <a:srgbClr val="FFC000"/>
                  </a:solidFill>
                </a:rPr>
                <a:t>　</a:t>
              </a:r>
              <a:r>
                <a:rPr lang="zh-CN" altLang="en-US" sz="2800" dirty="0" smtClean="0">
                  <a:solidFill>
                    <a:srgbClr val="FFC000"/>
                  </a:solidFill>
                </a:rPr>
                <a:t>深度学习</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6.1</a:t>
              </a:r>
              <a:r>
                <a:rPr lang="zh-CN" altLang="en-US" sz="2100" spc="225" dirty="0" smtClean="0">
                  <a:solidFill>
                    <a:schemeClr val="tx1">
                      <a:lumMod val="75000"/>
                      <a:lumOff val="25000"/>
                    </a:schemeClr>
                  </a:solidFill>
                </a:rPr>
                <a:t> 深度学习概况</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6.2</a:t>
              </a:r>
              <a:r>
                <a:rPr lang="zh-CN" altLang="en-US" sz="2100" spc="225" dirty="0" smtClean="0">
                  <a:solidFill>
                    <a:schemeClr val="tx1">
                      <a:lumMod val="75000"/>
                      <a:lumOff val="25000"/>
                    </a:schemeClr>
                  </a:solidFill>
                </a:rPr>
                <a:t> 神经网络基础</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6.3</a:t>
              </a:r>
              <a:r>
                <a:rPr lang="zh-CN" altLang="en-US" sz="2100" spc="225" dirty="0" smtClean="0">
                  <a:solidFill>
                    <a:schemeClr val="tx1">
                      <a:lumMod val="75000"/>
                      <a:lumOff val="25000"/>
                    </a:schemeClr>
                  </a:solidFill>
                </a:rPr>
                <a:t> 深度学习框架</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6.5</a:t>
              </a:r>
              <a:r>
                <a:rPr lang="zh-CN" altLang="en-US" sz="2100" spc="225" dirty="0" smtClean="0">
                  <a:solidFill>
                    <a:schemeClr val="tx1">
                      <a:lumMod val="75000"/>
                      <a:lumOff val="25000"/>
                    </a:schemeClr>
                  </a:solidFill>
                </a:rPr>
                <a:t> 强化学习</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514600" cy="414020"/>
            </a:xfrm>
            <a:prstGeom prst="rect">
              <a:avLst/>
            </a:prstGeom>
          </p:spPr>
          <p:txBody>
            <a:bodyPr wrap="none">
              <a:spAutoFit/>
            </a:bodyPr>
            <a:lstStyle/>
            <a:p>
              <a:pPr algn="l"/>
              <a:r>
                <a:rPr lang="en-US" altLang="zh-CN" sz="2100" spc="225" dirty="0" smtClean="0">
                  <a:solidFill>
                    <a:schemeClr val="bg1"/>
                  </a:solidFill>
                </a:rPr>
                <a:t>6.4</a:t>
              </a:r>
              <a:r>
                <a:rPr lang="zh-CN" altLang="en-US" sz="2100" spc="225" dirty="0" smtClean="0">
                  <a:solidFill>
                    <a:schemeClr val="bg1"/>
                  </a:solidFill>
                </a:rPr>
                <a:t> 卷积神经网络</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5172075"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6.6</a:t>
              </a:r>
              <a:r>
                <a:rPr lang="zh-CN" altLang="en-US" sz="2100" spc="225" dirty="0" smtClean="0">
                  <a:solidFill>
                    <a:schemeClr val="tx1">
                      <a:lumMod val="75000"/>
                      <a:lumOff val="25000"/>
                    </a:schemeClr>
                  </a:solidFill>
                  <a:sym typeface="+mn-ea"/>
                </a:rPr>
                <a:t> 实验：利用卷积神经网络识别图像</a:t>
              </a:r>
            </a:p>
          </p:txBody>
        </p:sp>
      </p:grpSp>
      <p:grpSp>
        <p:nvGrpSpPr>
          <p:cNvPr id="5" name="组合 4"/>
          <p:cNvGrpSpPr/>
          <p:nvPr/>
        </p:nvGrpSpPr>
        <p:grpSpPr>
          <a:xfrm>
            <a:off x="1753200" y="540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4 </a:t>
            </a:r>
            <a:r>
              <a:rPr lang="zh-CN" altLang="en-US" sz="2100" b="1" spc="225" dirty="0">
                <a:solidFill>
                  <a:prstClr val="white"/>
                </a:solidFill>
                <a:sym typeface="+mn-ea"/>
              </a:rPr>
              <a:t>卷积神经网络</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卷积神经网络的功能组件</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1、卷积层</a:t>
            </a:r>
          </a:p>
          <a:p>
            <a:pPr algn="just">
              <a:lnSpc>
                <a:spcPct val="120000"/>
              </a:lnSpc>
              <a:spcAft>
                <a:spcPts val="0"/>
              </a:spcAft>
            </a:pPr>
            <a:r>
              <a:rPr altLang="zh-CN" sz="1800" b="0" dirty="0">
                <a:solidFill>
                  <a:schemeClr val="tx1">
                    <a:lumMod val="75000"/>
                    <a:lumOff val="25000"/>
                  </a:schemeClr>
                </a:solidFill>
                <a:latin typeface="+mn-ea"/>
                <a:cs typeface="+mn-ea"/>
              </a:rPr>
              <a:t>      由于卷积神经网络主要关注的是图像，所以卷积层和池化层的运算在概念上是处于二维平面的，同时这也是卷积神经网络与其他神经网络的不同点。卷积层具有平移不变性，在图像右下角学到某个模式之后，可以在任何地方识别这个模式，比如左上角。只需更少的训练样本就能学到具有泛化能力的数据表示。卷积核具有局部性，只对图像中的局部区域敏感。整个卷积过程相当于一层神经网络。卷积层的作用类似于经典信号处理中的滤波器</a:t>
            </a:r>
          </a:p>
          <a:p>
            <a:pPr algn="just">
              <a:lnSpc>
                <a:spcPct val="120000"/>
              </a:lnSpc>
              <a:spcAft>
                <a:spcPts val="0"/>
              </a:spcAft>
            </a:pPr>
            <a:endParaRPr lang="zh-CN" altLang="en-US"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4 </a:t>
            </a:r>
            <a:r>
              <a:rPr lang="zh-CN" altLang="en-US" sz="2100" b="1" spc="225" dirty="0">
                <a:solidFill>
                  <a:prstClr val="white"/>
                </a:solidFill>
                <a:sym typeface="+mn-ea"/>
              </a:rPr>
              <a:t>卷积神经网络</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卷积神经网络的功能组件</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1、卷积层</a:t>
            </a:r>
          </a:p>
          <a:p>
            <a:pPr algn="just">
              <a:lnSpc>
                <a:spcPct val="120000"/>
              </a:lnSpc>
              <a:spcAft>
                <a:spcPts val="0"/>
              </a:spcAft>
            </a:pPr>
            <a:endParaRPr lang="zh-CN" altLang="en-US" sz="1800" b="0" dirty="0">
              <a:solidFill>
                <a:schemeClr val="tx1">
                  <a:lumMod val="75000"/>
                  <a:lumOff val="25000"/>
                </a:schemeClr>
              </a:solidFill>
              <a:latin typeface="+mn-ea"/>
              <a:cs typeface="+mn-ea"/>
            </a:endParaRPr>
          </a:p>
        </p:txBody>
      </p:sp>
      <p:pic>
        <p:nvPicPr>
          <p:cNvPr id="2" name="图片 1"/>
          <p:cNvPicPr>
            <a:picLocks noChangeAspect="1"/>
          </p:cNvPicPr>
          <p:nvPr>
            <p:custDataLst>
              <p:tags r:id="rId1"/>
            </p:custDataLst>
          </p:nvPr>
        </p:nvPicPr>
        <p:blipFill>
          <a:blip r:embed="rId3"/>
          <a:stretch>
            <a:fillRect/>
          </a:stretch>
        </p:blipFill>
        <p:spPr>
          <a:xfrm>
            <a:off x="2372995" y="2522220"/>
            <a:ext cx="4398847" cy="2880000"/>
          </a:xfrm>
          <a:prstGeom prst="rect">
            <a:avLst/>
          </a:prstGeom>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4 </a:t>
            </a:r>
            <a:r>
              <a:rPr lang="zh-CN" altLang="en-US" sz="2100" b="1" spc="225" dirty="0">
                <a:solidFill>
                  <a:prstClr val="white"/>
                </a:solidFill>
                <a:sym typeface="+mn-ea"/>
              </a:rPr>
              <a:t>卷积神经网络</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卷积神经网络的功能组件</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1、卷积层</a:t>
            </a:r>
          </a:p>
          <a:p>
            <a:pPr algn="just">
              <a:lnSpc>
                <a:spcPct val="120000"/>
              </a:lnSpc>
              <a:spcAft>
                <a:spcPts val="0"/>
              </a:spcAft>
            </a:pPr>
            <a:r>
              <a:rPr altLang="zh-CN" sz="1800" b="0" dirty="0">
                <a:solidFill>
                  <a:schemeClr val="tx1">
                    <a:lumMod val="75000"/>
                    <a:lumOff val="25000"/>
                  </a:schemeClr>
                </a:solidFill>
                <a:latin typeface="+mn-ea"/>
                <a:cs typeface="+mn-ea"/>
              </a:rPr>
              <a:t>用一个2*2的卷积核来演示卷积过程。</a:t>
            </a:r>
          </a:p>
          <a:p>
            <a:pPr algn="just">
              <a:lnSpc>
                <a:spcPct val="120000"/>
              </a:lnSpc>
              <a:spcAft>
                <a:spcPts val="0"/>
              </a:spcAft>
            </a:pPr>
            <a:r>
              <a:rPr altLang="zh-CN" sz="1800" b="0" dirty="0">
                <a:solidFill>
                  <a:schemeClr val="tx1">
                    <a:lumMod val="75000"/>
                    <a:lumOff val="25000"/>
                  </a:schemeClr>
                </a:solidFill>
                <a:latin typeface="+mn-ea"/>
                <a:cs typeface="+mn-ea"/>
              </a:rPr>
              <a:t>卷积运算第1步：</a:t>
            </a:r>
          </a:p>
          <a:p>
            <a:pPr algn="just">
              <a:lnSpc>
                <a:spcPct val="120000"/>
              </a:lnSpc>
              <a:spcAft>
                <a:spcPts val="0"/>
              </a:spcAft>
            </a:pPr>
            <a:endParaRPr lang="zh-CN" altLang="en-US" sz="1800" b="0" dirty="0">
              <a:solidFill>
                <a:schemeClr val="tx1">
                  <a:lumMod val="75000"/>
                  <a:lumOff val="25000"/>
                </a:schemeClr>
              </a:solidFill>
              <a:latin typeface="+mn-ea"/>
              <a:cs typeface="+mn-ea"/>
            </a:endParaRPr>
          </a:p>
        </p:txBody>
      </p:sp>
      <p:pic>
        <p:nvPicPr>
          <p:cNvPr id="8" name="图片 7"/>
          <p:cNvPicPr>
            <a:picLocks noChangeAspect="1"/>
          </p:cNvPicPr>
          <p:nvPr/>
        </p:nvPicPr>
        <p:blipFill>
          <a:blip r:embed="rId2"/>
          <a:stretch>
            <a:fillRect/>
          </a:stretch>
        </p:blipFill>
        <p:spPr>
          <a:xfrm>
            <a:off x="1599338" y="3420000"/>
            <a:ext cx="5945538" cy="2111997"/>
          </a:xfrm>
          <a:prstGeom prst="rect">
            <a:avLst/>
          </a:prstGeom>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4 </a:t>
            </a:r>
            <a:r>
              <a:rPr lang="zh-CN" altLang="en-US" sz="2100" b="1" spc="225" dirty="0">
                <a:solidFill>
                  <a:prstClr val="white"/>
                </a:solidFill>
                <a:sym typeface="+mn-ea"/>
              </a:rPr>
              <a:t>卷积神经网络</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卷积神经网络的功能组件</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1、卷积层</a:t>
            </a:r>
          </a:p>
          <a:p>
            <a:pPr algn="just">
              <a:lnSpc>
                <a:spcPct val="120000"/>
              </a:lnSpc>
              <a:spcAft>
                <a:spcPts val="0"/>
              </a:spcAft>
            </a:pPr>
            <a:r>
              <a:rPr altLang="zh-CN" sz="1800" b="0" dirty="0">
                <a:solidFill>
                  <a:schemeClr val="tx1">
                    <a:lumMod val="75000"/>
                    <a:lumOff val="25000"/>
                  </a:schemeClr>
                </a:solidFill>
                <a:latin typeface="+mn-ea"/>
                <a:cs typeface="+mn-ea"/>
              </a:rPr>
              <a:t>卷积运算第2步：</a:t>
            </a:r>
          </a:p>
          <a:p>
            <a:pPr algn="just">
              <a:lnSpc>
                <a:spcPct val="120000"/>
              </a:lnSpc>
              <a:spcAft>
                <a:spcPts val="0"/>
              </a:spcAft>
            </a:pPr>
            <a:endParaRPr lang="zh-CN" altLang="en-US" sz="1800" b="0" dirty="0">
              <a:solidFill>
                <a:schemeClr val="tx1">
                  <a:lumMod val="75000"/>
                  <a:lumOff val="25000"/>
                </a:schemeClr>
              </a:solidFill>
              <a:latin typeface="+mn-ea"/>
              <a:cs typeface="+mn-ea"/>
            </a:endParaRPr>
          </a:p>
        </p:txBody>
      </p:sp>
      <p:pic>
        <p:nvPicPr>
          <p:cNvPr id="10" name="图片 9"/>
          <p:cNvPicPr>
            <a:picLocks noChangeAspect="1"/>
          </p:cNvPicPr>
          <p:nvPr/>
        </p:nvPicPr>
        <p:blipFill>
          <a:blip r:embed="rId2"/>
          <a:stretch>
            <a:fillRect/>
          </a:stretch>
        </p:blipFill>
        <p:spPr>
          <a:xfrm>
            <a:off x="1600693" y="2880000"/>
            <a:ext cx="5931161" cy="1980000"/>
          </a:xfrm>
          <a:prstGeom prst="rect">
            <a:avLst/>
          </a:prstGeom>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4 </a:t>
            </a:r>
            <a:r>
              <a:rPr lang="zh-CN" altLang="en-US" sz="2100" b="1" spc="225" dirty="0">
                <a:solidFill>
                  <a:prstClr val="white"/>
                </a:solidFill>
                <a:sym typeface="+mn-ea"/>
              </a:rPr>
              <a:t>卷积神经网络</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卷积神经网络的功能组件</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1、卷积层</a:t>
            </a:r>
          </a:p>
          <a:p>
            <a:pPr algn="just">
              <a:lnSpc>
                <a:spcPct val="120000"/>
              </a:lnSpc>
              <a:spcAft>
                <a:spcPts val="0"/>
              </a:spcAft>
            </a:pPr>
            <a:r>
              <a:rPr altLang="zh-CN" sz="1800" b="0" dirty="0">
                <a:solidFill>
                  <a:schemeClr val="tx1">
                    <a:lumMod val="75000"/>
                    <a:lumOff val="25000"/>
                  </a:schemeClr>
                </a:solidFill>
                <a:latin typeface="+mn-ea"/>
                <a:cs typeface="+mn-ea"/>
              </a:rPr>
              <a:t>卷积运算第3步：</a:t>
            </a:r>
          </a:p>
          <a:p>
            <a:pPr algn="just">
              <a:lnSpc>
                <a:spcPct val="120000"/>
              </a:lnSpc>
              <a:spcAft>
                <a:spcPts val="0"/>
              </a:spcAft>
            </a:pPr>
            <a:endParaRPr lang="zh-CN" altLang="en-US" sz="1800" b="0" dirty="0">
              <a:solidFill>
                <a:schemeClr val="tx1">
                  <a:lumMod val="75000"/>
                  <a:lumOff val="25000"/>
                </a:schemeClr>
              </a:solidFill>
              <a:latin typeface="+mn-ea"/>
              <a:cs typeface="+mn-ea"/>
            </a:endParaRPr>
          </a:p>
        </p:txBody>
      </p:sp>
      <p:pic>
        <p:nvPicPr>
          <p:cNvPr id="8" name="图片 7"/>
          <p:cNvPicPr>
            <a:picLocks noChangeAspect="1"/>
          </p:cNvPicPr>
          <p:nvPr/>
        </p:nvPicPr>
        <p:blipFill>
          <a:blip r:embed="rId2"/>
          <a:stretch>
            <a:fillRect/>
          </a:stretch>
        </p:blipFill>
        <p:spPr>
          <a:xfrm>
            <a:off x="1655545" y="2971843"/>
            <a:ext cx="5833929" cy="1980000"/>
          </a:xfrm>
          <a:prstGeom prst="rect">
            <a:avLst/>
          </a:prstGeom>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4 </a:t>
            </a:r>
            <a:r>
              <a:rPr lang="zh-CN" altLang="en-US" sz="2100" b="1" spc="225" dirty="0">
                <a:solidFill>
                  <a:prstClr val="white"/>
                </a:solidFill>
                <a:sym typeface="+mn-ea"/>
              </a:rPr>
              <a:t>卷积神经网络</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卷积神经网络的功能组件</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1、卷积层</a:t>
            </a:r>
          </a:p>
          <a:p>
            <a:pPr algn="just">
              <a:lnSpc>
                <a:spcPct val="120000"/>
              </a:lnSpc>
              <a:spcAft>
                <a:spcPts val="0"/>
              </a:spcAft>
            </a:pPr>
            <a:r>
              <a:rPr altLang="zh-CN" sz="1800" b="0" dirty="0">
                <a:solidFill>
                  <a:schemeClr val="tx1">
                    <a:lumMod val="75000"/>
                    <a:lumOff val="25000"/>
                  </a:schemeClr>
                </a:solidFill>
                <a:latin typeface="+mn-ea"/>
                <a:cs typeface="+mn-ea"/>
              </a:rPr>
              <a:t>卷积运算第4步：</a:t>
            </a:r>
          </a:p>
          <a:p>
            <a:pPr algn="just">
              <a:lnSpc>
                <a:spcPct val="120000"/>
              </a:lnSpc>
              <a:spcAft>
                <a:spcPts val="0"/>
              </a:spcAft>
            </a:pPr>
            <a:endParaRPr lang="zh-CN" altLang="en-US" sz="1800" b="0" dirty="0">
              <a:solidFill>
                <a:schemeClr val="tx1">
                  <a:lumMod val="75000"/>
                  <a:lumOff val="25000"/>
                </a:schemeClr>
              </a:solidFill>
              <a:latin typeface="+mn-ea"/>
              <a:cs typeface="+mn-ea"/>
            </a:endParaRPr>
          </a:p>
        </p:txBody>
      </p:sp>
      <p:pic>
        <p:nvPicPr>
          <p:cNvPr id="7" name="图片 6"/>
          <p:cNvPicPr>
            <a:picLocks noChangeAspect="1"/>
          </p:cNvPicPr>
          <p:nvPr/>
        </p:nvPicPr>
        <p:blipFill>
          <a:blip r:embed="rId2"/>
          <a:stretch>
            <a:fillRect/>
          </a:stretch>
        </p:blipFill>
        <p:spPr>
          <a:xfrm>
            <a:off x="1821885" y="2946546"/>
            <a:ext cx="5499195" cy="2032131"/>
          </a:xfrm>
          <a:prstGeom prst="rect">
            <a:avLst/>
          </a:prstGeom>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4 </a:t>
            </a:r>
            <a:r>
              <a:rPr lang="zh-CN" altLang="en-US" sz="2100" b="1" spc="225" dirty="0">
                <a:solidFill>
                  <a:prstClr val="white"/>
                </a:solidFill>
                <a:sym typeface="+mn-ea"/>
              </a:rPr>
              <a:t>卷积神经网络</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卷积神经网络的功能组件</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1、卷积层</a:t>
            </a:r>
          </a:p>
          <a:p>
            <a:pPr algn="just">
              <a:lnSpc>
                <a:spcPct val="120000"/>
              </a:lnSpc>
              <a:spcAft>
                <a:spcPts val="0"/>
              </a:spcAft>
            </a:pPr>
            <a:r>
              <a:rPr altLang="zh-CN" sz="1800" b="0" dirty="0">
                <a:solidFill>
                  <a:schemeClr val="tx1">
                    <a:lumMod val="75000"/>
                    <a:lumOff val="25000"/>
                  </a:schemeClr>
                </a:solidFill>
                <a:latin typeface="+mn-ea"/>
                <a:cs typeface="+mn-ea"/>
              </a:rPr>
              <a:t>剩下的过程请自己演算：</a:t>
            </a:r>
          </a:p>
          <a:p>
            <a:pPr algn="just">
              <a:lnSpc>
                <a:spcPct val="120000"/>
              </a:lnSpc>
              <a:spcAft>
                <a:spcPts val="0"/>
              </a:spcAft>
            </a:pPr>
            <a:endParaRPr lang="zh-CN" altLang="en-US" sz="1800" b="0" dirty="0">
              <a:solidFill>
                <a:schemeClr val="tx1">
                  <a:lumMod val="75000"/>
                  <a:lumOff val="25000"/>
                </a:schemeClr>
              </a:solidFill>
              <a:latin typeface="+mn-ea"/>
              <a:cs typeface="+mn-ea"/>
            </a:endParaRPr>
          </a:p>
        </p:txBody>
      </p:sp>
      <p:pic>
        <p:nvPicPr>
          <p:cNvPr id="8" name="图片 7"/>
          <p:cNvPicPr>
            <a:picLocks noChangeAspect="1"/>
          </p:cNvPicPr>
          <p:nvPr/>
        </p:nvPicPr>
        <p:blipFill>
          <a:blip r:embed="rId2"/>
          <a:stretch>
            <a:fillRect/>
          </a:stretch>
        </p:blipFill>
        <p:spPr>
          <a:xfrm>
            <a:off x="1847877" y="2972369"/>
            <a:ext cx="5449091" cy="1980000"/>
          </a:xfrm>
          <a:prstGeom prst="rect">
            <a:avLst/>
          </a:prstGeom>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6</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深度学习概况</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深度学习是什么</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Aft>
                <a:spcPts val="0"/>
              </a:spcAft>
            </a:pPr>
            <a:r>
              <a:rPr altLang="zh-CN" sz="1800" b="0" dirty="0">
                <a:solidFill>
                  <a:schemeClr val="tx1">
                    <a:lumMod val="75000"/>
                    <a:lumOff val="25000"/>
                  </a:schemeClr>
                </a:solidFill>
                <a:latin typeface="+mn-ea"/>
                <a:cs typeface="+mn-ea"/>
              </a:rPr>
              <a:t>机器学习与深度学习人工智能的关系</a:t>
            </a:r>
          </a:p>
          <a:p>
            <a:pPr>
              <a:lnSpc>
                <a:spcPct val="150000"/>
              </a:lnSpc>
            </a:pPr>
            <a:endParaRPr lang="zh-CN" altLang="zh-CN" sz="1800" b="0" dirty="0">
              <a:solidFill>
                <a:schemeClr val="tx1">
                  <a:lumMod val="75000"/>
                  <a:lumOff val="25000"/>
                </a:schemeClr>
              </a:solidFill>
              <a:latin typeface="+mn-ea"/>
              <a:cs typeface="+mn-ea"/>
            </a:endParaRPr>
          </a:p>
        </p:txBody>
      </p:sp>
      <p:grpSp>
        <p:nvGrpSpPr>
          <p:cNvPr id="27" name="画布 71720"/>
          <p:cNvGrpSpPr/>
          <p:nvPr/>
        </p:nvGrpSpPr>
        <p:grpSpPr>
          <a:xfrm>
            <a:off x="1781139" y="2414957"/>
            <a:ext cx="6120000" cy="3240000"/>
            <a:chOff x="0" y="0"/>
            <a:chExt cx="4141470" cy="1616710"/>
          </a:xfrm>
        </p:grpSpPr>
        <p:sp>
          <p:nvSpPr>
            <p:cNvPr id="29" name="矩形 28"/>
            <p:cNvSpPr/>
            <p:nvPr/>
          </p:nvSpPr>
          <p:spPr>
            <a:xfrm>
              <a:off x="0" y="0"/>
              <a:ext cx="4141470" cy="1616710"/>
            </a:xfrm>
            <a:prstGeom prst="rect">
              <a:avLst/>
            </a:prstGeom>
            <a:noFill/>
            <a:ln>
              <a:noFill/>
            </a:ln>
          </p:spPr>
        </p:sp>
        <p:sp>
          <p:nvSpPr>
            <p:cNvPr id="31" name="Oval 454"/>
            <p:cNvSpPr>
              <a:spLocks noChangeArrowheads="1"/>
            </p:cNvSpPr>
            <p:nvPr/>
          </p:nvSpPr>
          <p:spPr bwMode="auto">
            <a:xfrm>
              <a:off x="855346" y="937552"/>
              <a:ext cx="955067" cy="382270"/>
            </a:xfrm>
            <a:prstGeom prst="ellipse">
              <a:avLst/>
            </a:prstGeom>
            <a:solidFill>
              <a:srgbClr val="FFFFFF"/>
            </a:solidFill>
            <a:ln w="9525">
              <a:solidFill>
                <a:srgbClr val="000000"/>
              </a:solidFill>
              <a:round/>
            </a:ln>
          </p:spPr>
          <p:txBody>
            <a:bodyPr rot="0" vert="horz" wrap="square" lIns="0" tIns="0" rIns="0" bIns="0" anchor="t" anchorCtr="0" upright="1">
              <a:noAutofit/>
            </a:bodyPr>
            <a:lstStyle/>
            <a:p>
              <a:pPr indent="127000" algn="just" hangingPunct="0">
                <a:lnSpc>
                  <a:spcPts val="1700"/>
                </a:lnSpc>
              </a:pPr>
              <a:r>
                <a:rPr lang="zh-CN" altLang="en-US" sz="1600" b="1" kern="100" dirty="0">
                  <a:solidFill>
                    <a:schemeClr val="accent5">
                      <a:lumMod val="75000"/>
                    </a:schemeClr>
                  </a:solidFill>
                  <a:latin typeface="Calibri" panose="020F0502020204030204" pitchFamily="34" charset="0"/>
                  <a:ea typeface="宋体" panose="02010600030101010101" pitchFamily="2" charset="-122"/>
                  <a:cs typeface="Times New Roman" panose="02020603050405020304" pitchFamily="18" charset="0"/>
                </a:rPr>
                <a:t>深度学习</a:t>
              </a:r>
            </a:p>
          </p:txBody>
        </p:sp>
        <p:sp>
          <p:nvSpPr>
            <p:cNvPr id="32" name="Oval 455"/>
            <p:cNvSpPr>
              <a:spLocks noChangeArrowheads="1"/>
            </p:cNvSpPr>
            <p:nvPr/>
          </p:nvSpPr>
          <p:spPr bwMode="auto">
            <a:xfrm flipV="1">
              <a:off x="528230" y="492825"/>
              <a:ext cx="2764155" cy="1017270"/>
            </a:xfrm>
            <a:prstGeom prst="ellipse">
              <a:avLst/>
            </a:prstGeom>
            <a:noFill/>
            <a:ln w="9525">
              <a:solidFill>
                <a:srgbClr val="000000"/>
              </a:solidFill>
              <a:rou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indent="229235" algn="just" hangingPunct="0">
                <a:lnSpc>
                  <a:spcPts val="1700"/>
                </a:lnSpc>
              </a:pPr>
              <a:r>
                <a:rPr lang="en-US" sz="900" b="1" kern="100" dirty="0">
                  <a:effectLst/>
                  <a:latin typeface="Calibri" panose="020F0502020204030204" pitchFamily="34" charset="0"/>
                  <a:ea typeface="宋体" panose="02010600030101010101" pitchFamily="2" charset="-122"/>
                  <a:cs typeface="Times New Roman" panose="02020603050405020304" pitchFamily="18" charset="0"/>
                </a:rPr>
                <a:t>               </a:t>
              </a:r>
              <a:r>
                <a:rPr lang="zh-CN" sz="1600" b="1" kern="100" dirty="0">
                  <a:solidFill>
                    <a:schemeClr val="accent5">
                      <a:lumMod val="75000"/>
                    </a:schemeClr>
                  </a:solidFill>
                  <a:effectLst/>
                  <a:latin typeface="Calibri" panose="020F0502020204030204" pitchFamily="34" charset="0"/>
                  <a:ea typeface="宋体" panose="02010600030101010101" pitchFamily="2" charset="-122"/>
                  <a:cs typeface="Times New Roman" panose="02020603050405020304" pitchFamily="18" charset="0"/>
                </a:rPr>
                <a:t>机器学习</a:t>
              </a:r>
              <a:endParaRPr lang="zh-CN" sz="1600" kern="100" dirty="0">
                <a:solidFill>
                  <a:schemeClr val="accent5">
                    <a:lumMod val="75000"/>
                  </a:schemeClr>
                </a:solidFill>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33" name="Oval 456"/>
            <p:cNvSpPr>
              <a:spLocks noChangeArrowheads="1"/>
            </p:cNvSpPr>
            <p:nvPr/>
          </p:nvSpPr>
          <p:spPr bwMode="auto">
            <a:xfrm flipV="1">
              <a:off x="0" y="0"/>
              <a:ext cx="3776353" cy="1543792"/>
            </a:xfrm>
            <a:prstGeom prst="ellipse">
              <a:avLst/>
            </a:prstGeom>
            <a:noFill/>
            <a:ln w="9525">
              <a:solidFill>
                <a:srgbClr val="000000"/>
              </a:solidFill>
              <a:rou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indent="229235" algn="just" hangingPunct="0">
                <a:lnSpc>
                  <a:spcPts val="1700"/>
                </a:lnSpc>
              </a:pPr>
              <a:r>
                <a:rPr lang="en-US" sz="900" b="1" kern="100" dirty="0">
                  <a:effectLst/>
                  <a:latin typeface="Calibri" panose="020F0502020204030204" pitchFamily="34" charset="0"/>
                  <a:ea typeface="宋体" panose="02010600030101010101" pitchFamily="2" charset="-122"/>
                  <a:cs typeface="Times New Roman" panose="02020603050405020304" pitchFamily="18" charset="0"/>
                </a:rPr>
                <a:t>                              </a:t>
              </a:r>
              <a:r>
                <a:rPr lang="zh-CN" b="1" kern="100" dirty="0">
                  <a:solidFill>
                    <a:schemeClr val="accent5">
                      <a:lumMod val="75000"/>
                    </a:schemeClr>
                  </a:solidFill>
                  <a:effectLst/>
                  <a:latin typeface="Calibri" panose="020F0502020204030204" pitchFamily="34" charset="0"/>
                  <a:ea typeface="宋体" panose="02010600030101010101" pitchFamily="2" charset="-122"/>
                  <a:cs typeface="Times New Roman" panose="02020603050405020304" pitchFamily="18" charset="0"/>
                </a:rPr>
                <a:t>人工智能</a:t>
              </a:r>
              <a:endParaRPr lang="zh-CN" kern="100" dirty="0">
                <a:solidFill>
                  <a:schemeClr val="accent5">
                    <a:lumMod val="75000"/>
                  </a:schemeClr>
                </a:solidFill>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36" name="Oval 457"/>
            <p:cNvSpPr>
              <a:spLocks noChangeArrowheads="1"/>
            </p:cNvSpPr>
            <p:nvPr/>
          </p:nvSpPr>
          <p:spPr bwMode="auto">
            <a:xfrm flipV="1">
              <a:off x="776135" y="834258"/>
              <a:ext cx="2103120" cy="567055"/>
            </a:xfrm>
            <a:prstGeom prst="ellipse">
              <a:avLst/>
            </a:prstGeom>
            <a:noFill/>
            <a:ln w="9525">
              <a:solidFill>
                <a:srgbClr val="000000"/>
              </a:solidFill>
              <a:round/>
            </a:ln>
            <a:extLst>
              <a:ext uri="{909E8E84-426E-40DD-AFC4-6F175D3DCCD1}">
                <a14:hiddenFill xmlns:a14="http://schemas.microsoft.com/office/drawing/2010/main">
                  <a:solidFill>
                    <a:srgbClr val="FFFFFF"/>
                  </a:solidFill>
                </a14:hiddenFill>
              </a:ext>
            </a:extLst>
          </p:spPr>
          <p:txBody>
            <a:bodyPr rot="0" vert="horz" wrap="square" lIns="0" tIns="0" rIns="0" bIns="0" anchor="t" anchorCtr="0" upright="1">
              <a:noAutofit/>
            </a:bodyPr>
            <a:lstStyle/>
            <a:p>
              <a:pPr indent="183515" algn="just" hangingPunct="0">
                <a:lnSpc>
                  <a:spcPts val="1700"/>
                </a:lnSpc>
              </a:pPr>
              <a:r>
                <a:rPr lang="en-US" sz="900" b="1" kern="100" dirty="0">
                  <a:effectLst/>
                  <a:latin typeface="Calibri" panose="020F0502020204030204" pitchFamily="34" charset="0"/>
                  <a:ea typeface="宋体" panose="02010600030101010101" pitchFamily="2" charset="-122"/>
                  <a:cs typeface="Times New Roman" panose="02020603050405020304" pitchFamily="18" charset="0"/>
                </a:rPr>
                <a:t>       	</a:t>
              </a:r>
              <a:r>
                <a:rPr lang="zh-CN" altLang="en-US" sz="1600" b="1" kern="100" dirty="0">
                  <a:solidFill>
                    <a:schemeClr val="accent5">
                      <a:lumMod val="75000"/>
                    </a:schemeClr>
                  </a:solidFill>
                  <a:latin typeface="Calibri" panose="020F0502020204030204" pitchFamily="34" charset="0"/>
                  <a:ea typeface="宋体" panose="02010600030101010101" pitchFamily="2" charset="-122"/>
                  <a:cs typeface="Times New Roman" panose="02020603050405020304" pitchFamily="18" charset="0"/>
                </a:rPr>
                <a:t>神经网络</a:t>
              </a:r>
            </a:p>
          </p:txBody>
        </p:sp>
      </p:gr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4 </a:t>
            </a:r>
            <a:r>
              <a:rPr lang="zh-CN" altLang="en-US" sz="2100" b="1" spc="225" dirty="0">
                <a:solidFill>
                  <a:prstClr val="white"/>
                </a:solidFill>
                <a:sym typeface="+mn-ea"/>
              </a:rPr>
              <a:t>卷积神经网络</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卷积神经网络的功能组件</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1、卷积层</a:t>
            </a:r>
          </a:p>
          <a:p>
            <a:pPr algn="just">
              <a:lnSpc>
                <a:spcPct val="120000"/>
              </a:lnSpc>
              <a:spcAft>
                <a:spcPts val="0"/>
              </a:spcAft>
            </a:pPr>
            <a:r>
              <a:rPr altLang="zh-CN" sz="1800" b="0" dirty="0">
                <a:solidFill>
                  <a:schemeClr val="tx1">
                    <a:lumMod val="75000"/>
                    <a:lumOff val="25000"/>
                  </a:schemeClr>
                </a:solidFill>
                <a:latin typeface="+mn-ea"/>
                <a:cs typeface="+mn-ea"/>
              </a:rPr>
              <a:t>最后的结果给我们什么启示：左下角图像的模式与卷积核类似，所以最下角得到了最大值32，说明卷积核本质上就是一个特征提取工具。还会观察到：此处卷积运算的结果要比原图像瘦一圈</a:t>
            </a:r>
            <a:r>
              <a:rPr lang="zh-CN" sz="1800" b="0" dirty="0">
                <a:solidFill>
                  <a:schemeClr val="tx1">
                    <a:lumMod val="75000"/>
                    <a:lumOff val="25000"/>
                  </a:schemeClr>
                </a:solidFill>
                <a:latin typeface="+mn-ea"/>
                <a:cs typeface="+mn-ea"/>
              </a:rPr>
              <a:t>。</a:t>
            </a:r>
            <a:endParaRPr altLang="zh-CN" sz="1800" b="0" dirty="0">
              <a:solidFill>
                <a:schemeClr val="tx1">
                  <a:lumMod val="75000"/>
                  <a:lumOff val="25000"/>
                </a:schemeClr>
              </a:solidFill>
              <a:latin typeface="+mn-ea"/>
              <a:cs typeface="+mn-ea"/>
            </a:endParaRPr>
          </a:p>
          <a:p>
            <a:pPr algn="just">
              <a:lnSpc>
                <a:spcPct val="120000"/>
              </a:lnSpc>
              <a:spcAft>
                <a:spcPts val="0"/>
              </a:spcAft>
            </a:pPr>
            <a:endParaRPr lang="zh-CN" altLang="en-US" sz="1800" b="0" dirty="0">
              <a:solidFill>
                <a:schemeClr val="tx1">
                  <a:lumMod val="75000"/>
                  <a:lumOff val="25000"/>
                </a:schemeClr>
              </a:solidFill>
              <a:latin typeface="+mn-ea"/>
              <a:cs typeface="+mn-ea"/>
            </a:endParaRPr>
          </a:p>
        </p:txBody>
      </p:sp>
      <p:pic>
        <p:nvPicPr>
          <p:cNvPr id="2" name="图片 1"/>
          <p:cNvPicPr>
            <a:picLocks noChangeAspect="1"/>
          </p:cNvPicPr>
          <p:nvPr/>
        </p:nvPicPr>
        <p:blipFill>
          <a:blip r:embed="rId2"/>
          <a:stretch>
            <a:fillRect/>
          </a:stretch>
        </p:blipFill>
        <p:spPr>
          <a:xfrm>
            <a:off x="1847342" y="3600000"/>
            <a:ext cx="5449091" cy="1980000"/>
          </a:xfrm>
          <a:prstGeom prst="rect">
            <a:avLst/>
          </a:prstGeom>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4 </a:t>
            </a:r>
            <a:r>
              <a:rPr lang="zh-CN" altLang="en-US" sz="2100" b="1" spc="225" dirty="0">
                <a:solidFill>
                  <a:prstClr val="white"/>
                </a:solidFill>
                <a:sym typeface="+mn-ea"/>
              </a:rPr>
              <a:t>卷积神经网络</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卷积神经网络的功能组件</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1、卷积层</a:t>
            </a:r>
          </a:p>
          <a:p>
            <a:pPr algn="just">
              <a:lnSpc>
                <a:spcPct val="120000"/>
              </a:lnSpc>
              <a:spcAft>
                <a:spcPts val="0"/>
              </a:spcAft>
            </a:pPr>
            <a:r>
              <a:rPr altLang="zh-CN" sz="1800" b="0" dirty="0">
                <a:solidFill>
                  <a:schemeClr val="tx1">
                    <a:lumMod val="75000"/>
                    <a:lumOff val="25000"/>
                  </a:schemeClr>
                </a:solidFill>
                <a:latin typeface="+mn-ea"/>
                <a:cs typeface="+mn-ea"/>
              </a:rPr>
              <a:t>前面案例中的卷积核是我们给定的。实际上，在图像识别任务中，卷积核是卷积网络自动学习到的。卷积核中数值，本质上还是类似全连接网络中的权重，学习方法也是BP算法，只不过在卷积网络中，卷积核在整个图像上平铺开来，有的资料上称之为权值共享，这样做的好处是大大减少了网络训练的参数。</a:t>
            </a:r>
          </a:p>
          <a:p>
            <a:pPr algn="just">
              <a:lnSpc>
                <a:spcPct val="120000"/>
              </a:lnSpc>
              <a:spcAft>
                <a:spcPts val="0"/>
              </a:spcAft>
            </a:pPr>
            <a:endParaRPr lang="zh-CN" altLang="en-US"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4 </a:t>
            </a:r>
            <a:r>
              <a:rPr lang="zh-CN" altLang="en-US" sz="2100" b="1" spc="225" dirty="0">
                <a:solidFill>
                  <a:prstClr val="white"/>
                </a:solidFill>
                <a:sym typeface="+mn-ea"/>
              </a:rPr>
              <a:t>卷积神经网络</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卷积神经网络的功能组件</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2、池化层</a:t>
            </a:r>
          </a:p>
          <a:p>
            <a:pPr algn="just">
              <a:lnSpc>
                <a:spcPct val="120000"/>
              </a:lnSpc>
              <a:spcAft>
                <a:spcPts val="0"/>
              </a:spcAft>
            </a:pPr>
            <a:r>
              <a:rPr altLang="zh-CN" sz="1800" b="0" dirty="0">
                <a:solidFill>
                  <a:schemeClr val="tx1">
                    <a:lumMod val="75000"/>
                    <a:lumOff val="25000"/>
                  </a:schemeClr>
                </a:solidFill>
                <a:latin typeface="+mn-ea"/>
                <a:cs typeface="+mn-ea"/>
              </a:rPr>
              <a:t>      池化运算比较简单，分平均池化和最大池化。池化层与卷积层不同的是，池化层是固定的。池化层主要作用是去掉卷积得到的特征映射中的次要部分，进而减少网络参数，本质是对局部特征的再次抽象表达，因此也叫子采样，有均值采样和最大值子采样。卷积和池化操作，层层递进，赋予神经网络抽象能力。</a:t>
            </a:r>
          </a:p>
          <a:p>
            <a:pPr algn="just">
              <a:lnSpc>
                <a:spcPct val="120000"/>
              </a:lnSpc>
              <a:spcAft>
                <a:spcPts val="0"/>
              </a:spcAft>
            </a:pPr>
            <a:endParaRPr lang="zh-CN" altLang="en-US" sz="1800" b="0" dirty="0">
              <a:solidFill>
                <a:schemeClr val="tx1">
                  <a:lumMod val="75000"/>
                  <a:lumOff val="25000"/>
                </a:schemeClr>
              </a:solidFill>
              <a:latin typeface="+mn-ea"/>
              <a:cs typeface="+mn-ea"/>
            </a:endParaRPr>
          </a:p>
        </p:txBody>
      </p:sp>
      <p:pic>
        <p:nvPicPr>
          <p:cNvPr id="51" name="图片 50"/>
          <p:cNvPicPr>
            <a:picLocks noChangeAspect="1"/>
          </p:cNvPicPr>
          <p:nvPr/>
        </p:nvPicPr>
        <p:blipFill>
          <a:blip r:embed="rId2"/>
          <a:stretch>
            <a:fillRect/>
          </a:stretch>
        </p:blipFill>
        <p:spPr>
          <a:xfrm>
            <a:off x="2378934" y="3960000"/>
            <a:ext cx="4385280" cy="1980000"/>
          </a:xfrm>
          <a:prstGeom prst="rect">
            <a:avLst/>
          </a:prstGeom>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4 </a:t>
            </a:r>
            <a:r>
              <a:rPr lang="zh-CN" altLang="en-US" sz="2100" b="1" spc="225" dirty="0">
                <a:solidFill>
                  <a:prstClr val="white"/>
                </a:solidFill>
                <a:sym typeface="+mn-ea"/>
              </a:rPr>
              <a:t>卷积神经网络</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卷积神经网络的功能组件</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3、其他层</a:t>
            </a:r>
          </a:p>
          <a:p>
            <a:pPr algn="just">
              <a:lnSpc>
                <a:spcPct val="120000"/>
              </a:lnSpc>
              <a:spcAft>
                <a:spcPts val="0"/>
              </a:spcAft>
            </a:pPr>
            <a:r>
              <a:rPr altLang="zh-CN" sz="1800" b="0" dirty="0">
                <a:solidFill>
                  <a:schemeClr val="tx1">
                    <a:lumMod val="75000"/>
                    <a:lumOff val="25000"/>
                  </a:schemeClr>
                </a:solidFill>
                <a:latin typeface="+mn-ea"/>
                <a:cs typeface="+mn-ea"/>
              </a:rPr>
              <a:t>      其他功能组件大致分为全连接层(FC层)，当然还存在一些看不见的功能单元，如激活函数，Dropout丢弃处理，批量规范化Batch Normlize等。丢弃层(Dropout层)，每次训练时，随机删除50%的隐藏神经元，解决深度学习中因大量参数而导致过拟合问题。批规范化(BN层)是由DeepMind团队提出的，是现代深度网络架构中最常用的一种技巧之一，原理是使网络中间数据的分布尽量规范化，通过一定的规范化手段，把每层神经网络任意神经元的输入值的分布强行拉到正态分布。</a:t>
            </a:r>
          </a:p>
          <a:p>
            <a:pPr algn="just">
              <a:lnSpc>
                <a:spcPct val="120000"/>
              </a:lnSpc>
              <a:spcAft>
                <a:spcPts val="0"/>
              </a:spcAft>
            </a:pPr>
            <a:endParaRPr lang="zh-CN" altLang="en-US" sz="1800" b="0" dirty="0">
              <a:solidFill>
                <a:schemeClr val="tx1">
                  <a:lumMod val="75000"/>
                  <a:lumOff val="25000"/>
                </a:schemeClr>
              </a:solidFill>
              <a:latin typeface="+mn-ea"/>
              <a:cs typeface="+mn-ea"/>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4 </a:t>
            </a:r>
            <a:r>
              <a:rPr lang="zh-CN" altLang="en-US" sz="2100" b="1" spc="225" dirty="0">
                <a:solidFill>
                  <a:prstClr val="white"/>
                </a:solidFill>
                <a:sym typeface="+mn-ea"/>
              </a:rPr>
              <a:t>卷积神经网络</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卷积神经网络的架构</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1、概述 </a:t>
            </a:r>
          </a:p>
          <a:p>
            <a:pPr algn="just">
              <a:lnSpc>
                <a:spcPct val="120000"/>
              </a:lnSpc>
              <a:spcAft>
                <a:spcPts val="0"/>
              </a:spcAft>
            </a:pPr>
            <a:r>
              <a:rPr altLang="zh-CN" sz="1800" b="0" dirty="0">
                <a:solidFill>
                  <a:schemeClr val="tx1">
                    <a:lumMod val="75000"/>
                    <a:lumOff val="25000"/>
                  </a:schemeClr>
                </a:solidFill>
                <a:latin typeface="+mn-ea"/>
                <a:cs typeface="+mn-ea"/>
              </a:rPr>
              <a:t>      深度网络基本架构中，层是基本的数据结构，一个数据处理模块，可将层看作深度学习的乐高积木，Keras等框架就是这么做的，构建深度学习模型就是将相互兼容的多个层拼接在一起。网络拓扑结构的选择更像是一门艺术而不是科学，只有动手实践才能成为合格的神经网络架构师。</a:t>
            </a: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4 </a:t>
            </a:r>
            <a:r>
              <a:rPr lang="zh-CN" altLang="en-US" sz="2100" b="1" spc="225" dirty="0">
                <a:solidFill>
                  <a:prstClr val="white"/>
                </a:solidFill>
                <a:sym typeface="+mn-ea"/>
              </a:rPr>
              <a:t>卷积神经网络</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卷积神经网络的架构</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2、 LeNet-5 </a:t>
            </a:r>
          </a:p>
          <a:p>
            <a:pPr algn="just">
              <a:lnSpc>
                <a:spcPct val="120000"/>
              </a:lnSpc>
              <a:spcAft>
                <a:spcPts val="0"/>
              </a:spcAft>
            </a:pPr>
            <a:r>
              <a:rPr altLang="zh-CN" sz="1800" b="0" dirty="0">
                <a:solidFill>
                  <a:schemeClr val="tx1">
                    <a:lumMod val="75000"/>
                    <a:lumOff val="25000"/>
                  </a:schemeClr>
                </a:solidFill>
                <a:latin typeface="+mn-ea"/>
                <a:cs typeface="+mn-ea"/>
              </a:rPr>
              <a:t>      是由LeCun等人在1998年发表的，是卷积神经网络的开山之作。LeNet也是第一个成功应用于数字识别问题的卷积神经网络。在MNIST数据集上，LeNet-5模型可以达到大约99.2%的正确率。网络包含了卷积层、池化层、全连接层，这些都是现代卷积网络的基本组件。LeNet-5模型总共有7层，下图展示了LeNet-5模型的结构。</a:t>
            </a:r>
          </a:p>
        </p:txBody>
      </p:sp>
      <p:pic>
        <p:nvPicPr>
          <p:cNvPr id="7" name="图片 6"/>
          <p:cNvPicPr/>
          <p:nvPr/>
        </p:nvPicPr>
        <p:blipFill>
          <a:blip r:embed="rId2">
            <a:extLst>
              <a:ext uri="{28A0092B-C50C-407E-A947-70E740481C1C}">
                <a14:useLocalDpi xmlns:a14="http://schemas.microsoft.com/office/drawing/2010/main" val="0"/>
              </a:ext>
            </a:extLst>
          </a:blip>
          <a:srcRect/>
          <a:stretch>
            <a:fillRect/>
          </a:stretch>
        </p:blipFill>
        <p:spPr bwMode="auto">
          <a:xfrm>
            <a:off x="1894171" y="3960000"/>
            <a:ext cx="5354995" cy="1802166"/>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4 </a:t>
            </a:r>
            <a:r>
              <a:rPr lang="zh-CN" altLang="en-US" sz="2100" b="1" spc="225" dirty="0">
                <a:solidFill>
                  <a:prstClr val="white"/>
                </a:solidFill>
                <a:sym typeface="+mn-ea"/>
              </a:rPr>
              <a:t>卷积神经网络</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卷积神经网络识别CIFAR图像集</a:t>
            </a:r>
          </a:p>
        </p:txBody>
      </p:sp>
      <p:pic>
        <p:nvPicPr>
          <p:cNvPr id="2" name="图片 1"/>
          <p:cNvPicPr/>
          <p:nvPr/>
        </p:nvPicPr>
        <p:blipFill>
          <a:blip r:embed="rId2">
            <a:extLst>
              <a:ext uri="{28A0092B-C50C-407E-A947-70E740481C1C}">
                <a14:useLocalDpi xmlns:a14="http://schemas.microsoft.com/office/drawing/2010/main" val="0"/>
              </a:ext>
            </a:extLst>
          </a:blip>
          <a:srcRect/>
          <a:stretch>
            <a:fillRect/>
          </a:stretch>
        </p:blipFill>
        <p:spPr bwMode="auto">
          <a:xfrm>
            <a:off x="2052002" y="1800000"/>
            <a:ext cx="5040000" cy="360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4 </a:t>
            </a:r>
            <a:r>
              <a:rPr lang="zh-CN" altLang="en-US" sz="2100" b="1" spc="225" dirty="0">
                <a:solidFill>
                  <a:prstClr val="white"/>
                </a:solidFill>
                <a:sym typeface="+mn-ea"/>
              </a:rPr>
              <a:t>卷积神经网络</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卷积神经网络识别CIFAR图像集</a:t>
            </a:r>
          </a:p>
        </p:txBody>
      </p:sp>
      <p:pic>
        <p:nvPicPr>
          <p:cNvPr id="8" name="图片 7"/>
          <p:cNvPicPr>
            <a:picLocks noChangeAspect="1"/>
          </p:cNvPicPr>
          <p:nvPr/>
        </p:nvPicPr>
        <p:blipFill>
          <a:blip r:embed="rId2"/>
          <a:stretch>
            <a:fillRect/>
          </a:stretch>
        </p:blipFill>
        <p:spPr>
          <a:xfrm>
            <a:off x="1662667" y="1800000"/>
            <a:ext cx="5818605" cy="3600000"/>
          </a:xfrm>
          <a:prstGeom prst="rect">
            <a:avLst/>
          </a:prstGeom>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4 </a:t>
            </a:r>
            <a:r>
              <a:rPr lang="zh-CN" altLang="en-US" sz="2100" b="1" spc="225" dirty="0">
                <a:solidFill>
                  <a:prstClr val="white"/>
                </a:solidFill>
                <a:sym typeface="+mn-ea"/>
              </a:rPr>
              <a:t>卷积神经网络</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卷积神经网络识别CIFAR图像集</a:t>
            </a:r>
          </a:p>
        </p:txBody>
      </p:sp>
      <p:pic>
        <p:nvPicPr>
          <p:cNvPr id="7" name="图片 6"/>
          <p:cNvPicPr/>
          <p:nvPr/>
        </p:nvPicPr>
        <p:blipFill>
          <a:blip r:embed="rId2">
            <a:extLst>
              <a:ext uri="{28A0092B-C50C-407E-A947-70E740481C1C}">
                <a14:useLocalDpi xmlns:a14="http://schemas.microsoft.com/office/drawing/2010/main" val="0"/>
              </a:ext>
            </a:extLst>
          </a:blip>
          <a:srcRect/>
          <a:stretch>
            <a:fillRect/>
          </a:stretch>
        </p:blipFill>
        <p:spPr bwMode="auto">
          <a:xfrm>
            <a:off x="1332181" y="1628839"/>
            <a:ext cx="6480000" cy="3600000"/>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第六章</a:t>
              </a:r>
              <a:r>
                <a:rPr lang="zh-CN" altLang="en-US" sz="2800" dirty="0">
                  <a:solidFill>
                    <a:srgbClr val="FFC000"/>
                  </a:solidFill>
                </a:rPr>
                <a:t>　</a:t>
              </a:r>
              <a:r>
                <a:rPr lang="zh-CN" altLang="en-US" sz="2800" dirty="0" smtClean="0">
                  <a:solidFill>
                    <a:srgbClr val="FFC000"/>
                  </a:solidFill>
                </a:rPr>
                <a:t>深度学习</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6.1</a:t>
              </a:r>
              <a:r>
                <a:rPr lang="zh-CN" altLang="en-US" sz="2100" spc="225" dirty="0" smtClean="0">
                  <a:solidFill>
                    <a:schemeClr val="tx1">
                      <a:lumMod val="75000"/>
                      <a:lumOff val="25000"/>
                    </a:schemeClr>
                  </a:solidFill>
                </a:rPr>
                <a:t> 深度学习概况</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6.2</a:t>
              </a:r>
              <a:r>
                <a:rPr lang="zh-CN" altLang="en-US" sz="2100" spc="225" dirty="0" smtClean="0">
                  <a:solidFill>
                    <a:schemeClr val="tx1">
                      <a:lumMod val="75000"/>
                      <a:lumOff val="25000"/>
                    </a:schemeClr>
                  </a:solidFill>
                </a:rPr>
                <a:t> 神经网络基础</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6.3</a:t>
              </a:r>
              <a:r>
                <a:rPr lang="zh-CN" altLang="en-US" sz="2100" spc="225" dirty="0" smtClean="0">
                  <a:solidFill>
                    <a:schemeClr val="tx1">
                      <a:lumMod val="75000"/>
                      <a:lumOff val="25000"/>
                    </a:schemeClr>
                  </a:solidFill>
                </a:rPr>
                <a:t> 深度学习框架</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924050" cy="414020"/>
            </a:xfrm>
            <a:prstGeom prst="rect">
              <a:avLst/>
            </a:prstGeom>
          </p:spPr>
          <p:txBody>
            <a:bodyPr wrap="none">
              <a:spAutoFit/>
            </a:bodyPr>
            <a:lstStyle/>
            <a:p>
              <a:pPr algn="l"/>
              <a:r>
                <a:rPr lang="en-US" altLang="zh-CN" sz="2100" spc="225" dirty="0" smtClean="0">
                  <a:solidFill>
                    <a:schemeClr val="bg1"/>
                  </a:solidFill>
                </a:rPr>
                <a:t>6.5</a:t>
              </a:r>
              <a:r>
                <a:rPr lang="zh-CN" altLang="en-US" sz="2100" spc="225" dirty="0" smtClean="0">
                  <a:solidFill>
                    <a:schemeClr val="bg1"/>
                  </a:solidFill>
                </a:rPr>
                <a:t> 强化学习</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6.4</a:t>
              </a:r>
              <a:r>
                <a:rPr lang="zh-CN" altLang="en-US" sz="2100" spc="225" dirty="0" smtClean="0">
                  <a:solidFill>
                    <a:schemeClr val="tx1">
                      <a:lumMod val="75000"/>
                      <a:lumOff val="25000"/>
                    </a:schemeClr>
                  </a:solidFill>
                </a:rPr>
                <a:t> 卷积神经网络</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5172075"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6.6</a:t>
              </a:r>
              <a:r>
                <a:rPr lang="zh-CN" altLang="en-US" sz="2100" spc="225" dirty="0" smtClean="0">
                  <a:solidFill>
                    <a:schemeClr val="tx1">
                      <a:lumMod val="75000"/>
                      <a:lumOff val="25000"/>
                    </a:schemeClr>
                  </a:solidFill>
                  <a:sym typeface="+mn-ea"/>
                </a:rPr>
                <a:t> 实验：利用卷积神经网络识别图像</a:t>
              </a:r>
            </a:p>
          </p:txBody>
        </p:sp>
      </p:grpSp>
      <p:grpSp>
        <p:nvGrpSpPr>
          <p:cNvPr id="5" name="组合 4"/>
          <p:cNvGrpSpPr/>
          <p:nvPr/>
        </p:nvGrpSpPr>
        <p:grpSpPr>
          <a:xfrm>
            <a:off x="1753200" y="540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6</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深度学习概况</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深度学习的今生前世</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20世纪40年代，Meculloh和Walter Pitts从原理上证明了人工神经网络可以计算任何算术和逻辑函数。</a:t>
            </a:r>
          </a:p>
          <a:p>
            <a:pPr algn="just">
              <a:lnSpc>
                <a:spcPct val="120000"/>
              </a:lnSpc>
              <a:spcAft>
                <a:spcPts val="0"/>
              </a:spcAft>
            </a:pPr>
            <a:r>
              <a:rPr altLang="zh-CN" sz="1800" b="0" dirty="0">
                <a:solidFill>
                  <a:schemeClr val="tx1">
                    <a:lumMod val="75000"/>
                    <a:lumOff val="25000"/>
                  </a:schemeClr>
                </a:solidFill>
                <a:latin typeface="+mn-ea"/>
                <a:cs typeface="+mn-ea"/>
              </a:rPr>
              <a:t>20世纪50年代，Rosenblatt提出了感知机网络和联想学习规则，公开演示了它进行模式识别的能力，不幸的是，研究表明感知机网络只能解决有限的几类问题。</a:t>
            </a:r>
          </a:p>
          <a:p>
            <a:pPr algn="just">
              <a:lnSpc>
                <a:spcPct val="120000"/>
              </a:lnSpc>
              <a:spcAft>
                <a:spcPts val="0"/>
              </a:spcAft>
            </a:pPr>
            <a:r>
              <a:rPr altLang="zh-CN" sz="1800" b="0" dirty="0">
                <a:solidFill>
                  <a:schemeClr val="tx1">
                    <a:lumMod val="75000"/>
                    <a:lumOff val="25000"/>
                  </a:schemeClr>
                </a:solidFill>
                <a:latin typeface="+mn-ea"/>
                <a:cs typeface="+mn-ea"/>
              </a:rPr>
              <a:t>20世纪80年代，训练多层感知器的反向传播算法横空出世。Hinton于2006年设计出深度信念网络并革命性地提出深度学习的概念。</a:t>
            </a:r>
          </a:p>
          <a:p>
            <a:pPr algn="just">
              <a:lnSpc>
                <a:spcPct val="120000"/>
              </a:lnSpc>
              <a:spcAft>
                <a:spcPts val="0"/>
              </a:spcAft>
            </a:pPr>
            <a:r>
              <a:rPr altLang="zh-CN" sz="1800" b="0" dirty="0">
                <a:solidFill>
                  <a:schemeClr val="tx1">
                    <a:lumMod val="75000"/>
                    <a:lumOff val="25000"/>
                  </a:schemeClr>
                </a:solidFill>
                <a:latin typeface="+mn-ea"/>
                <a:cs typeface="+mn-ea"/>
              </a:rPr>
              <a:t>2012年，Google开发的自动学习方法，实现了猫脸识别的无监督学习，人工智能从YouTube的视频中识别出猫。</a:t>
            </a: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5 </a:t>
            </a:r>
            <a:r>
              <a:rPr lang="zh-CN" altLang="en-US" sz="2100" b="1" spc="225" dirty="0">
                <a:solidFill>
                  <a:prstClr val="white"/>
                </a:solidFill>
                <a:sym typeface="+mn-ea"/>
              </a:rPr>
              <a:t>强化学习</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一个迷宫问题</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这是一个迷宫的地图，假设除了墙壁机器人可以自由移动，17号位置是出口。</a:t>
            </a:r>
          </a:p>
        </p:txBody>
      </p:sp>
      <p:pic>
        <p:nvPicPr>
          <p:cNvPr id="113" name="图片 112"/>
          <p:cNvPicPr>
            <a:picLocks noChangeAspect="1"/>
          </p:cNvPicPr>
          <p:nvPr/>
        </p:nvPicPr>
        <p:blipFill>
          <a:blip r:embed="rId2"/>
          <a:stretch>
            <a:fillRect/>
          </a:stretch>
        </p:blipFill>
        <p:spPr>
          <a:xfrm>
            <a:off x="1856909" y="2700000"/>
            <a:ext cx="5429848" cy="3240000"/>
          </a:xfrm>
          <a:prstGeom prst="rect">
            <a:avLst/>
          </a:prstGeom>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5 </a:t>
            </a:r>
            <a:r>
              <a:rPr lang="zh-CN" altLang="en-US" sz="2100" b="1" spc="225" dirty="0">
                <a:solidFill>
                  <a:prstClr val="white"/>
                </a:solidFill>
                <a:sym typeface="+mn-ea"/>
              </a:rPr>
              <a:t>强化学习</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一个迷宫问题</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状态和动作</a:t>
            </a:r>
            <a:r>
              <a:rPr lang="zh-CN"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这里的状态就是迷宫中能访问的位置，21个状态，动作就是其可以移动的方向，东南西北四个方向，状态和动作是强化学习的基本元素，奖赏指定了在某个动作转移到另一个状态时，智能体获得的收益或代价，机器人到达目标时将收到一个正的奖励，强化学习的目标是寻找一个用于控制机器人的策略，该策略使机器人在长期的运行中能获得最大的奖赏量。</a:t>
            </a:r>
          </a:p>
          <a:p>
            <a:pPr algn="just">
              <a:lnSpc>
                <a:spcPct val="120000"/>
              </a:lnSpc>
              <a:spcAft>
                <a:spcPts val="0"/>
              </a:spcAft>
            </a:pPr>
            <a:r>
              <a:rPr altLang="zh-CN" sz="1800" b="0" dirty="0">
                <a:solidFill>
                  <a:schemeClr val="tx1">
                    <a:lumMod val="75000"/>
                    <a:lumOff val="25000"/>
                  </a:schemeClr>
                </a:solidFill>
                <a:latin typeface="+mn-ea"/>
                <a:cs typeface="+mn-ea"/>
              </a:rPr>
              <a:t>策略</a:t>
            </a:r>
            <a:r>
              <a:rPr lang="zh-CN" altLang="en-US" sz="1800" b="0" dirty="0">
                <a:solidFill>
                  <a:schemeClr val="tx1">
                    <a:lumMod val="75000"/>
                    <a:lumOff val="25000"/>
                  </a:schemeClr>
                </a:solidFill>
                <a:latin typeface="+mn-ea"/>
                <a:cs typeface="+mn-ea"/>
              </a:rPr>
              <a:t>：</a:t>
            </a:r>
            <a:r>
              <a:rPr altLang="zh-CN" sz="1800" b="0" dirty="0">
                <a:solidFill>
                  <a:schemeClr val="tx1">
                    <a:lumMod val="75000"/>
                    <a:lumOff val="25000"/>
                  </a:schemeClr>
                </a:solidFill>
                <a:latin typeface="+mn-ea"/>
                <a:cs typeface="+mn-ea"/>
              </a:rPr>
              <a:t>就是智能体在每个状态采取的动作，或者说指定了从初始状态到终止状态智能体应该采取的状态和动作序列，称为轨迹，假设有一条轨迹，比如，7-&gt;8-&gt;9-&gt;11-&gt;15-&gt;20-&gt;19-&gt;18-17，求沿着这条轨迹的瞬时奖励和，定义为回报，后面我们称之为值函数。</a:t>
            </a: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5 </a:t>
            </a:r>
            <a:r>
              <a:rPr lang="zh-CN" altLang="en-US" sz="2100" b="1" spc="225" dirty="0">
                <a:solidFill>
                  <a:prstClr val="white"/>
                </a:solidFill>
                <a:sym typeface="+mn-ea"/>
              </a:rPr>
              <a:t>强化学习</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一个迷宫问题</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sz="1800" b="0" dirty="0">
                <a:solidFill>
                  <a:schemeClr val="tx1">
                    <a:lumMod val="75000"/>
                    <a:lumOff val="25000"/>
                  </a:schemeClr>
                </a:solidFill>
                <a:latin typeface="+mn-ea"/>
                <a:cs typeface="+mn-ea"/>
              </a:rPr>
              <a:t>动态规划过程</a:t>
            </a:r>
            <a:r>
              <a:rPr lang="zh-CN" sz="1800" b="0" dirty="0">
                <a:solidFill>
                  <a:schemeClr val="tx1">
                    <a:lumMod val="75000"/>
                    <a:lumOff val="25000"/>
                  </a:schemeClr>
                </a:solidFill>
                <a:latin typeface="+mn-ea"/>
                <a:cs typeface="+mn-ea"/>
              </a:rPr>
              <a:t>：</a:t>
            </a:r>
            <a:r>
              <a:rPr sz="1800" b="0" dirty="0">
                <a:solidFill>
                  <a:schemeClr val="tx1">
                    <a:lumMod val="75000"/>
                    <a:lumOff val="25000"/>
                  </a:schemeClr>
                </a:solidFill>
                <a:latin typeface="+mn-ea"/>
                <a:cs typeface="+mn-ea"/>
              </a:rPr>
              <a:t>从位置7开始，机器人可以一步到达位置2，6，8，如果机器人知道相邻位置的奖励值，毫无问题，它会选值最大的那个位置，但是位置2，6，8的值也是未知的，这是三个子问题，这些子问题又可以进一步分解：计算位置2的奖励值被分解为三个子问题：分别计算位置1，3，7的奖励值；计算位置6的奖励值被分解为三个子问题：分别计算位置1，7的奖励值；计算位置8的奖励值被分解为三个子问题：分别计算位置3，7，9的奖励值；</a:t>
            </a:r>
          </a:p>
        </p:txBody>
      </p:sp>
      <p:pic>
        <p:nvPicPr>
          <p:cNvPr id="7" name="图片 6"/>
          <p:cNvPicPr>
            <a:picLocks noChangeAspect="1"/>
          </p:cNvPicPr>
          <p:nvPr/>
        </p:nvPicPr>
        <p:blipFill>
          <a:blip r:embed="rId2"/>
          <a:stretch>
            <a:fillRect/>
          </a:stretch>
        </p:blipFill>
        <p:spPr>
          <a:xfrm>
            <a:off x="4860000" y="3960000"/>
            <a:ext cx="3522071" cy="2101626"/>
          </a:xfrm>
          <a:prstGeom prst="rect">
            <a:avLst/>
          </a:prstGeom>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5 </a:t>
            </a:r>
            <a:r>
              <a:rPr lang="zh-CN" altLang="en-US" sz="2100" b="1" spc="225" dirty="0">
                <a:solidFill>
                  <a:prstClr val="white"/>
                </a:solidFill>
                <a:sym typeface="+mn-ea"/>
              </a:rPr>
              <a:t>强化学习</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一个迷宫问题</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sz="1800" b="0" dirty="0">
                <a:solidFill>
                  <a:schemeClr val="tx1">
                    <a:lumMod val="75000"/>
                    <a:lumOff val="25000"/>
                  </a:schemeClr>
                </a:solidFill>
                <a:latin typeface="+mn-ea"/>
                <a:cs typeface="+mn-ea"/>
              </a:rPr>
              <a:t>动态规划过程</a:t>
            </a:r>
            <a:r>
              <a:rPr lang="zh-CN" sz="1800" b="0" dirty="0">
                <a:solidFill>
                  <a:schemeClr val="tx1">
                    <a:lumMod val="75000"/>
                    <a:lumOff val="25000"/>
                  </a:schemeClr>
                </a:solidFill>
                <a:latin typeface="+mn-ea"/>
                <a:cs typeface="+mn-ea"/>
              </a:rPr>
              <a:t>：</a:t>
            </a:r>
            <a:r>
              <a:rPr sz="1800" b="0" dirty="0">
                <a:solidFill>
                  <a:schemeClr val="tx1">
                    <a:lumMod val="75000"/>
                    <a:lumOff val="25000"/>
                  </a:schemeClr>
                </a:solidFill>
                <a:latin typeface="+mn-ea"/>
                <a:cs typeface="+mn-ea"/>
              </a:rPr>
              <a:t>去除重复的，计算位置7的奖励值被分解为6个独立的子问题：分别计算位置1，2，3，6，8，9的奖励值；进一步继续，将会遇到计算位置17的奖励值，而在17机器人将得到+1的奖赏。因此，位置12和位置18的值可以被明确地计算，假设折扣因子(延迟奖赏的惩罚)为0.9，则位置12和18的值就为0.9，位置13和19的值为0.9*0.9=0.81，重复这个过程，就可以计算出所有位置的值。基于这些值，就能知道机器人应该采取的最优策略。</a:t>
            </a:r>
          </a:p>
        </p:txBody>
      </p:sp>
      <p:pic>
        <p:nvPicPr>
          <p:cNvPr id="8" name="图片 7"/>
          <p:cNvPicPr>
            <a:picLocks noChangeAspect="1"/>
          </p:cNvPicPr>
          <p:nvPr/>
        </p:nvPicPr>
        <p:blipFill>
          <a:blip r:embed="rId2"/>
          <a:stretch>
            <a:fillRect/>
          </a:stretch>
        </p:blipFill>
        <p:spPr>
          <a:xfrm>
            <a:off x="5580637" y="3960000"/>
            <a:ext cx="3129394" cy="1867315"/>
          </a:xfrm>
          <a:prstGeom prst="rect">
            <a:avLst/>
          </a:prstGeom>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5 </a:t>
            </a:r>
            <a:r>
              <a:rPr lang="zh-CN" altLang="en-US" sz="2100" b="1" spc="225" dirty="0">
                <a:solidFill>
                  <a:prstClr val="white"/>
                </a:solidFill>
                <a:sym typeface="+mn-ea"/>
              </a:rPr>
              <a:t>强化学习</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一个迷宫问题</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sz="1800" b="0" dirty="0">
                <a:solidFill>
                  <a:schemeClr val="tx1">
                    <a:lumMod val="75000"/>
                    <a:lumOff val="25000"/>
                  </a:schemeClr>
                </a:solidFill>
                <a:latin typeface="+mn-ea"/>
                <a:cs typeface="+mn-ea"/>
              </a:rPr>
              <a:t>动态规划过程</a:t>
            </a:r>
            <a:r>
              <a:rPr lang="zh-CN" sz="1800" b="0" dirty="0">
                <a:solidFill>
                  <a:schemeClr val="tx1">
                    <a:lumMod val="75000"/>
                    <a:lumOff val="25000"/>
                  </a:schemeClr>
                </a:solidFill>
                <a:latin typeface="+mn-ea"/>
                <a:cs typeface="+mn-ea"/>
              </a:rPr>
              <a:t>：</a:t>
            </a:r>
            <a:r>
              <a:rPr sz="1800" b="0" dirty="0">
                <a:solidFill>
                  <a:schemeClr val="tx1">
                    <a:lumMod val="75000"/>
                    <a:lumOff val="25000"/>
                  </a:schemeClr>
                </a:solidFill>
                <a:latin typeface="+mn-ea"/>
                <a:cs typeface="+mn-ea"/>
              </a:rPr>
              <a:t>目标状态下给出+1奖赏时，根据步骤按0.9的折扣给出状态的值。这个例子中智能体完全知道迷宫的地图，知道状态之间如何连接，利用动态规划方法，仅仅根据奖励值就可以正确决策。不过，现实中的强化学习任务比这个复杂得多，太多的外部干扰，转移通常是随机的，也就是说状态到动作的映射是不确定的，需要马尔科夫过程来建模解决。</a:t>
            </a:r>
          </a:p>
        </p:txBody>
      </p:sp>
      <p:pic>
        <p:nvPicPr>
          <p:cNvPr id="7" name="图片 6"/>
          <p:cNvPicPr>
            <a:picLocks noChangeAspect="1"/>
          </p:cNvPicPr>
          <p:nvPr/>
        </p:nvPicPr>
        <p:blipFill>
          <a:blip r:embed="rId2"/>
          <a:stretch>
            <a:fillRect/>
          </a:stretch>
        </p:blipFill>
        <p:spPr>
          <a:xfrm>
            <a:off x="3600000" y="3600000"/>
            <a:ext cx="3954218" cy="2405331"/>
          </a:xfrm>
          <a:prstGeom prst="rect">
            <a:avLst/>
          </a:prstGeom>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5 </a:t>
            </a:r>
            <a:r>
              <a:rPr lang="zh-CN" altLang="en-US" sz="2100" b="1" spc="225" dirty="0">
                <a:solidFill>
                  <a:prstClr val="white"/>
                </a:solidFill>
                <a:sym typeface="+mn-ea"/>
              </a:rPr>
              <a:t>强化学习</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强化学习问题的框架MDP</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sz="1800" b="0" dirty="0">
                <a:solidFill>
                  <a:schemeClr val="tx1">
                    <a:lumMod val="75000"/>
                    <a:lumOff val="25000"/>
                  </a:schemeClr>
                </a:solidFill>
                <a:latin typeface="+mn-ea"/>
                <a:cs typeface="+mn-ea"/>
              </a:rPr>
              <a:t>马尔科夫决策过程(MDP) </a:t>
            </a:r>
            <a:r>
              <a:rPr lang="zh-CN" sz="1800" b="0" dirty="0">
                <a:solidFill>
                  <a:schemeClr val="tx1">
                    <a:lumMod val="75000"/>
                    <a:lumOff val="25000"/>
                  </a:schemeClr>
                </a:solidFill>
                <a:latin typeface="+mn-ea"/>
                <a:cs typeface="+mn-ea"/>
              </a:rPr>
              <a:t>：</a:t>
            </a:r>
            <a:r>
              <a:rPr sz="1800" b="0" dirty="0">
                <a:solidFill>
                  <a:schemeClr val="tx1">
                    <a:lumMod val="75000"/>
                    <a:lumOff val="25000"/>
                  </a:schemeClr>
                </a:solidFill>
                <a:latin typeface="+mn-ea"/>
                <a:cs typeface="+mn-ea"/>
              </a:rPr>
              <a:t>强化学习问题一般会用一个马尔科夫决策过程来描述，核心理论：通过一个智能体来感知环境状态，并且在与环境的交互过程中得到最大奖赏的目标。</a:t>
            </a:r>
          </a:p>
        </p:txBody>
      </p:sp>
      <p:pic>
        <p:nvPicPr>
          <p:cNvPr id="2" name="图片 1"/>
          <p:cNvPicPr>
            <a:picLocks noChangeAspect="1"/>
          </p:cNvPicPr>
          <p:nvPr/>
        </p:nvPicPr>
        <p:blipFill>
          <a:blip r:embed="rId2"/>
          <a:stretch>
            <a:fillRect/>
          </a:stretch>
        </p:blipFill>
        <p:spPr>
          <a:xfrm>
            <a:off x="1440000" y="3240000"/>
            <a:ext cx="1639659" cy="1067880"/>
          </a:xfrm>
          <a:prstGeom prst="rect">
            <a:avLst/>
          </a:prstGeom>
        </p:spPr>
      </p:pic>
      <p:pic>
        <p:nvPicPr>
          <p:cNvPr id="3" name="图片 2"/>
          <p:cNvPicPr>
            <a:picLocks noChangeAspect="1"/>
          </p:cNvPicPr>
          <p:nvPr/>
        </p:nvPicPr>
        <p:blipFill>
          <a:blip r:embed="rId3"/>
          <a:stretch>
            <a:fillRect/>
          </a:stretch>
        </p:blipFill>
        <p:spPr>
          <a:xfrm>
            <a:off x="3960000" y="3239934"/>
            <a:ext cx="3475021" cy="2461473"/>
          </a:xfrm>
          <a:prstGeom prst="rect">
            <a:avLst/>
          </a:prstGeom>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5 </a:t>
            </a:r>
            <a:r>
              <a:rPr lang="zh-CN" altLang="en-US" sz="2100" b="1" spc="225" dirty="0">
                <a:solidFill>
                  <a:prstClr val="white"/>
                </a:solidFill>
                <a:sym typeface="+mn-ea"/>
              </a:rPr>
              <a:t>强化学习</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求解贝尔曼方程</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sz="1800" b="0" dirty="0">
                <a:solidFill>
                  <a:schemeClr val="tx1">
                    <a:lumMod val="75000"/>
                    <a:lumOff val="25000"/>
                  </a:schemeClr>
                </a:solidFill>
                <a:latin typeface="+mn-ea"/>
                <a:cs typeface="+mn-ea"/>
              </a:rPr>
              <a:t>通过贝尔曼方程，可以知道值函数的求解是一个动态规划问题，为了计算当前状态s的值函数的值，只需要计算到下一个状态的奖励和下一个状态的值函数的和，如此使用动态规划算法进行迭代计算就可以计算出所有状态稳定的值函数的值了。</a:t>
            </a: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5 </a:t>
            </a:r>
            <a:r>
              <a:rPr lang="zh-CN" altLang="en-US" sz="2100" b="1" spc="225" dirty="0">
                <a:solidFill>
                  <a:prstClr val="white"/>
                </a:solidFill>
                <a:sym typeface="+mn-ea"/>
              </a:rPr>
              <a:t>强化学习</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强化学习仿真环境</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sz="1800" b="0" dirty="0">
                <a:solidFill>
                  <a:schemeClr val="tx1">
                    <a:lumMod val="75000"/>
                    <a:lumOff val="25000"/>
                  </a:schemeClr>
                </a:solidFill>
                <a:latin typeface="+mn-ea"/>
                <a:cs typeface="+mn-ea"/>
              </a:rPr>
              <a:t>强化学习仿真环境凡是能提供智能体与环境进行交互的软件都可以用来作为训练强化学习的仿真环境。</a:t>
            </a:r>
          </a:p>
          <a:p>
            <a:pPr algn="just">
              <a:lnSpc>
                <a:spcPct val="120000"/>
              </a:lnSpc>
              <a:spcAft>
                <a:spcPts val="0"/>
              </a:spcAft>
            </a:pPr>
            <a:r>
              <a:rPr sz="1800" b="0" dirty="0">
                <a:solidFill>
                  <a:schemeClr val="tx1">
                    <a:lumMod val="75000"/>
                    <a:lumOff val="25000"/>
                  </a:schemeClr>
                </a:solidFill>
                <a:latin typeface="+mn-ea"/>
                <a:cs typeface="+mn-ea"/>
              </a:rPr>
              <a:t>2017年一则新闻中OpenAI开发的AI在《Dota2》游戏的1对1单挑中战胜了多位世界顶尖选手。通过多智能体学习，又在5对5的游戏中完全超越人类。</a:t>
            </a:r>
          </a:p>
          <a:p>
            <a:pPr algn="just">
              <a:lnSpc>
                <a:spcPct val="120000"/>
              </a:lnSpc>
              <a:spcAft>
                <a:spcPts val="0"/>
              </a:spcAft>
            </a:pPr>
            <a:r>
              <a:rPr sz="1800" b="0" dirty="0">
                <a:solidFill>
                  <a:schemeClr val="tx1">
                    <a:lumMod val="75000"/>
                    <a:lumOff val="25000"/>
                  </a:schemeClr>
                </a:solidFill>
                <a:latin typeface="+mn-ea"/>
                <a:cs typeface="+mn-ea"/>
              </a:rPr>
              <a:t>2016年4月OpenAI对外开放了其AI训练平台Gym，同年12月，该组织宣布开源测试和训练AI通用能力的平台Universe，训练AI通过虚拟的键盘和鼠标像人类一样使用计算机玩游戏。不久后DeepMind团队也宣布开源其AI核心平台DeepMind Lab。</a:t>
            </a:r>
          </a:p>
          <a:p>
            <a:pPr algn="just">
              <a:lnSpc>
                <a:spcPct val="120000"/>
              </a:lnSpc>
              <a:spcAft>
                <a:spcPts val="0"/>
              </a:spcAft>
            </a:pPr>
            <a:r>
              <a:rPr sz="1800" b="0" dirty="0">
                <a:solidFill>
                  <a:schemeClr val="tx1">
                    <a:lumMod val="75000"/>
                    <a:lumOff val="25000"/>
                  </a:schemeClr>
                </a:solidFill>
                <a:latin typeface="+mn-ea"/>
                <a:cs typeface="+mn-ea"/>
              </a:rPr>
              <a:t>AirSim是Microsoft发布的开源自动驾驶仿真环境，免安装绿色版，内有很多小城镇的街景和位置的仿真环境。并使用Python程序来读取信息和控制车辆，参考https://github.com/microsoft/AirSim。</a:t>
            </a:r>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5 </a:t>
            </a:r>
            <a:r>
              <a:rPr lang="zh-CN" altLang="en-US" sz="2100" b="1" spc="225" dirty="0">
                <a:solidFill>
                  <a:prstClr val="white"/>
                </a:solidFill>
                <a:sym typeface="+mn-ea"/>
              </a:rPr>
              <a:t>强化学习</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强化学习仿真环境</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sz="1800" b="0" dirty="0">
                <a:solidFill>
                  <a:schemeClr val="tx1">
                    <a:lumMod val="75000"/>
                    <a:lumOff val="25000"/>
                  </a:schemeClr>
                </a:solidFill>
                <a:latin typeface="+mn-ea"/>
                <a:cs typeface="+mn-ea"/>
              </a:rPr>
              <a:t>强化学习仿真环境Gym：Gym对强化学习实验环境封装得最友好，涵盖了各种小环境介绍，每个都是独立游戏的仿真环境，可用程序模拟一个机器人在Gym中做各种动作。本身集成了很多仿真环境，如算法问题，Atari游戏，Box2D模拟器，经典控制问题，多关节动力学问题。Gym接口做得做好，对复杂的场景进行了抽象，合理降维。Gym是用Python写的，可以和深度学习的开源软件如tensorflow等无缝衔接。Universe提供1000多种不同的游戏和训练测试环境，也是由OpenAI公司发布的通用AI训练架构，训练AI通过虚拟键盘和鼠标像人类一样使用计算机，在Universe中AI能够像人一样看视频，浏览网页，玩游戏。对于 Universe 的安装和配置，也会用到 Docker。因为 Universe 的环境基本都是运行在一个 Docker 的容器里的，所以需要安装Docker，最好是在linux环境下做实验。</a:t>
            </a: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5 </a:t>
            </a:r>
            <a:r>
              <a:rPr lang="zh-CN" altLang="en-US" sz="2100" b="1" spc="225" dirty="0">
                <a:solidFill>
                  <a:prstClr val="white"/>
                </a:solidFill>
                <a:sym typeface="+mn-ea"/>
              </a:rPr>
              <a:t>强化学习</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5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深度学习前景展望</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sz="1800" b="0" dirty="0">
                <a:solidFill>
                  <a:schemeClr val="tx1">
                    <a:lumMod val="75000"/>
                    <a:lumOff val="25000"/>
                  </a:schemeClr>
                </a:solidFill>
                <a:latin typeface="+mn-ea"/>
                <a:cs typeface="+mn-ea"/>
              </a:rPr>
              <a:t>深度学习以一己之力引领了第三次人工智能的浪潮，目前广泛应用于各个领域，如人脸识别、目标检测、医学图像处理、无人驾驶、语音识别、机器翻译、推荐广告系统等等。微软、谷歌、亚马逊、Facebook、百度等国内外知名IT公司都投入人力到深度学习的研究中，为提高市场占有率，推出了各自的深度学习框架。</a:t>
            </a:r>
          </a:p>
          <a:p>
            <a:pPr algn="just">
              <a:lnSpc>
                <a:spcPct val="120000"/>
              </a:lnSpc>
              <a:spcAft>
                <a:spcPts val="0"/>
              </a:spcAft>
            </a:pPr>
            <a:r>
              <a:rPr sz="1800" b="0" dirty="0">
                <a:solidFill>
                  <a:schemeClr val="tx1">
                    <a:lumMod val="75000"/>
                    <a:lumOff val="25000"/>
                  </a:schemeClr>
                </a:solidFill>
                <a:latin typeface="+mn-ea"/>
                <a:cs typeface="+mn-ea"/>
              </a:rPr>
              <a:t>在图像识别领域，每年都会举办物体识别竞赛，深度学习方法的引入再次打破原有方法的性能壁垒，使性能得到大幅度提升。</a:t>
            </a: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6</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深度学习概况</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深度学习的今生前世</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altLang="zh-CN" sz="1800" b="0" dirty="0">
                <a:solidFill>
                  <a:schemeClr val="tx1">
                    <a:lumMod val="75000"/>
                    <a:lumOff val="25000"/>
                  </a:schemeClr>
                </a:solidFill>
                <a:latin typeface="+mn-ea"/>
                <a:cs typeface="+mn-ea"/>
              </a:rPr>
              <a:t>2013年，深度学习被麻省理工学院《MIT科技评论》评为世界10大突破性技术之一。</a:t>
            </a:r>
          </a:p>
          <a:p>
            <a:pPr algn="just">
              <a:lnSpc>
                <a:spcPct val="120000"/>
              </a:lnSpc>
              <a:spcAft>
                <a:spcPts val="0"/>
              </a:spcAft>
            </a:pPr>
            <a:r>
              <a:rPr altLang="zh-CN" sz="1800" b="0" dirty="0">
                <a:solidFill>
                  <a:schemeClr val="tx1">
                    <a:lumMod val="75000"/>
                    <a:lumOff val="25000"/>
                  </a:schemeClr>
                </a:solidFill>
                <a:latin typeface="+mn-ea"/>
                <a:cs typeface="+mn-ea"/>
              </a:rPr>
              <a:t>2014年，苹果公司将siri的语音识别系统变更为使用深度学习技术的系统。</a:t>
            </a:r>
          </a:p>
          <a:p>
            <a:pPr algn="just">
              <a:lnSpc>
                <a:spcPct val="120000"/>
              </a:lnSpc>
              <a:spcAft>
                <a:spcPts val="0"/>
              </a:spcAft>
            </a:pPr>
            <a:r>
              <a:rPr altLang="zh-CN" sz="1800" b="0" dirty="0">
                <a:solidFill>
                  <a:schemeClr val="tx1">
                    <a:lumMod val="75000"/>
                    <a:lumOff val="25000"/>
                  </a:schemeClr>
                </a:solidFill>
                <a:latin typeface="+mn-ea"/>
                <a:cs typeface="+mn-ea"/>
              </a:rPr>
              <a:t>2016年3月，李世石九段，以1:4不敌谷歌公司研发的阿尔法围棋：AlphaGo，标志着人工智能在围棋领域已开始“碾压”人类。</a:t>
            </a:r>
          </a:p>
          <a:p>
            <a:pPr algn="just">
              <a:lnSpc>
                <a:spcPct val="120000"/>
              </a:lnSpc>
              <a:spcAft>
                <a:spcPts val="0"/>
              </a:spcAft>
            </a:pPr>
            <a:r>
              <a:rPr altLang="zh-CN" sz="1800" b="0" dirty="0">
                <a:solidFill>
                  <a:schemeClr val="tx1">
                    <a:lumMod val="75000"/>
                    <a:lumOff val="25000"/>
                  </a:schemeClr>
                </a:solidFill>
                <a:latin typeface="+mn-ea"/>
                <a:cs typeface="+mn-ea"/>
              </a:rPr>
              <a:t>2017年5月，AlphaGo 2.0人机大战3:0战胜柯洁。人类棋手惨败于AlphaGo事件成为人工智能发展史上一个分水岭式的事件。</a:t>
            </a: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5 </a:t>
            </a:r>
            <a:r>
              <a:rPr lang="zh-CN" altLang="en-US" sz="2100" b="1" spc="225" dirty="0">
                <a:solidFill>
                  <a:prstClr val="white"/>
                </a:solidFill>
                <a:sym typeface="+mn-ea"/>
              </a:rPr>
              <a:t>强化学习</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5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深度学习前景展望</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sz="1800" b="0" dirty="0">
                <a:solidFill>
                  <a:schemeClr val="tx1">
                    <a:lumMod val="75000"/>
                    <a:lumOff val="25000"/>
                  </a:schemeClr>
                </a:solidFill>
                <a:latin typeface="+mn-ea"/>
                <a:cs typeface="+mn-ea"/>
              </a:rPr>
              <a:t>现在计算机可以快速自动识别出图像中的各个物体，对于自动驾驶和机器人技术有重要的意义。</a:t>
            </a:r>
          </a:p>
          <a:p>
            <a:pPr algn="just">
              <a:lnSpc>
                <a:spcPct val="120000"/>
              </a:lnSpc>
              <a:spcAft>
                <a:spcPts val="0"/>
              </a:spcAft>
            </a:pPr>
            <a:r>
              <a:rPr sz="1800" b="0" dirty="0">
                <a:solidFill>
                  <a:schemeClr val="tx1">
                    <a:lumMod val="75000"/>
                    <a:lumOff val="25000"/>
                  </a:schemeClr>
                </a:solidFill>
                <a:latin typeface="+mn-ea"/>
                <a:cs typeface="+mn-ea"/>
              </a:rPr>
              <a:t>生成式对抗网络，一种新的深度卷积网络范式，试图模拟人类的创造力和想象力，能自动作画、作曲、写诗，甚至发现治疗癌症的药物结构。</a:t>
            </a:r>
          </a:p>
          <a:p>
            <a:pPr algn="just">
              <a:lnSpc>
                <a:spcPct val="120000"/>
              </a:lnSpc>
              <a:spcAft>
                <a:spcPts val="0"/>
              </a:spcAft>
            </a:pPr>
            <a:r>
              <a:rPr sz="1800" b="0" dirty="0">
                <a:solidFill>
                  <a:schemeClr val="tx1">
                    <a:lumMod val="75000"/>
                    <a:lumOff val="25000"/>
                  </a:schemeClr>
                </a:solidFill>
                <a:latin typeface="+mn-ea"/>
                <a:cs typeface="+mn-ea"/>
              </a:rPr>
              <a:t>AlphaGo Zero的最新版已经能够完全脱离人力类棋谱，从零开始，自我博弈，十几天内就超越人类，40天内棋力就能超越最初的AlphaGo，甚至能发现许多人类几千年来不知道的定式。</a:t>
            </a: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第六章</a:t>
              </a:r>
              <a:r>
                <a:rPr lang="zh-CN" altLang="en-US" sz="2800" dirty="0">
                  <a:solidFill>
                    <a:srgbClr val="FFC000"/>
                  </a:solidFill>
                </a:rPr>
                <a:t>　</a:t>
              </a:r>
              <a:r>
                <a:rPr lang="zh-CN" altLang="en-US" sz="2800" dirty="0" smtClean="0">
                  <a:solidFill>
                    <a:srgbClr val="FFC000"/>
                  </a:solidFill>
                </a:rPr>
                <a:t>深度学习</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6.1</a:t>
              </a:r>
              <a:r>
                <a:rPr lang="zh-CN" altLang="en-US" sz="2100" spc="225" dirty="0" smtClean="0">
                  <a:solidFill>
                    <a:schemeClr val="tx1">
                      <a:lumMod val="75000"/>
                      <a:lumOff val="25000"/>
                    </a:schemeClr>
                  </a:solidFill>
                </a:rPr>
                <a:t> 深度学习概况</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6.2</a:t>
              </a:r>
              <a:r>
                <a:rPr lang="zh-CN" altLang="en-US" sz="2100" spc="225" dirty="0" smtClean="0">
                  <a:solidFill>
                    <a:schemeClr val="tx1">
                      <a:lumMod val="75000"/>
                      <a:lumOff val="25000"/>
                    </a:schemeClr>
                  </a:solidFill>
                </a:rPr>
                <a:t> 神经网络基础</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6.3</a:t>
              </a:r>
              <a:r>
                <a:rPr lang="zh-CN" altLang="en-US" sz="2100" spc="225" dirty="0" smtClean="0">
                  <a:solidFill>
                    <a:schemeClr val="tx1">
                      <a:lumMod val="75000"/>
                      <a:lumOff val="25000"/>
                    </a:schemeClr>
                  </a:solidFill>
                </a:rPr>
                <a:t> 深度学习框架</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6.5</a:t>
              </a:r>
              <a:r>
                <a:rPr lang="zh-CN" altLang="en-US" sz="2100" spc="225" dirty="0" smtClean="0">
                  <a:solidFill>
                    <a:schemeClr val="tx1">
                      <a:lumMod val="75000"/>
                      <a:lumOff val="25000"/>
                    </a:schemeClr>
                  </a:solidFill>
                </a:rPr>
                <a:t> 强化学习</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6.4</a:t>
              </a:r>
              <a:r>
                <a:rPr lang="zh-CN" altLang="en-US" sz="2100" spc="225" dirty="0" smtClean="0">
                  <a:solidFill>
                    <a:schemeClr val="tx1">
                      <a:lumMod val="75000"/>
                      <a:lumOff val="25000"/>
                    </a:schemeClr>
                  </a:solidFill>
                </a:rPr>
                <a:t> 卷积神经网络</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5172075" cy="414020"/>
            </a:xfrm>
            <a:prstGeom prst="rect">
              <a:avLst/>
            </a:prstGeom>
          </p:spPr>
          <p:txBody>
            <a:bodyPr wrap="none">
              <a:spAutoFit/>
            </a:bodyPr>
            <a:lstStyle/>
            <a:p>
              <a:pPr algn="l"/>
              <a:r>
                <a:rPr lang="en-US" altLang="zh-CN" sz="2100" spc="225" dirty="0" smtClean="0">
                  <a:solidFill>
                    <a:schemeClr val="bg1"/>
                  </a:solidFill>
                  <a:sym typeface="+mn-ea"/>
                </a:rPr>
                <a:t>6.6</a:t>
              </a:r>
              <a:r>
                <a:rPr lang="zh-CN" altLang="en-US" sz="2100" spc="225" dirty="0" smtClean="0">
                  <a:solidFill>
                    <a:schemeClr val="bg1"/>
                  </a:solidFill>
                  <a:sym typeface="+mn-ea"/>
                </a:rPr>
                <a:t> 实验：利用卷积神经网络识别图像</a:t>
              </a:r>
            </a:p>
          </p:txBody>
        </p:sp>
      </p:grpSp>
      <p:grpSp>
        <p:nvGrpSpPr>
          <p:cNvPr id="5" name="组合 4"/>
          <p:cNvGrpSpPr/>
          <p:nvPr/>
        </p:nvGrpSpPr>
        <p:grpSpPr>
          <a:xfrm>
            <a:off x="1753200" y="540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380" y="105410"/>
            <a:ext cx="5847715" cy="414020"/>
          </a:xfrm>
          <a:prstGeom prst="rect">
            <a:avLst/>
          </a:prstGeom>
          <a:noFill/>
        </p:spPr>
        <p:txBody>
          <a:bodyPr wrap="square" rtlCol="0">
            <a:spAutoFit/>
          </a:bodyPr>
          <a:lstStyle/>
          <a:p>
            <a:r>
              <a:rPr lang="en-US" sz="2100" b="1" spc="225" dirty="0">
                <a:solidFill>
                  <a:prstClr val="white"/>
                </a:solidFill>
                <a:sym typeface="+mn-ea"/>
              </a:rPr>
              <a:t>6</a:t>
            </a:r>
            <a:r>
              <a:rPr sz="2100" b="1" spc="225" dirty="0">
                <a:solidFill>
                  <a:prstClr val="white"/>
                </a:solidFill>
                <a:sym typeface="+mn-ea"/>
              </a:rPr>
              <a:t>.</a:t>
            </a:r>
            <a:r>
              <a:rPr lang="en-US" sz="2100" b="1" spc="225" dirty="0" smtClean="0">
                <a:solidFill>
                  <a:prstClr val="white"/>
                </a:solidFill>
                <a:sym typeface="+mn-ea"/>
              </a:rPr>
              <a:t>6 </a:t>
            </a:r>
            <a:r>
              <a:rPr lang="zh-CN" altLang="en-US" sz="2100" b="1" spc="225" dirty="0">
                <a:solidFill>
                  <a:prstClr val="white"/>
                </a:solidFill>
                <a:sym typeface="+mn-ea"/>
              </a:rPr>
              <a:t>实验：利用卷积神经网络识别图像</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15" name="文本占位符 11"/>
          <p:cNvSpPr>
            <a:spLocks noGrp="1"/>
          </p:cNvSpPr>
          <p:nvPr/>
        </p:nvSpPr>
        <p:spPr>
          <a:xfrm>
            <a:off x="971550" y="1440180"/>
            <a:ext cx="7200265" cy="468249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r>
              <a:rPr lang="zh-CN" sz="1800" b="0" dirty="0">
                <a:solidFill>
                  <a:schemeClr val="tx1">
                    <a:lumMod val="75000"/>
                    <a:lumOff val="25000"/>
                  </a:schemeClr>
                </a:solidFill>
                <a:latin typeface="+mn-ea"/>
                <a:cs typeface="+mn-ea"/>
              </a:rPr>
              <a:t>实验目的：本实验任务是让我们理解经典的卷积神经网络的模型，并学会处理常见的图像识别任务。Keras是一个神经网络库，可以通过调节大量的超参数，从而创建更好的网络模型。</a:t>
            </a:r>
          </a:p>
          <a:p>
            <a:pPr algn="just">
              <a:lnSpc>
                <a:spcPct val="120000"/>
              </a:lnSpc>
              <a:spcAft>
                <a:spcPts val="0"/>
              </a:spcAft>
            </a:pPr>
            <a:r>
              <a:rPr lang="zh-CN" sz="1800" b="0" dirty="0">
                <a:solidFill>
                  <a:schemeClr val="tx1">
                    <a:lumMod val="75000"/>
                    <a:lumOff val="25000"/>
                  </a:schemeClr>
                </a:solidFill>
                <a:latin typeface="+mn-ea"/>
                <a:cs typeface="+mn-ea"/>
              </a:rPr>
              <a:t>实验内容：</a:t>
            </a:r>
          </a:p>
          <a:p>
            <a:pPr algn="just">
              <a:lnSpc>
                <a:spcPct val="120000"/>
              </a:lnSpc>
              <a:spcAft>
                <a:spcPts val="0"/>
              </a:spcAft>
            </a:pPr>
            <a:r>
              <a:rPr lang="zh-CN" sz="1800" b="0" dirty="0">
                <a:solidFill>
                  <a:schemeClr val="tx1">
                    <a:lumMod val="75000"/>
                    <a:lumOff val="25000"/>
                  </a:schemeClr>
                </a:solidFill>
                <a:latin typeface="+mn-ea"/>
                <a:cs typeface="+mn-ea"/>
              </a:rPr>
              <a:t>1、安装TensorFlow框架，安装Keras框架；</a:t>
            </a:r>
          </a:p>
          <a:p>
            <a:pPr algn="just">
              <a:lnSpc>
                <a:spcPct val="120000"/>
              </a:lnSpc>
              <a:spcAft>
                <a:spcPts val="0"/>
              </a:spcAft>
            </a:pPr>
            <a:r>
              <a:rPr lang="zh-CN" sz="1800" b="0" dirty="0">
                <a:solidFill>
                  <a:schemeClr val="tx1">
                    <a:lumMod val="75000"/>
                    <a:lumOff val="25000"/>
                  </a:schemeClr>
                </a:solidFill>
                <a:latin typeface="+mn-ea"/>
                <a:cs typeface="+mn-ea"/>
              </a:rPr>
              <a:t>2、下载相关数据集：CIFAR图像集和MNIST手写体数据集；</a:t>
            </a:r>
          </a:p>
          <a:p>
            <a:pPr algn="just">
              <a:lnSpc>
                <a:spcPct val="120000"/>
              </a:lnSpc>
              <a:spcAft>
                <a:spcPts val="0"/>
              </a:spcAft>
            </a:pPr>
            <a:r>
              <a:rPr lang="zh-CN" sz="1800" b="0" dirty="0">
                <a:solidFill>
                  <a:schemeClr val="tx1">
                    <a:lumMod val="75000"/>
                    <a:lumOff val="25000"/>
                  </a:schemeClr>
                </a:solidFill>
                <a:latin typeface="+mn-ea"/>
                <a:cs typeface="+mn-ea"/>
              </a:rPr>
              <a:t>3、分别搭建两个卷积神经网络，选择参数；</a:t>
            </a:r>
          </a:p>
          <a:p>
            <a:pPr algn="just">
              <a:lnSpc>
                <a:spcPct val="120000"/>
              </a:lnSpc>
              <a:spcAft>
                <a:spcPts val="0"/>
              </a:spcAft>
            </a:pPr>
            <a:r>
              <a:rPr lang="zh-CN" sz="1800" b="0" dirty="0">
                <a:solidFill>
                  <a:schemeClr val="tx1">
                    <a:lumMod val="75000"/>
                    <a:lumOff val="25000"/>
                  </a:schemeClr>
                </a:solidFill>
                <a:latin typeface="+mn-ea"/>
                <a:cs typeface="+mn-ea"/>
              </a:rPr>
              <a:t>4、训练网络；</a:t>
            </a:r>
          </a:p>
          <a:p>
            <a:pPr algn="just">
              <a:lnSpc>
                <a:spcPct val="120000"/>
              </a:lnSpc>
              <a:spcAft>
                <a:spcPts val="0"/>
              </a:spcAft>
            </a:pPr>
            <a:r>
              <a:rPr lang="zh-CN" sz="1800" b="0" dirty="0">
                <a:solidFill>
                  <a:schemeClr val="tx1">
                    <a:lumMod val="75000"/>
                    <a:lumOff val="25000"/>
                  </a:schemeClr>
                </a:solidFill>
                <a:latin typeface="+mn-ea"/>
                <a:cs typeface="+mn-ea"/>
              </a:rPr>
              <a:t>5、评估模型；</a:t>
            </a:r>
          </a:p>
          <a:p>
            <a:pPr algn="just">
              <a:lnSpc>
                <a:spcPct val="120000"/>
              </a:lnSpc>
              <a:spcAft>
                <a:spcPts val="0"/>
              </a:spcAft>
            </a:pPr>
            <a:r>
              <a:rPr lang="zh-CN" sz="1800" b="0" dirty="0">
                <a:solidFill>
                  <a:schemeClr val="tx1">
                    <a:lumMod val="75000"/>
                    <a:lumOff val="25000"/>
                  </a:schemeClr>
                </a:solidFill>
                <a:latin typeface="+mn-ea"/>
                <a:cs typeface="+mn-ea"/>
              </a:rPr>
              <a:t>6、进行预测。</a:t>
            </a: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第六章</a:t>
              </a:r>
              <a:r>
                <a:rPr lang="zh-CN" altLang="en-US" sz="2800" dirty="0">
                  <a:solidFill>
                    <a:srgbClr val="FFC000"/>
                  </a:solidFill>
                </a:rPr>
                <a:t>　</a:t>
              </a:r>
              <a:r>
                <a:rPr lang="zh-CN" altLang="en-US" sz="2800" dirty="0" smtClean="0">
                  <a:solidFill>
                    <a:srgbClr val="FFC000"/>
                  </a:solidFill>
                </a:rPr>
                <a:t>深度学习</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514600" cy="414020"/>
            </a:xfrm>
            <a:prstGeom prst="rect">
              <a:avLst/>
            </a:prstGeom>
          </p:spPr>
          <p:txBody>
            <a:bodyPr wrap="none">
              <a:spAutoFit/>
            </a:bodyPr>
            <a:lstStyle/>
            <a:p>
              <a:pPr algn="l"/>
              <a:r>
                <a:rPr lang="en-US" altLang="zh-CN" sz="2100" spc="225" dirty="0" smtClean="0">
                  <a:solidFill>
                    <a:schemeClr val="bg1"/>
                  </a:solidFill>
                </a:rPr>
                <a:t>6.1</a:t>
              </a:r>
              <a:r>
                <a:rPr lang="zh-CN" altLang="en-US" sz="2100" spc="225" dirty="0" smtClean="0">
                  <a:solidFill>
                    <a:schemeClr val="bg1"/>
                  </a:solidFill>
                </a:rPr>
                <a:t> 深度学习概况</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6.2</a:t>
              </a:r>
              <a:r>
                <a:rPr lang="zh-CN" altLang="en-US" sz="2100" spc="225" dirty="0" smtClean="0">
                  <a:solidFill>
                    <a:schemeClr val="tx1">
                      <a:lumMod val="75000"/>
                      <a:lumOff val="25000"/>
                    </a:schemeClr>
                  </a:solidFill>
                </a:rPr>
                <a:t> 神经网络基础</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6.3</a:t>
              </a:r>
              <a:r>
                <a:rPr lang="zh-CN" altLang="en-US" sz="2100" spc="225" dirty="0" smtClean="0">
                  <a:solidFill>
                    <a:schemeClr val="tx1">
                      <a:lumMod val="75000"/>
                      <a:lumOff val="25000"/>
                    </a:schemeClr>
                  </a:solidFill>
                </a:rPr>
                <a:t> 深度学习框架</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6.5</a:t>
              </a:r>
              <a:r>
                <a:rPr lang="zh-CN" altLang="en-US" sz="2100" spc="225" dirty="0" smtClean="0">
                  <a:solidFill>
                    <a:schemeClr val="tx1">
                      <a:lumMod val="75000"/>
                      <a:lumOff val="25000"/>
                    </a:schemeClr>
                  </a:solidFill>
                </a:rPr>
                <a:t> 强化学习</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6.4</a:t>
              </a:r>
              <a:r>
                <a:rPr lang="zh-CN" altLang="en-US" sz="2100" spc="225" dirty="0" smtClean="0">
                  <a:solidFill>
                    <a:schemeClr val="tx1">
                      <a:lumMod val="75000"/>
                      <a:lumOff val="25000"/>
                    </a:schemeClr>
                  </a:solidFill>
                </a:rPr>
                <a:t> 卷积神经网络</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5172075"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6.6</a:t>
              </a:r>
              <a:r>
                <a:rPr lang="zh-CN" altLang="en-US" sz="2100" spc="225" dirty="0" smtClean="0">
                  <a:solidFill>
                    <a:schemeClr val="tx1">
                      <a:lumMod val="75000"/>
                      <a:lumOff val="25000"/>
                    </a:schemeClr>
                  </a:solidFill>
                  <a:sym typeface="+mn-ea"/>
                </a:rPr>
                <a:t> 实验：利用卷积神经网络识别图像</a:t>
              </a:r>
            </a:p>
          </p:txBody>
        </p:sp>
      </p:grpSp>
      <p:grpSp>
        <p:nvGrpSpPr>
          <p:cNvPr id="5" name="组合 4"/>
          <p:cNvGrpSpPr/>
          <p:nvPr/>
        </p:nvGrpSpPr>
        <p:grpSpPr>
          <a:xfrm>
            <a:off x="1753200" y="540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2"/>
          <a:srcRect l="19090" t="21720" r="16280" b="22029"/>
          <a:stretch>
            <a:fillRect/>
          </a:stretch>
        </p:blipFill>
        <p:spPr>
          <a:xfrm>
            <a:off x="0" y="0"/>
            <a:ext cx="9169400" cy="6879590"/>
          </a:xfrm>
          <a:prstGeom prst="rect">
            <a:avLst/>
          </a:prstGeom>
        </p:spPr>
      </p:pic>
      <p:sp>
        <p:nvSpPr>
          <p:cNvPr id="5" name="矩形 4"/>
          <p:cNvSpPr/>
          <p:nvPr/>
        </p:nvSpPr>
        <p:spPr>
          <a:xfrm>
            <a:off x="609793" y="1696553"/>
            <a:ext cx="7920000" cy="3046095"/>
          </a:xfrm>
          <a:prstGeom prst="rect">
            <a:avLst/>
          </a:prstGeom>
        </p:spPr>
        <p:txBody>
          <a:bodyPr wrap="square">
            <a:spAutoFit/>
          </a:bodyPr>
          <a:lstStyle/>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1、线性函数为什么不能做隐藏层的激活函数？</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2、为什么说深度学习是端到端的学习？</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3、什么是卷积，卷积的作用。</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4、简述神经网络的权值更新算法。</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5、LeNet-5网络的结构。</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6、深度卷积神经网络为防止过拟合，提高泛化能力，使用的措施。</a:t>
            </a:r>
          </a:p>
          <a:p>
            <a:pPr>
              <a:lnSpc>
                <a:spcPct val="120000"/>
              </a:lnSpc>
              <a:spcBef>
                <a:spcPts val="0"/>
              </a:spcBef>
              <a:spcAft>
                <a:spcPts val="0"/>
              </a:spcAft>
            </a:pPr>
            <a:r>
              <a:rPr altLang="zh-CN" sz="2000" spc="225" dirty="0">
                <a:solidFill>
                  <a:prstClr val="white"/>
                </a:solidFill>
                <a:latin typeface="微软雅黑" panose="020B0503020204020204" pitchFamily="34" charset="-122"/>
                <a:ea typeface="微软雅黑" panose="020B0503020204020204" pitchFamily="34" charset="-122"/>
                <a:cs typeface="微软雅黑" panose="020B0503020204020204" pitchFamily="34" charset="-122"/>
              </a:rPr>
              <a:t>7、强化学习包含哪些要素。</a:t>
            </a:r>
          </a:p>
        </p:txBody>
      </p:sp>
      <p:sp>
        <p:nvSpPr>
          <p:cNvPr id="3" name="矩形 2"/>
          <p:cNvSpPr/>
          <p:nvPr/>
        </p:nvSpPr>
        <p:spPr>
          <a:xfrm>
            <a:off x="564072" y="586600"/>
            <a:ext cx="1554480" cy="645160"/>
          </a:xfrm>
          <a:prstGeom prst="rect">
            <a:avLst/>
          </a:prstGeom>
        </p:spPr>
        <p:txBody>
          <a:bodyPr wrap="none">
            <a:spAutoFit/>
          </a:bodyPr>
          <a:lstStyle/>
          <a:p>
            <a:r>
              <a:rPr lang="zh-CN" altLang="en-US" sz="3600" b="1" dirty="0">
                <a:solidFill>
                  <a:srgbClr val="96C527"/>
                </a:solidFill>
              </a:rPr>
              <a:t>习题：</a:t>
            </a:r>
          </a:p>
        </p:txBody>
      </p:sp>
      <p:cxnSp>
        <p:nvCxnSpPr>
          <p:cNvPr id="6" name="直接连接符 5"/>
          <p:cNvCxnSpPr/>
          <p:nvPr/>
        </p:nvCxnSpPr>
        <p:spPr>
          <a:xfrm>
            <a:off x="564073" y="131656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406812"/>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2"/>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2"/>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9"/>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1"/>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2"/>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2"/>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4"/>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4"/>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4"/>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p>
          </p:txBody>
        </p:sp>
        <p:pic>
          <p:nvPicPr>
            <p:cNvPr id="3077" name="Picture 5"/>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lstStyle/>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p>
        </p:txBody>
      </p:sp>
      <p:pic>
        <p:nvPicPr>
          <p:cNvPr id="21" name="图片 25"/>
          <p:cNvPicPr>
            <a:picLocks noChangeAspect="1"/>
          </p:cNvPicPr>
          <p:nvPr>
            <p:custDataLst>
              <p:tags r:id="rId1"/>
            </p:custDataLst>
          </p:nvPr>
        </p:nvPicPr>
        <p:blipFill>
          <a:blip r:embed="rId25"/>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2"/>
            </p:custDataLst>
          </p:nvPr>
        </p:nvPicPr>
        <p:blipFill>
          <a:blip r:embed="rId26"/>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3"/>
            </p:custDataLst>
          </p:nvPr>
        </p:nvPicPr>
        <p:blipFill>
          <a:blip r:embed="rId27"/>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4"/>
            </p:custDataLst>
          </p:nvPr>
        </p:nvPicPr>
        <p:blipFill>
          <a:blip r:embed="rId2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5"/>
            </p:custDataLst>
          </p:nvPr>
        </p:nvPicPr>
        <p:blipFill>
          <a:blip r:embed="rId29"/>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6"/>
            </p:custDataLst>
          </p:nvPr>
        </p:nvPicPr>
        <p:blipFill>
          <a:blip r:embed="rId30"/>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7"/>
            </p:custDataLst>
          </p:nvPr>
        </p:nvPicPr>
        <p:blipFill>
          <a:blip r:embed="rId31"/>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8"/>
            </p:custDataLst>
          </p:nvPr>
        </p:nvPicPr>
        <p:blipFill>
          <a:blip r:embed="rId32"/>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9"/>
            </p:custDataLst>
          </p:nvPr>
        </p:nvPicPr>
        <p:blipFill>
          <a:blip r:embed="rId33"/>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0"/>
            </p:custDataLst>
          </p:nvPr>
        </p:nvPicPr>
        <p:blipFill>
          <a:blip r:embed="rId34"/>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11"/>
            </p:custDataLst>
          </p:nvPr>
        </p:nvPicPr>
        <p:blipFill>
          <a:blip r:embed="rId35"/>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12"/>
            </p:custDataLst>
          </p:nvPr>
        </p:nvPicPr>
        <p:blipFill>
          <a:blip r:embed="rId36"/>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13"/>
            </p:custDataLst>
          </p:nvPr>
        </p:nvPicPr>
        <p:blipFill>
          <a:blip r:embed="rId37"/>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14"/>
            </p:custDataLst>
          </p:nvPr>
        </p:nvPicPr>
        <p:blipFill>
          <a:blip r:embed="rId3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15"/>
            </p:custDataLst>
          </p:nvPr>
        </p:nvPicPr>
        <p:blipFill>
          <a:blip r:embed="rId39"/>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16"/>
            </p:custDataLst>
          </p:nvPr>
        </p:nvPicPr>
        <p:blipFill>
          <a:blip r:embed="rId40"/>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17"/>
            </p:custDataLst>
          </p:nvPr>
        </p:nvPicPr>
        <p:blipFill>
          <a:blip r:embed="rId41"/>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18"/>
            </p:custDataLst>
          </p:nvPr>
        </p:nvPicPr>
        <p:blipFill>
          <a:blip r:embed="rId42"/>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19"/>
            </p:custDataLst>
          </p:nvPr>
        </p:nvPicPr>
        <p:blipFill>
          <a:blip r:embed="rId43"/>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20"/>
            </p:custDataLst>
          </p:nvPr>
        </p:nvPicPr>
        <p:blipFill>
          <a:blip r:embed="rId44"/>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21"/>
            </p:custDataLst>
          </p:nvPr>
        </p:nvPicPr>
        <p:blipFill>
          <a:blip r:embed="rId45"/>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6"/>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7"/>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8"/>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9"/>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50"/>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51"/>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52"/>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22"/>
            </p:custDataLst>
          </p:nvPr>
        </p:nvPicPr>
        <p:blipFill>
          <a:blip r:embed="rId53"/>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4"/>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23"/>
            </p:custDataLst>
          </p:nvPr>
        </p:nvPicPr>
        <p:blipFill>
          <a:blip r:embed="rId55"/>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6</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深度学习概况</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深度学习分类</a:t>
            </a:r>
          </a:p>
        </p:txBody>
      </p:sp>
      <p:sp>
        <p:nvSpPr>
          <p:cNvPr id="15" name="文本占位符 11"/>
          <p:cNvSpPr>
            <a:spLocks noGrp="1"/>
          </p:cNvSpPr>
          <p:nvPr/>
        </p:nvSpPr>
        <p:spPr>
          <a:xfrm>
            <a:off x="971550" y="1800225"/>
            <a:ext cx="7200265" cy="432371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Aft>
                <a:spcPts val="0"/>
              </a:spcAft>
            </a:pPr>
            <a:endParaRPr altLang="zh-CN" sz="1800" b="0" dirty="0">
              <a:solidFill>
                <a:schemeClr val="tx1">
                  <a:lumMod val="75000"/>
                  <a:lumOff val="25000"/>
                </a:schemeClr>
              </a:solidFill>
              <a:latin typeface="+mn-ea"/>
              <a:cs typeface="+mn-ea"/>
            </a:endParaRPr>
          </a:p>
        </p:txBody>
      </p:sp>
      <p:pic>
        <p:nvPicPr>
          <p:cNvPr id="2" name="图片 1"/>
          <p:cNvPicPr>
            <a:picLocks noChangeAspect="1"/>
          </p:cNvPicPr>
          <p:nvPr/>
        </p:nvPicPr>
        <p:blipFill>
          <a:blip r:embed="rId2"/>
          <a:stretch>
            <a:fillRect/>
          </a:stretch>
        </p:blipFill>
        <p:spPr>
          <a:xfrm>
            <a:off x="2411730" y="1475740"/>
            <a:ext cx="4320000" cy="4378718"/>
          </a:xfrm>
          <a:prstGeom prst="rect">
            <a:avLst/>
          </a:prstGeom>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sz="2100" b="1" spc="225" dirty="0">
                <a:solidFill>
                  <a:prstClr val="white"/>
                </a:solidFill>
              </a:rPr>
              <a:t>6</a:t>
            </a:r>
            <a:r>
              <a:rPr sz="2100" b="1" spc="225" dirty="0">
                <a:solidFill>
                  <a:prstClr val="white"/>
                </a:solidFill>
              </a:rPr>
              <a:t>.</a:t>
            </a:r>
            <a:r>
              <a:rPr lang="en-US" sz="2100" b="1" spc="225" dirty="0" smtClean="0">
                <a:solidFill>
                  <a:prstClr val="white"/>
                </a:solidFill>
              </a:rPr>
              <a:t>1 </a:t>
            </a:r>
            <a:r>
              <a:rPr lang="zh-CN" altLang="en-US" sz="2100" b="1" spc="225" dirty="0">
                <a:solidFill>
                  <a:prstClr val="white"/>
                </a:solidFill>
              </a:rPr>
              <a:t>深度学习概况</a:t>
            </a:r>
          </a:p>
        </p:txBody>
      </p:sp>
      <p:sp>
        <p:nvSpPr>
          <p:cNvPr id="5" name="TextBox 4"/>
          <p:cNvSpPr txBox="1"/>
          <p:nvPr/>
        </p:nvSpPr>
        <p:spPr>
          <a:xfrm>
            <a:off x="6523891" y="255004"/>
            <a:ext cx="3006969" cy="300355"/>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第六章 </a:t>
            </a:r>
            <a:r>
              <a:rPr lang="zh-CN" sz="1355" dirty="0" smtClean="0">
                <a:solidFill>
                  <a:prstClr val="white"/>
                </a:solidFill>
              </a:rPr>
              <a:t>深度学习</a:t>
            </a:r>
            <a:endParaRPr lang="zh-CN" sz="1355" dirty="0">
              <a:solidFill>
                <a:prstClr val="white"/>
              </a:solidFill>
            </a:endParaRPr>
          </a:p>
        </p:txBody>
      </p:sp>
      <p:sp>
        <p:nvSpPr>
          <p:cNvPr id="6" name="文本占位符 5"/>
          <p:cNvSpPr>
            <a:spLocks noGrp="1"/>
          </p:cNvSpPr>
          <p:nvPr>
            <p:ph type="body" sz="quarter" idx="13"/>
          </p:nvPr>
        </p:nvSpPr>
        <p:spPr>
          <a:xfrm>
            <a:off x="360000" y="936000"/>
            <a:ext cx="7200000" cy="540000"/>
          </a:xfrm>
        </p:spPr>
        <p:txBody>
          <a:bodyPr>
            <a:normAutofit lnSpcReduction="10000"/>
          </a:bodyPr>
          <a:lstStyle/>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rPr>
              <a:t>4 </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深度学习的入门建议</a:t>
            </a:r>
          </a:p>
        </p:txBody>
      </p:sp>
      <p:graphicFrame>
        <p:nvGraphicFramePr>
          <p:cNvPr id="3" name="图示 2"/>
          <p:cNvGraphicFramePr/>
          <p:nvPr/>
        </p:nvGraphicFramePr>
        <p:xfrm>
          <a:off x="509331" y="1545054"/>
          <a:ext cx="812454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244677" y="1196140"/>
              <a:ext cx="2819152" cy="521970"/>
            </a:xfrm>
            <a:prstGeom prst="rect">
              <a:avLst/>
            </a:prstGeom>
            <a:noFill/>
          </p:spPr>
          <p:txBody>
            <a:bodyPr wrap="square" rtlCol="0">
              <a:spAutoFit/>
            </a:bodyPr>
            <a:lstStyle/>
            <a:p>
              <a:pPr algn="ctr"/>
              <a:r>
                <a:rPr lang="zh-CN" altLang="en-US" sz="2800" dirty="0" smtClean="0">
                  <a:solidFill>
                    <a:srgbClr val="FFC000"/>
                  </a:solidFill>
                </a:rPr>
                <a:t>第六章</a:t>
              </a:r>
              <a:r>
                <a:rPr lang="zh-CN" altLang="en-US" sz="2800" dirty="0">
                  <a:solidFill>
                    <a:srgbClr val="FFC000"/>
                  </a:solidFill>
                </a:rPr>
                <a:t>　</a:t>
              </a:r>
              <a:r>
                <a:rPr lang="zh-CN" altLang="en-US" sz="2800" dirty="0" smtClean="0">
                  <a:solidFill>
                    <a:srgbClr val="FFC000"/>
                  </a:solidFill>
                </a:rPr>
                <a:t>深度学习</a:t>
              </a:r>
            </a:p>
          </p:txBody>
        </p:sp>
      </p:grpSp>
      <p:grpSp>
        <p:nvGrpSpPr>
          <p:cNvPr id="67" name="组合 66"/>
          <p:cNvGrpSpPr/>
          <p:nvPr/>
        </p:nvGrpSpPr>
        <p:grpSpPr>
          <a:xfrm>
            <a:off x="1754534" y="2160000"/>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6.1</a:t>
              </a:r>
              <a:r>
                <a:rPr lang="zh-CN" altLang="en-US" sz="2100" spc="225" dirty="0" smtClean="0">
                  <a:solidFill>
                    <a:schemeClr val="tx1">
                      <a:lumMod val="75000"/>
                      <a:lumOff val="25000"/>
                    </a:schemeClr>
                  </a:solidFill>
                </a:rPr>
                <a:t> 深度学习概况</a:t>
              </a:r>
            </a:p>
          </p:txBody>
        </p:sp>
      </p:grpSp>
      <p:grpSp>
        <p:nvGrpSpPr>
          <p:cNvPr id="68" name="组合 67"/>
          <p:cNvGrpSpPr/>
          <p:nvPr/>
        </p:nvGrpSpPr>
        <p:grpSpPr>
          <a:xfrm>
            <a:off x="1754534" y="2700000"/>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2E75B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514600" cy="414020"/>
            </a:xfrm>
            <a:prstGeom prst="rect">
              <a:avLst/>
            </a:prstGeom>
          </p:spPr>
          <p:txBody>
            <a:bodyPr wrap="none">
              <a:spAutoFit/>
            </a:bodyPr>
            <a:lstStyle/>
            <a:p>
              <a:pPr algn="l"/>
              <a:r>
                <a:rPr lang="en-US" altLang="zh-CN" sz="2100" spc="225" dirty="0" smtClean="0">
                  <a:solidFill>
                    <a:schemeClr val="bg1"/>
                  </a:solidFill>
                </a:rPr>
                <a:t>6.2</a:t>
              </a:r>
              <a:r>
                <a:rPr lang="zh-CN" altLang="en-US" sz="2100" spc="225" dirty="0" smtClean="0">
                  <a:solidFill>
                    <a:schemeClr val="bg1"/>
                  </a:solidFill>
                </a:rPr>
                <a:t> 神经网络基础</a:t>
              </a:r>
            </a:p>
          </p:txBody>
        </p:sp>
      </p:grpSp>
      <p:grpSp>
        <p:nvGrpSpPr>
          <p:cNvPr id="69" name="组合 68"/>
          <p:cNvGrpSpPr/>
          <p:nvPr/>
        </p:nvGrpSpPr>
        <p:grpSpPr>
          <a:xfrm>
            <a:off x="1754534" y="3240000"/>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6.3</a:t>
              </a:r>
              <a:r>
                <a:rPr lang="zh-CN" altLang="en-US" sz="2100" spc="225" dirty="0" smtClean="0">
                  <a:solidFill>
                    <a:schemeClr val="tx1">
                      <a:lumMod val="75000"/>
                      <a:lumOff val="25000"/>
                    </a:schemeClr>
                  </a:solidFill>
                </a:rPr>
                <a:t> 深度学习框架</a:t>
              </a:r>
            </a:p>
          </p:txBody>
        </p:sp>
      </p:grpSp>
      <p:grpSp>
        <p:nvGrpSpPr>
          <p:cNvPr id="70" name="组合 69"/>
          <p:cNvGrpSpPr/>
          <p:nvPr/>
        </p:nvGrpSpPr>
        <p:grpSpPr>
          <a:xfrm>
            <a:off x="1754534" y="4320000"/>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92405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6.5</a:t>
              </a:r>
              <a:r>
                <a:rPr lang="zh-CN" altLang="en-US" sz="2100" spc="225" dirty="0" smtClean="0">
                  <a:solidFill>
                    <a:schemeClr val="tx1">
                      <a:lumMod val="75000"/>
                      <a:lumOff val="25000"/>
                    </a:schemeClr>
                  </a:solidFill>
                </a:rPr>
                <a:t> 强化学习</a:t>
              </a: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754630" cy="299085"/>
          </a:xfrm>
          <a:prstGeom prst="rect">
            <a:avLst/>
          </a:prstGeom>
        </p:spPr>
        <p:txBody>
          <a:bodyPr wrap="none">
            <a:spAutoFit/>
          </a:bodyPr>
          <a:lstStyle/>
          <a:p>
            <a:pPr algn="l"/>
            <a:r>
              <a:rPr lang="zh-CN" altLang="en-US" sz="1350">
                <a:solidFill>
                  <a:prstClr val="white"/>
                </a:solidFill>
                <a:sym typeface="+mn-ea"/>
              </a:rPr>
              <a:t>高等学校人工智能通识课规划教材</a:t>
            </a:r>
            <a:endParaRPr lang="zh-CN" altLang="en-US" sz="1350" dirty="0">
              <a:solidFill>
                <a:prstClr val="white"/>
              </a:solidFill>
            </a:endParaRPr>
          </a:p>
        </p:txBody>
      </p:sp>
      <p:grpSp>
        <p:nvGrpSpPr>
          <p:cNvPr id="46" name="组合 45"/>
          <p:cNvGrpSpPr/>
          <p:nvPr/>
        </p:nvGrpSpPr>
        <p:grpSpPr>
          <a:xfrm>
            <a:off x="1743158" y="3780000"/>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514600" cy="414020"/>
            </a:xfrm>
            <a:prstGeom prst="rect">
              <a:avLst/>
            </a:prstGeom>
          </p:spPr>
          <p:txBody>
            <a:bodyPr wrap="none">
              <a:spAutoFit/>
            </a:bodyPr>
            <a:lstStyle/>
            <a:p>
              <a:pPr algn="l"/>
              <a:r>
                <a:rPr lang="en-US" altLang="zh-CN" sz="2100" spc="225" dirty="0" smtClean="0">
                  <a:solidFill>
                    <a:schemeClr val="tx1">
                      <a:lumMod val="75000"/>
                      <a:lumOff val="25000"/>
                    </a:schemeClr>
                  </a:solidFill>
                </a:rPr>
                <a:t>6.4</a:t>
              </a:r>
              <a:r>
                <a:rPr lang="zh-CN" altLang="en-US" sz="2100" spc="225" dirty="0" smtClean="0">
                  <a:solidFill>
                    <a:schemeClr val="tx1">
                      <a:lumMod val="75000"/>
                      <a:lumOff val="25000"/>
                    </a:schemeClr>
                  </a:solidFill>
                </a:rPr>
                <a:t> 卷积神经网络</a:t>
              </a:r>
            </a:p>
          </p:txBody>
        </p:sp>
      </p:grpSp>
      <p:grpSp>
        <p:nvGrpSpPr>
          <p:cNvPr id="2" name="组合 1"/>
          <p:cNvGrpSpPr/>
          <p:nvPr/>
        </p:nvGrpSpPr>
        <p:grpSpPr>
          <a:xfrm>
            <a:off x="1753200" y="4860000"/>
            <a:ext cx="5693399" cy="424801"/>
            <a:chOff x="1807265" y="3866296"/>
            <a:chExt cx="5693399" cy="424801"/>
          </a:xfrm>
        </p:grpSpPr>
        <p:sp>
          <p:nvSpPr>
            <p:cNvPr id="3" name="圆角矩形 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 name="矩形 3"/>
            <p:cNvSpPr/>
            <p:nvPr/>
          </p:nvSpPr>
          <p:spPr>
            <a:xfrm>
              <a:off x="1881814" y="3877077"/>
              <a:ext cx="5172075" cy="414020"/>
            </a:xfrm>
            <a:prstGeom prst="rect">
              <a:avLst/>
            </a:prstGeom>
          </p:spPr>
          <p:txBody>
            <a:bodyPr wrap="none">
              <a:spAutoFit/>
            </a:bodyPr>
            <a:lstStyle/>
            <a:p>
              <a:pPr algn="l"/>
              <a:r>
                <a:rPr lang="en-US" altLang="zh-CN" sz="2100" spc="225" dirty="0" smtClean="0">
                  <a:solidFill>
                    <a:schemeClr val="tx1">
                      <a:lumMod val="75000"/>
                      <a:lumOff val="25000"/>
                    </a:schemeClr>
                  </a:solidFill>
                  <a:sym typeface="+mn-ea"/>
                </a:rPr>
                <a:t>6.6</a:t>
              </a:r>
              <a:r>
                <a:rPr lang="zh-CN" altLang="en-US" sz="2100" spc="225" dirty="0" smtClean="0">
                  <a:solidFill>
                    <a:schemeClr val="tx1">
                      <a:lumMod val="75000"/>
                      <a:lumOff val="25000"/>
                    </a:schemeClr>
                  </a:solidFill>
                  <a:sym typeface="+mn-ea"/>
                </a:rPr>
                <a:t> 实验：利用卷积神经网络识别图像</a:t>
              </a:r>
            </a:p>
          </p:txBody>
        </p:sp>
      </p:grpSp>
      <p:grpSp>
        <p:nvGrpSpPr>
          <p:cNvPr id="5" name="组合 4"/>
          <p:cNvGrpSpPr/>
          <p:nvPr/>
        </p:nvGrpSpPr>
        <p:grpSpPr>
          <a:xfrm>
            <a:off x="1753200" y="5400000"/>
            <a:ext cx="5693399" cy="424801"/>
            <a:chOff x="1807265" y="3866296"/>
            <a:chExt cx="5693399" cy="424801"/>
          </a:xfrm>
        </p:grpSpPr>
        <p:sp>
          <p:nvSpPr>
            <p:cNvPr id="15" name="圆角矩形 1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6" name="矩形 15"/>
            <p:cNvSpPr/>
            <p:nvPr/>
          </p:nvSpPr>
          <p:spPr>
            <a:xfrm>
              <a:off x="1881814" y="3877077"/>
              <a:ext cx="773430" cy="414020"/>
            </a:xfrm>
            <a:prstGeom prst="rect">
              <a:avLst/>
            </a:prstGeom>
          </p:spPr>
          <p:txBody>
            <a:bodyPr wrap="none">
              <a:spAutoFit/>
            </a:bodyPr>
            <a:lstStyle/>
            <a:p>
              <a:pPr algn="l"/>
              <a:r>
                <a:rPr lang="zh-CN" sz="2100" spc="225" dirty="0" smtClean="0">
                  <a:solidFill>
                    <a:schemeClr val="tx1">
                      <a:lumMod val="75000"/>
                      <a:lumOff val="25000"/>
                    </a:schemeClr>
                  </a:solidFill>
                </a:rPr>
                <a:t>习题</a:t>
              </a:r>
            </a:p>
          </p:txBody>
        </p:sp>
      </p:grpSp>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1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470,&quot;width&quot;:5300}"/>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3.7700303667366,&quot;width&quot;:1643.1365829854146}"/>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643.1365829854146}"/>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26.6631628124269,&quot;width&quot;:1576.4381065987097}"/>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4.5547769212799,&quot;width&quot;:1738.8685137992736}"/>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65.2261153935997,&quot;width&quot;:2009.5858591335468}"/>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6.5056061667833,&quot;width&quot;:1618.0265683457139}"/>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97.2903527213266,&quot;width&quot;:1570.1606029387845}"/>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31.3655687923383,&quot;width&quot;:1946.026134576804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738.083825841783}"/>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0209063302964,&quot;width&quot;:2169.6622024616386}"/>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3.5903994393834,&quot;width&quot;:1643.1365829854146}"/>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16.9090165849102,&quot;width&quot;:1643.1365829854146}"/>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2.8056528848401,&quot;width&quot;:1643.1365829854146}"/>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4.3751459939267,&quot;width&quot;:1643.1365829854146}"/>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176.1021957486569,&quot;width&quot;:1844.0167001030202}"/>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3.0073580939033,&quot;width&quot;:1643.1365829854146}"/>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52.2226115393601,&quot;width&quot;:1570.9452908962751}"/>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62.4243167484233,&quot;width&quot;:1629.012199750583}"/>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245.9446391030133,&quot;width&quot;:1555.251531746462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52.6701705209061,&quot;width&quot;:1724.744130564442}"/>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346.3921980845598,&quot;width&quot;:1727.0981944369139}"/>
</p:tagLst>
</file>

<file path=ppt/tags/tag4.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9.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2838</Words>
  <Application>Microsoft Office PowerPoint</Application>
  <PresentationFormat>全屏显示(4:3)</PresentationFormat>
  <Paragraphs>382</Paragraphs>
  <Slides>67</Slides>
  <Notes>7</Notes>
  <HiddenSlides>0</HiddenSlides>
  <MMClips>0</MMClips>
  <ScaleCrop>false</ScaleCrop>
  <HeadingPairs>
    <vt:vector size="6" baseType="variant">
      <vt:variant>
        <vt:lpstr>主题</vt:lpstr>
      </vt:variant>
      <vt:variant>
        <vt:i4>4</vt:i4>
      </vt:variant>
      <vt:variant>
        <vt:lpstr>嵌入 OLE 服务器</vt:lpstr>
      </vt:variant>
      <vt:variant>
        <vt:i4>1</vt:i4>
      </vt:variant>
      <vt:variant>
        <vt:lpstr>幻灯片标题</vt:lpstr>
      </vt:variant>
      <vt:variant>
        <vt:i4>67</vt:i4>
      </vt:variant>
    </vt:vector>
  </HeadingPairs>
  <TitlesOfParts>
    <vt:vector size="72" baseType="lpstr">
      <vt:lpstr>Office 主题</vt:lpstr>
      <vt:lpstr>2_Office 主题</vt:lpstr>
      <vt:lpstr>3_Office 主题</vt:lpstr>
      <vt:lpstr>4_Office 主题</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143</cp:revision>
  <dcterms:created xsi:type="dcterms:W3CDTF">2018-03-01T02:03:00Z</dcterms:created>
  <dcterms:modified xsi:type="dcterms:W3CDTF">2021-06-23T09:11:13Z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