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3"/>
    <p:sldMasterId id="2147483672" r:id="rId4"/>
    <p:sldMasterId id="2147483676" r:id="rId5"/>
    <p:sldMasterId id="2147483681" r:id="rId6"/>
  </p:sldMasterIdLst>
  <p:notesMasterIdLst>
    <p:notesMasterId r:id="rId9"/>
  </p:notesMasterIdLst>
  <p:sldIdLst>
    <p:sldId id="257" r:id="rId7"/>
    <p:sldId id="380" r:id="rId8"/>
    <p:sldId id="511" r:id="rId10"/>
    <p:sldId id="527" r:id="rId11"/>
    <p:sldId id="520" r:id="rId12"/>
    <p:sldId id="537" r:id="rId13"/>
    <p:sldId id="542" r:id="rId14"/>
    <p:sldId id="543" r:id="rId15"/>
    <p:sldId id="545" r:id="rId16"/>
    <p:sldId id="505" r:id="rId17"/>
    <p:sldId id="515" r:id="rId18"/>
    <p:sldId id="528" r:id="rId19"/>
    <p:sldId id="532" r:id="rId20"/>
    <p:sldId id="533" r:id="rId21"/>
    <p:sldId id="534" r:id="rId22"/>
    <p:sldId id="535" r:id="rId23"/>
    <p:sldId id="536" r:id="rId24"/>
    <p:sldId id="506" r:id="rId25"/>
    <p:sldId id="546" r:id="rId26"/>
    <p:sldId id="547" r:id="rId27"/>
    <p:sldId id="548" r:id="rId28"/>
    <p:sldId id="524" r:id="rId29"/>
    <p:sldId id="549" r:id="rId30"/>
    <p:sldId id="510" r:id="rId31"/>
    <p:sldId id="499" r:id="rId32"/>
    <p:sldId id="500" r:id="rId33"/>
    <p:sldId id="501" r:id="rId34"/>
    <p:sldId id="502" r:id="rId35"/>
    <p:sldId id="503" r:id="rId36"/>
    <p:sldId id="504"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77045" autoAdjust="0"/>
  </p:normalViewPr>
  <p:slideViewPr>
    <p:cSldViewPr snapToGrid="0">
      <p:cViewPr>
        <p:scale>
          <a:sx n="100" d="100"/>
          <a:sy n="100" d="100"/>
        </p:scale>
        <p:origin x="-1118" y="792"/>
      </p:cViewPr>
      <p:guideLst>
        <p:guide orient="horz" pos="2131"/>
        <p:guide pos="2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Of  69</a:t>
            </a:r>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chemeClr val="bg1"/>
                </a:solidFill>
              </a:rPr>
              <a:t>感谢聆听</a:t>
            </a:r>
            <a:endParaRPr lang="zh-CN" altLang="en-US" sz="7200" spc="6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9" Type="http://schemas.openxmlformats.org/officeDocument/2006/relationships/theme" Target="../theme/theme2.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cstor.cn/proTextdetail_11007.html" TargetMode="External"/><Relationship Id="rId4" Type="http://schemas.openxmlformats.org/officeDocument/2006/relationships/image" Target="../media/image24.jpeg"/><Relationship Id="rId3" Type="http://schemas.openxmlformats.org/officeDocument/2006/relationships/hyperlink" Target="http://www.cstor.cn/proTextdetail_12031.html" TargetMode="External"/><Relationship Id="rId2" Type="http://schemas.openxmlformats.org/officeDocument/2006/relationships/image" Target="../media/image23.jpeg"/><Relationship Id="rId1" Type="http://schemas.openxmlformats.org/officeDocument/2006/relationships/hyperlink" Target="http://www.cstor.cn/proTextdetail_10766.html" TargetMode="Externa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2.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9.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41.png"/><Relationship Id="rId7" Type="http://schemas.openxmlformats.org/officeDocument/2006/relationships/hyperlink" Target="http://www.chinarobots.cn/" TargetMode="External"/><Relationship Id="rId6" Type="http://schemas.openxmlformats.org/officeDocument/2006/relationships/image" Target="../media/image40.png"/><Relationship Id="rId5" Type="http://schemas.openxmlformats.org/officeDocument/2006/relationships/hyperlink" Target="http://www.chinaaiworld.cn/" TargetMode="External"/><Relationship Id="rId4" Type="http://schemas.openxmlformats.org/officeDocument/2006/relationships/image" Target="../media/image39.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51.png"/><Relationship Id="rId25" Type="http://schemas.openxmlformats.org/officeDocument/2006/relationships/image" Target="../media/image50.png"/><Relationship Id="rId24" Type="http://schemas.openxmlformats.org/officeDocument/2006/relationships/hyperlink" Target="http://www.envicloud.cn/" TargetMode="External"/><Relationship Id="rId23" Type="http://schemas.openxmlformats.org/officeDocument/2006/relationships/image" Target="../media/image49.png"/><Relationship Id="rId22" Type="http://schemas.openxmlformats.org/officeDocument/2006/relationships/image" Target="../media/image48.png"/><Relationship Id="rId21" Type="http://schemas.openxmlformats.org/officeDocument/2006/relationships/hyperlink" Target="http://www.wanwuyun.com/" TargetMode="External"/><Relationship Id="rId20" Type="http://schemas.openxmlformats.org/officeDocument/2006/relationships/image" Target="../media/image47.png"/><Relationship Id="rId2" Type="http://schemas.openxmlformats.org/officeDocument/2006/relationships/image" Target="../media/image38.png"/><Relationship Id="rId19" Type="http://schemas.openxmlformats.org/officeDocument/2006/relationships/hyperlink" Target="http://www.smartcitychina.cn/" TargetMode="External"/><Relationship Id="rId18" Type="http://schemas.openxmlformats.org/officeDocument/2006/relationships/image" Target="../media/image46.png"/><Relationship Id="rId17" Type="http://schemas.openxmlformats.org/officeDocument/2006/relationships/hyperlink" Target="http://www.netofthings.cn/" TargetMode="External"/><Relationship Id="rId16" Type="http://schemas.openxmlformats.org/officeDocument/2006/relationships/image" Target="../media/image45.png"/><Relationship Id="rId15" Type="http://schemas.openxmlformats.org/officeDocument/2006/relationships/hyperlink" Target="http://www.thebigdata.cn/" TargetMode="External"/><Relationship Id="rId14" Type="http://schemas.openxmlformats.org/officeDocument/2006/relationships/image" Target="../media/image44.png"/><Relationship Id="rId13" Type="http://schemas.openxmlformats.org/officeDocument/2006/relationships/hyperlink" Target="http://www.worldstor.cn/" TargetMode="External"/><Relationship Id="rId12" Type="http://schemas.openxmlformats.org/officeDocument/2006/relationships/image" Target="../media/image43.png"/><Relationship Id="rId11" Type="http://schemas.openxmlformats.org/officeDocument/2006/relationships/hyperlink" Target="http://www.pm25.org.cn/" TargetMode="External"/><Relationship Id="rId10" Type="http://schemas.openxmlformats.org/officeDocument/2006/relationships/image" Target="../media/image42.png"/><Relationship Id="rId1" Type="http://schemas.openxmlformats.org/officeDocument/2006/relationships/hyperlink" Target="http://www.chinaznyj.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zh-CN" sz="8000" b="1" spc="300" dirty="0">
                <a:ln w="11430"/>
                <a:solidFill>
                  <a:srgbClr val="3D89BC"/>
                </a:solidFill>
                <a:latin typeface="微软雅黑" panose="020B0503020204020204" pitchFamily="34" charset="-122"/>
                <a:ea typeface="微软雅黑" panose="020B0503020204020204" pitchFamily="34" charset="-122"/>
              </a:rPr>
              <a:t>数据标注工程</a:t>
            </a:r>
            <a:endParaRPr lang="zh-CN" sz="8000" b="1" spc="300" dirty="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0" name="矩形 19"/>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1" name="矩形 20"/>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TextBox 6"/>
          <p:cNvSpPr txBox="1"/>
          <p:nvPr/>
        </p:nvSpPr>
        <p:spPr>
          <a:xfrm>
            <a:off x="1670340" y="2277654"/>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6" name="TextBox 6"/>
          <p:cNvSpPr txBox="1"/>
          <p:nvPr/>
        </p:nvSpPr>
        <p:spPr>
          <a:xfrm>
            <a:off x="1670340" y="2614925"/>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刘 鹏     </a:t>
            </a:r>
            <a:r>
              <a:rPr lang="zh-CN" altLang="en-US" sz="1600" dirty="0">
                <a:solidFill>
                  <a:schemeClr val="tx1">
                    <a:lumMod val="75000"/>
                    <a:lumOff val="25000"/>
                  </a:schemeClr>
                </a:solidFill>
              </a:rPr>
              <a:t>主编                          </a:t>
            </a:r>
            <a:r>
              <a:rPr lang="zh-CN" altLang="en-US" sz="1600" dirty="0" smtClean="0">
                <a:solidFill>
                  <a:schemeClr val="tx1">
                    <a:lumMod val="75000"/>
                    <a:lumOff val="25000"/>
                  </a:schemeClr>
                </a:solidFill>
              </a:rPr>
              <a:t>  </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3106564" y="2386552"/>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a:spLocks noEditPoints="1"/>
          </p:cNvSpPr>
          <p:nvPr/>
        </p:nvSpPr>
        <p:spPr bwMode="auto">
          <a:xfrm>
            <a:off x="2340210" y="272361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672882" y="1169836"/>
              <a:ext cx="1798227" cy="523220"/>
            </a:xfrm>
            <a:prstGeom prst="rect">
              <a:avLst/>
            </a:prstGeom>
            <a:noFill/>
          </p:spPr>
          <p:txBody>
            <a:bodyPr wrap="none" rtlCol="0">
              <a:spAutoFit/>
            </a:bodyPr>
            <a:lstStyle/>
            <a:p>
              <a:pPr algn="ctr"/>
              <a:r>
                <a:rPr lang="zh-CN" altLang="en-US" sz="2800" dirty="0" smtClean="0">
                  <a:solidFill>
                    <a:srgbClr val="FFC000"/>
                  </a:solidFill>
                </a:rPr>
                <a:t>第一章</a:t>
              </a:r>
              <a:r>
                <a:rPr lang="zh-CN" altLang="en-US" sz="2800" dirty="0">
                  <a:solidFill>
                    <a:srgbClr val="FFC000"/>
                  </a:solidFill>
                </a:rPr>
                <a:t>　</a:t>
              </a:r>
              <a:r>
                <a:rPr lang="zh-CN" altLang="en-US" sz="2800" dirty="0" smtClean="0">
                  <a:solidFill>
                    <a:srgbClr val="FFC000"/>
                  </a:solidFill>
                </a:rPr>
                <a:t>数据</a:t>
              </a:r>
              <a:r>
                <a:rPr lang="zh-CN" altLang="en-US" sz="2800" dirty="0" smtClean="0">
                  <a:solidFill>
                    <a:srgbClr val="FFC000"/>
                  </a:solidFill>
                </a:rPr>
                <a:t>标注概述</a:t>
              </a:r>
              <a:endParaRPr lang="zh-CN" altLang="en-US" sz="2800" dirty="0" smtClean="0">
                <a:solidFill>
                  <a:srgbClr val="FFC000"/>
                </a:solidFill>
              </a:endParaRPr>
            </a:p>
          </p:txBody>
        </p:sp>
      </p:grpSp>
      <p:grpSp>
        <p:nvGrpSpPr>
          <p:cNvPr id="67" name="组合 66"/>
          <p:cNvGrpSpPr/>
          <p:nvPr/>
        </p:nvGrpSpPr>
        <p:grpSpPr>
          <a:xfrm>
            <a:off x="1754534" y="2160000"/>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3743332" cy="415498"/>
            </a:xfrm>
            <a:prstGeom prst="rect">
              <a:avLst/>
            </a:prstGeom>
          </p:spPr>
          <p:txBody>
            <a:bodyPr wrap="none">
              <a:spAutoFit/>
            </a:bodyPr>
            <a:lstStyle/>
            <a:p>
              <a:pPr algn="l"/>
              <a:r>
                <a:rPr lang="en-US" altLang="zh-CN" sz="2100" spc="225" dirty="0" smtClean="0">
                  <a:solidFill>
                    <a:schemeClr val="tx1">
                      <a:lumMod val="75000"/>
                      <a:lumOff val="25000"/>
                    </a:schemeClr>
                  </a:solidFill>
                </a:rPr>
                <a:t>1.1</a:t>
              </a:r>
              <a:r>
                <a:rPr lang="zh-CN" altLang="en-US" sz="2100" spc="225" dirty="0" smtClean="0">
                  <a:solidFill>
                    <a:schemeClr val="tx1">
                      <a:lumMod val="75000"/>
                      <a:lumOff val="25000"/>
                    </a:schemeClr>
                  </a:solidFill>
                </a:rPr>
                <a:t> </a:t>
              </a:r>
              <a:r>
                <a:rPr lang="zh-CN" altLang="en-US" sz="2100" spc="225" dirty="0" smtClean="0">
                  <a:solidFill>
                    <a:schemeClr val="tx1">
                      <a:lumMod val="75000"/>
                      <a:lumOff val="25000"/>
                    </a:schemeClr>
                  </a:solidFill>
                </a:rPr>
                <a:t>数据</a:t>
              </a:r>
              <a:r>
                <a:rPr lang="zh-CN" altLang="en-US" sz="2100" spc="225" dirty="0" smtClean="0">
                  <a:solidFill>
                    <a:schemeClr val="tx1">
                      <a:lumMod val="75000"/>
                      <a:lumOff val="25000"/>
                    </a:schemeClr>
                  </a:solidFill>
                </a:rPr>
                <a:t>标注的起源与发展</a:t>
              </a:r>
              <a:endParaRPr lang="zh-CN" altLang="en-US" sz="2100" spc="225" dirty="0" smtClean="0">
                <a:solidFill>
                  <a:schemeClr val="tx1">
                    <a:lumMod val="75000"/>
                    <a:lumOff val="25000"/>
                  </a:schemeClr>
                </a:solidFill>
              </a:endParaRPr>
            </a:p>
          </p:txBody>
        </p:sp>
      </p:grpSp>
      <p:grpSp>
        <p:nvGrpSpPr>
          <p:cNvPr id="68" name="组合 67"/>
          <p:cNvGrpSpPr/>
          <p:nvPr/>
        </p:nvGrpSpPr>
        <p:grpSpPr>
          <a:xfrm>
            <a:off x="1754534" y="2700000"/>
            <a:ext cx="5693399" cy="426278"/>
            <a:chOff x="1807265" y="2935089"/>
            <a:chExt cx="5693399" cy="426278"/>
          </a:xfrm>
          <a:solidFill>
            <a:schemeClr val="accent1">
              <a:lumMod val="75000"/>
            </a:schemeClr>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3445174" cy="415498"/>
            </a:xfrm>
            <a:prstGeom prst="rect">
              <a:avLst/>
            </a:prstGeom>
            <a:grpFill/>
          </p:spPr>
          <p:txBody>
            <a:bodyPr wrap="none">
              <a:spAutoFit/>
            </a:bodyPr>
            <a:lstStyle/>
            <a:p>
              <a:pPr algn="l"/>
              <a:r>
                <a:rPr lang="en-US" altLang="zh-CN" sz="2100" spc="225" dirty="0" smtClean="0">
                  <a:solidFill>
                    <a:schemeClr val="bg1"/>
                  </a:solidFill>
                </a:rPr>
                <a:t>1.2</a:t>
              </a:r>
              <a:r>
                <a:rPr lang="zh-CN" altLang="en-US" sz="2100" spc="225" dirty="0" smtClean="0">
                  <a:solidFill>
                    <a:schemeClr val="bg1"/>
                  </a:solidFill>
                </a:rPr>
                <a:t> </a:t>
              </a:r>
              <a:r>
                <a:rPr lang="zh-CN" altLang="en-US" sz="2100" spc="225" dirty="0" smtClean="0">
                  <a:solidFill>
                    <a:schemeClr val="bg1"/>
                  </a:solidFill>
                </a:rPr>
                <a:t>数据</a:t>
              </a:r>
              <a:r>
                <a:rPr lang="zh-CN" altLang="en-US" sz="2100" spc="225" dirty="0" smtClean="0">
                  <a:solidFill>
                    <a:schemeClr val="bg1"/>
                  </a:solidFill>
                </a:rPr>
                <a:t>标注的应用场景</a:t>
              </a:r>
              <a:endParaRPr lang="zh-CN" altLang="en-US" sz="2100" spc="225" dirty="0" smtClean="0">
                <a:solidFill>
                  <a:schemeClr val="bg1"/>
                </a:solidFill>
              </a:endParaRPr>
            </a:p>
          </p:txBody>
        </p:sp>
      </p:grpSp>
      <p:grpSp>
        <p:nvGrpSpPr>
          <p:cNvPr id="69" name="组合 68"/>
          <p:cNvGrpSpPr/>
          <p:nvPr/>
        </p:nvGrpSpPr>
        <p:grpSpPr>
          <a:xfrm>
            <a:off x="1754534" y="323174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4339650" cy="415498"/>
            </a:xfrm>
            <a:prstGeom prst="rect">
              <a:avLst/>
            </a:prstGeom>
          </p:spPr>
          <p:txBody>
            <a:bodyPr wrap="none">
              <a:spAutoFit/>
            </a:bodyPr>
            <a:lstStyle/>
            <a:p>
              <a:pPr algn="l"/>
              <a:r>
                <a:rPr lang="en-US" altLang="zh-CN" sz="2100" spc="225" dirty="0" smtClean="0">
                  <a:solidFill>
                    <a:schemeClr val="tx1">
                      <a:lumMod val="75000"/>
                      <a:lumOff val="25000"/>
                    </a:schemeClr>
                  </a:solidFill>
                </a:rPr>
                <a:t>1.3</a:t>
              </a:r>
              <a:r>
                <a:rPr lang="zh-CN" altLang="en-US" sz="2100" spc="225" dirty="0" smtClean="0">
                  <a:solidFill>
                    <a:schemeClr val="tx1">
                      <a:lumMod val="75000"/>
                      <a:lumOff val="25000"/>
                    </a:schemeClr>
                  </a:solidFill>
                </a:rPr>
                <a:t> 有多少智能，就有多少人工</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4320000"/>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2252540" cy="415498"/>
            </a:xfrm>
            <a:prstGeom prst="rect">
              <a:avLst/>
            </a:prstGeom>
          </p:spPr>
          <p:txBody>
            <a:bodyPr wrap="none">
              <a:spAutoFit/>
            </a:bodyPr>
            <a:lstStyle/>
            <a:p>
              <a:pPr algn="l"/>
              <a:r>
                <a:rPr lang="en-US" altLang="zh-CN" sz="2100" spc="225" dirty="0" smtClean="0">
                  <a:solidFill>
                    <a:schemeClr val="tx1">
                      <a:lumMod val="75000"/>
                      <a:lumOff val="25000"/>
                    </a:schemeClr>
                  </a:solidFill>
                </a:rPr>
                <a:t>1.5</a:t>
              </a:r>
              <a:r>
                <a:rPr lang="zh-CN" altLang="en-US" sz="2100" spc="225" dirty="0" smtClean="0">
                  <a:solidFill>
                    <a:schemeClr val="tx1">
                      <a:lumMod val="75000"/>
                      <a:lumOff val="25000"/>
                    </a:schemeClr>
                  </a:solidFill>
                </a:rPr>
                <a:t> 作业与练习</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3780000"/>
            <a:ext cx="5693399" cy="426278"/>
            <a:chOff x="1807265" y="3400693"/>
            <a:chExt cx="5693399" cy="426278"/>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3445174" cy="415498"/>
            </a:xfrm>
            <a:prstGeom prst="rect">
              <a:avLst/>
            </a:prstGeom>
          </p:spPr>
          <p:txBody>
            <a:bodyPr wrap="none">
              <a:spAutoFit/>
            </a:bodyPr>
            <a:lstStyle/>
            <a:p>
              <a:pPr algn="l"/>
              <a:r>
                <a:rPr lang="en-US" altLang="zh-CN" sz="2100" spc="225" dirty="0" smtClean="0">
                  <a:solidFill>
                    <a:schemeClr val="tx1">
                      <a:lumMod val="75000"/>
                      <a:lumOff val="25000"/>
                    </a:schemeClr>
                  </a:solidFill>
                </a:rPr>
                <a:t>1.4</a:t>
              </a:r>
              <a:r>
                <a:rPr lang="zh-CN" altLang="en-US" sz="2100" spc="225" dirty="0" smtClean="0">
                  <a:solidFill>
                    <a:schemeClr val="tx1">
                      <a:lumMod val="75000"/>
                      <a:lumOff val="25000"/>
                    </a:schemeClr>
                  </a:solidFill>
                </a:rPr>
                <a:t> 数据越多，智能越好</a:t>
              </a:r>
              <a:endParaRPr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sz="2100" b="1" spc="225" dirty="0" smtClean="0">
                <a:solidFill>
                  <a:prstClr val="white"/>
                </a:solidFill>
              </a:rPr>
              <a:t>1</a:t>
            </a:r>
            <a:r>
              <a:rPr sz="2100" b="1" spc="225" dirty="0" smtClean="0">
                <a:solidFill>
                  <a:prstClr val="white"/>
                </a:solidFill>
              </a:rPr>
              <a:t>.</a:t>
            </a:r>
            <a:r>
              <a:rPr lang="en-US" sz="2100" b="1" spc="225" dirty="0">
                <a:solidFill>
                  <a:prstClr val="white"/>
                </a:solidFill>
              </a:rPr>
              <a:t>2</a:t>
            </a:r>
            <a:r>
              <a:rPr sz="2100" b="1" spc="225" dirty="0">
                <a:solidFill>
                  <a:prstClr val="white"/>
                </a:solidFill>
              </a:rPr>
              <a:t> </a:t>
            </a:r>
            <a:r>
              <a:rPr lang="zh-CN" altLang="en-US" sz="2100" b="1" spc="225" dirty="0" smtClean="0">
                <a:solidFill>
                  <a:prstClr val="white"/>
                </a:solidFill>
              </a:rPr>
              <a:t>数据标注的应用场景</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smtClean="0">
                <a:solidFill>
                  <a:prstClr val="white"/>
                </a:solidFill>
              </a:rPr>
              <a:t>一</a:t>
            </a:r>
            <a:r>
              <a:rPr lang="zh-CN" altLang="en-US" sz="1355" dirty="0" smtClean="0">
                <a:solidFill>
                  <a:prstClr val="white"/>
                </a:solidFill>
              </a:rPr>
              <a:t>章  </a:t>
            </a:r>
            <a:r>
              <a:rPr lang="zh-CN" altLang="en-US" sz="1355" dirty="0" smtClean="0">
                <a:solidFill>
                  <a:prstClr val="white"/>
                </a:solidFill>
              </a:rPr>
              <a:t>数据</a:t>
            </a:r>
            <a:r>
              <a:rPr lang="zh-CN" altLang="en-US" sz="1355" dirty="0" smtClean="0">
                <a:solidFill>
                  <a:prstClr val="white"/>
                </a:solidFill>
              </a:rPr>
              <a:t>标注概述</a:t>
            </a:r>
            <a:endParaRPr lang="zh-CN" altLang="en-US" sz="1355" dirty="0" smtClean="0">
              <a:solidFill>
                <a:prstClr val="white"/>
              </a:solidFill>
            </a:endParaRPr>
          </a:p>
        </p:txBody>
      </p:sp>
      <p:sp>
        <p:nvSpPr>
          <p:cNvPr id="7" name="矩形 6"/>
          <p:cNvSpPr/>
          <p:nvPr/>
        </p:nvSpPr>
        <p:spPr>
          <a:xfrm>
            <a:off x="365926" y="978541"/>
            <a:ext cx="1889760" cy="398780"/>
          </a:xfrm>
          <a:prstGeom prst="rect">
            <a:avLst/>
          </a:prstGeom>
        </p:spPr>
        <p:txBody>
          <a:bodyPr wrap="none">
            <a:spAutoFit/>
          </a:bodyPr>
          <a:lstStyle/>
          <a:p>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1.2.1 </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出行行业</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占位符 7"/>
          <p:cNvSpPr>
            <a:spLocks noGrp="1"/>
          </p:cNvSpPr>
          <p:nvPr>
            <p:ph type="body" sz="quarter" idx="13"/>
          </p:nvPr>
        </p:nvSpPr>
        <p:spPr>
          <a:xfrm>
            <a:off x="4782177" y="2210495"/>
            <a:ext cx="3893737" cy="2034861"/>
          </a:xfrm>
        </p:spPr>
        <p:txBody>
          <a:bodyPr>
            <a:normAutofit lnSpcReduction="10000"/>
          </a:bodyPr>
          <a:lstStyle/>
          <a:p>
            <a:pPr>
              <a:lnSpc>
                <a:spcPct val="120000"/>
              </a:lnSpc>
              <a:spcBef>
                <a:spcPts val="1000"/>
              </a:spcBef>
              <a:spcAft>
                <a:spcPts val="0"/>
              </a:spcAft>
            </a:pPr>
            <a:r>
              <a:rPr lang="zh-CN" altLang="en-US" sz="1800" b="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常见</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应用：以矩形框或描点对车辆进行标注；以矩形框或描点标注人体轮廊；采集地址兴趣点，在地图上做出相应地理位置信息标记的</a:t>
            </a: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POI</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Point of Interest</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）标记等。</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3835" y="2113877"/>
            <a:ext cx="3960000" cy="2227377"/>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sz="2100" b="1" spc="225" dirty="0" smtClean="0">
                <a:solidFill>
                  <a:prstClr val="white"/>
                </a:solidFill>
              </a:rPr>
              <a:t>1</a:t>
            </a:r>
            <a:r>
              <a:rPr sz="2100" b="1" spc="225" dirty="0" smtClean="0">
                <a:solidFill>
                  <a:prstClr val="white"/>
                </a:solidFill>
              </a:rPr>
              <a:t>.</a:t>
            </a:r>
            <a:r>
              <a:rPr lang="en-US" sz="2100" b="1" spc="225" dirty="0">
                <a:solidFill>
                  <a:prstClr val="white"/>
                </a:solidFill>
              </a:rPr>
              <a:t>2</a:t>
            </a:r>
            <a:r>
              <a:rPr sz="2100" b="1" spc="225" dirty="0">
                <a:solidFill>
                  <a:prstClr val="white"/>
                </a:solidFill>
              </a:rPr>
              <a:t> </a:t>
            </a:r>
            <a:r>
              <a:rPr lang="zh-CN" altLang="en-US" sz="2100" b="1" spc="225" dirty="0" smtClean="0">
                <a:solidFill>
                  <a:prstClr val="white"/>
                </a:solidFill>
              </a:rPr>
              <a:t>数据标注的应用场景</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smtClean="0">
                <a:solidFill>
                  <a:prstClr val="white"/>
                </a:solidFill>
              </a:rPr>
              <a:t>一</a:t>
            </a:r>
            <a:r>
              <a:rPr lang="zh-CN" altLang="en-US" sz="1355" dirty="0" smtClean="0">
                <a:solidFill>
                  <a:prstClr val="white"/>
                </a:solidFill>
              </a:rPr>
              <a:t>章  </a:t>
            </a:r>
            <a:r>
              <a:rPr lang="zh-CN" altLang="en-US" sz="1355" dirty="0" smtClean="0">
                <a:solidFill>
                  <a:prstClr val="white"/>
                </a:solidFill>
              </a:rPr>
              <a:t>数据</a:t>
            </a:r>
            <a:r>
              <a:rPr lang="zh-CN" altLang="en-US" sz="1355" dirty="0" smtClean="0">
                <a:solidFill>
                  <a:prstClr val="white"/>
                </a:solidFill>
              </a:rPr>
              <a:t>标注概述</a:t>
            </a:r>
            <a:endParaRPr lang="zh-CN" altLang="en-US" sz="1355" dirty="0" smtClean="0">
              <a:solidFill>
                <a:prstClr val="white"/>
              </a:solidFill>
            </a:endParaRPr>
          </a:p>
        </p:txBody>
      </p:sp>
      <p:sp>
        <p:nvSpPr>
          <p:cNvPr id="7" name="矩形 6"/>
          <p:cNvSpPr/>
          <p:nvPr/>
        </p:nvSpPr>
        <p:spPr>
          <a:xfrm>
            <a:off x="365926" y="978541"/>
            <a:ext cx="1889760" cy="398780"/>
          </a:xfrm>
          <a:prstGeom prst="rect">
            <a:avLst/>
          </a:prstGeom>
        </p:spPr>
        <p:txBody>
          <a:bodyPr wrap="none">
            <a:spAutoFit/>
          </a:bodyPr>
          <a:lstStyle/>
          <a:p>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1.2.2 </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金融行业</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占位符 7"/>
          <p:cNvSpPr>
            <a:spLocks noGrp="1"/>
          </p:cNvSpPr>
          <p:nvPr>
            <p:ph type="body" sz="quarter" idx="13"/>
          </p:nvPr>
        </p:nvSpPr>
        <p:spPr>
          <a:xfrm>
            <a:off x="246185" y="2285999"/>
            <a:ext cx="4514221" cy="1393372"/>
          </a:xfrm>
        </p:spPr>
        <p:txBody>
          <a:bodyPr>
            <a:normAutofit/>
          </a:bodyPr>
          <a:lstStyle/>
          <a:p>
            <a:pPr>
              <a:lnSpc>
                <a:spcPct val="120000"/>
              </a:lnSpc>
              <a:spcBef>
                <a:spcPts val="1000"/>
              </a:spcBef>
              <a:spcAft>
                <a:spcPts val="0"/>
              </a:spcAft>
            </a:pPr>
            <a:r>
              <a:rPr lang="zh-CN" altLang="en-US" sz="1800" b="0" dirty="0" smtClean="0">
                <a:solidFill>
                  <a:schemeClr val="tx1">
                    <a:lumMod val="75000"/>
                    <a:lumOff val="25000"/>
                  </a:schemeClr>
                </a:solidFill>
              </a:rPr>
              <a:t>文字</a:t>
            </a:r>
            <a:r>
              <a:rPr lang="zh-CN" altLang="en-US" sz="1800" b="0" dirty="0">
                <a:solidFill>
                  <a:schemeClr val="tx1">
                    <a:lumMod val="75000"/>
                    <a:lumOff val="25000"/>
                  </a:schemeClr>
                </a:solidFill>
              </a:rPr>
              <a:t>翻译、语义分析、语音转录、图像标注等，都是具有代表性的重要应用。</a:t>
            </a:r>
            <a:endParaRPr lang="zh-CN" altLang="en-US" sz="2000" dirty="0"/>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60406" y="1871713"/>
            <a:ext cx="3810000" cy="2540247"/>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sz="2100" b="1" spc="225" dirty="0" smtClean="0">
                <a:solidFill>
                  <a:prstClr val="white"/>
                </a:solidFill>
              </a:rPr>
              <a:t>1</a:t>
            </a:r>
            <a:r>
              <a:rPr sz="2100" b="1" spc="225" dirty="0" smtClean="0">
                <a:solidFill>
                  <a:prstClr val="white"/>
                </a:solidFill>
              </a:rPr>
              <a:t>.</a:t>
            </a:r>
            <a:r>
              <a:rPr lang="en-US" sz="2100" b="1" spc="225" dirty="0">
                <a:solidFill>
                  <a:prstClr val="white"/>
                </a:solidFill>
              </a:rPr>
              <a:t>2</a:t>
            </a:r>
            <a:r>
              <a:rPr sz="2100" b="1" spc="225" dirty="0">
                <a:solidFill>
                  <a:prstClr val="white"/>
                </a:solidFill>
              </a:rPr>
              <a:t> </a:t>
            </a:r>
            <a:r>
              <a:rPr lang="zh-CN" altLang="en-US" sz="2100" b="1" spc="225" dirty="0" smtClean="0">
                <a:solidFill>
                  <a:prstClr val="white"/>
                </a:solidFill>
              </a:rPr>
              <a:t>数据标注的应用场景</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smtClean="0">
                <a:solidFill>
                  <a:prstClr val="white"/>
                </a:solidFill>
              </a:rPr>
              <a:t>一</a:t>
            </a:r>
            <a:r>
              <a:rPr lang="zh-CN" altLang="en-US" sz="1355" dirty="0" smtClean="0">
                <a:solidFill>
                  <a:prstClr val="white"/>
                </a:solidFill>
              </a:rPr>
              <a:t>章  </a:t>
            </a:r>
            <a:r>
              <a:rPr lang="zh-CN" altLang="en-US" sz="1355" dirty="0" smtClean="0">
                <a:solidFill>
                  <a:prstClr val="white"/>
                </a:solidFill>
              </a:rPr>
              <a:t>数据</a:t>
            </a:r>
            <a:r>
              <a:rPr lang="zh-CN" altLang="en-US" sz="1355" dirty="0" smtClean="0">
                <a:solidFill>
                  <a:prstClr val="white"/>
                </a:solidFill>
              </a:rPr>
              <a:t>标注概述</a:t>
            </a:r>
            <a:endParaRPr lang="zh-CN" altLang="en-US" sz="1355" dirty="0" smtClean="0">
              <a:solidFill>
                <a:prstClr val="white"/>
              </a:solidFill>
            </a:endParaRPr>
          </a:p>
        </p:txBody>
      </p:sp>
      <p:sp>
        <p:nvSpPr>
          <p:cNvPr id="7" name="矩形 6"/>
          <p:cNvSpPr/>
          <p:nvPr/>
        </p:nvSpPr>
        <p:spPr>
          <a:xfrm>
            <a:off x="365926" y="978541"/>
            <a:ext cx="1889760" cy="398780"/>
          </a:xfrm>
          <a:prstGeom prst="rect">
            <a:avLst/>
          </a:prstGeom>
        </p:spPr>
        <p:txBody>
          <a:bodyPr wrap="none">
            <a:spAutoFit/>
          </a:bodyPr>
          <a:lstStyle/>
          <a:p>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1.2.3 </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医疗</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行业</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占位符 7"/>
          <p:cNvSpPr>
            <a:spLocks noGrp="1"/>
          </p:cNvSpPr>
          <p:nvPr>
            <p:ph type="body" sz="quarter" idx="13"/>
          </p:nvPr>
        </p:nvSpPr>
        <p:spPr>
          <a:xfrm>
            <a:off x="4782177" y="2167950"/>
            <a:ext cx="3893737" cy="2034861"/>
          </a:xfrm>
        </p:spPr>
        <p:txBody>
          <a:bodyPr>
            <a:normAutofit lnSpcReduction="10000"/>
          </a:bodyPr>
          <a:lstStyle/>
          <a:p>
            <a:pPr>
              <a:lnSpc>
                <a:spcPct val="120000"/>
              </a:lnSpc>
              <a:spcBef>
                <a:spcPts val="1000"/>
              </a:spcBef>
              <a:spcAft>
                <a:spcPts val="0"/>
              </a:spcAft>
            </a:pPr>
            <a:r>
              <a:rPr lang="zh-CN" altLang="en-US" sz="1800" b="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通过</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人体标框、</a:t>
            </a: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3D</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画框、骨骼点标记、病历转录等应用，机器学习能够快速完成医学编码和注释，以及在远程医疗、医疗机器人、医疗影像、药物挖掘等场景的</a:t>
            </a:r>
            <a:r>
              <a:rPr lang="zh-CN" altLang="en-US" sz="1800" b="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应用。</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7635" y="2423381"/>
            <a:ext cx="3810000" cy="152400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sz="2100" b="1" spc="225" dirty="0" smtClean="0">
                <a:solidFill>
                  <a:prstClr val="white"/>
                </a:solidFill>
              </a:rPr>
              <a:t>1</a:t>
            </a:r>
            <a:r>
              <a:rPr sz="2100" b="1" spc="225" dirty="0" smtClean="0">
                <a:solidFill>
                  <a:prstClr val="white"/>
                </a:solidFill>
              </a:rPr>
              <a:t>.</a:t>
            </a:r>
            <a:r>
              <a:rPr lang="en-US" sz="2100" b="1" spc="225" dirty="0">
                <a:solidFill>
                  <a:prstClr val="white"/>
                </a:solidFill>
              </a:rPr>
              <a:t>2</a:t>
            </a:r>
            <a:r>
              <a:rPr sz="2100" b="1" spc="225" dirty="0">
                <a:solidFill>
                  <a:prstClr val="white"/>
                </a:solidFill>
              </a:rPr>
              <a:t> </a:t>
            </a:r>
            <a:r>
              <a:rPr lang="zh-CN" altLang="en-US" sz="2100" b="1" spc="225" dirty="0" smtClean="0">
                <a:solidFill>
                  <a:prstClr val="white"/>
                </a:solidFill>
              </a:rPr>
              <a:t>数据标注的应用场景</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smtClean="0">
                <a:solidFill>
                  <a:prstClr val="white"/>
                </a:solidFill>
              </a:rPr>
              <a:t>一</a:t>
            </a:r>
            <a:r>
              <a:rPr lang="zh-CN" altLang="en-US" sz="1355" dirty="0" smtClean="0">
                <a:solidFill>
                  <a:prstClr val="white"/>
                </a:solidFill>
              </a:rPr>
              <a:t>章  </a:t>
            </a:r>
            <a:r>
              <a:rPr lang="zh-CN" altLang="en-US" sz="1355" dirty="0" smtClean="0">
                <a:solidFill>
                  <a:prstClr val="white"/>
                </a:solidFill>
              </a:rPr>
              <a:t>数据</a:t>
            </a:r>
            <a:r>
              <a:rPr lang="zh-CN" altLang="en-US" sz="1355" dirty="0" smtClean="0">
                <a:solidFill>
                  <a:prstClr val="white"/>
                </a:solidFill>
              </a:rPr>
              <a:t>标注概述</a:t>
            </a:r>
            <a:endParaRPr lang="zh-CN" altLang="en-US" sz="1355" dirty="0" smtClean="0">
              <a:solidFill>
                <a:prstClr val="white"/>
              </a:solidFill>
            </a:endParaRPr>
          </a:p>
        </p:txBody>
      </p:sp>
      <p:sp>
        <p:nvSpPr>
          <p:cNvPr id="7" name="矩形 6"/>
          <p:cNvSpPr/>
          <p:nvPr/>
        </p:nvSpPr>
        <p:spPr>
          <a:xfrm>
            <a:off x="365926" y="978541"/>
            <a:ext cx="1889760" cy="398780"/>
          </a:xfrm>
          <a:prstGeom prst="rect">
            <a:avLst/>
          </a:prstGeom>
        </p:spPr>
        <p:txBody>
          <a:bodyPr wrap="none">
            <a:spAutoFit/>
          </a:bodyPr>
          <a:lstStyle/>
          <a:p>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1.2.4 </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家居</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行业</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占位符 7"/>
          <p:cNvSpPr>
            <a:spLocks noGrp="1"/>
          </p:cNvSpPr>
          <p:nvPr>
            <p:ph type="body" sz="quarter" idx="13"/>
          </p:nvPr>
        </p:nvSpPr>
        <p:spPr>
          <a:xfrm>
            <a:off x="246185" y="2188028"/>
            <a:ext cx="4619729" cy="1632857"/>
          </a:xfrm>
        </p:spPr>
        <p:txBody>
          <a:bodyPr>
            <a:normAutofit/>
          </a:bodyPr>
          <a:lstStyle/>
          <a:p>
            <a:pPr>
              <a:lnSpc>
                <a:spcPct val="120000"/>
              </a:lnSpc>
              <a:spcBef>
                <a:spcPts val="1000"/>
              </a:spcBef>
              <a:spcAft>
                <a:spcPts val="0"/>
              </a:spcAft>
            </a:pPr>
            <a:r>
              <a:rPr lang="zh-CN" altLang="zh-CN" sz="1800" b="0" dirty="0" smtClean="0">
                <a:solidFill>
                  <a:schemeClr val="tx1">
                    <a:lumMod val="75000"/>
                    <a:lumOff val="25000"/>
                  </a:schemeClr>
                </a:solidFill>
              </a:rPr>
              <a:t>主要</a:t>
            </a:r>
            <a:r>
              <a:rPr lang="zh-CN" altLang="zh-CN" sz="1800" b="0" dirty="0">
                <a:solidFill>
                  <a:schemeClr val="tx1">
                    <a:lumMod val="75000"/>
                    <a:lumOff val="25000"/>
                  </a:schemeClr>
                </a:solidFill>
              </a:rPr>
              <a:t>包括应用矩形框标记人</a:t>
            </a:r>
            <a:r>
              <a:rPr lang="zh-CN" altLang="zh-CN" sz="1800" b="0" dirty="0" smtClean="0">
                <a:solidFill>
                  <a:schemeClr val="tx1">
                    <a:lumMod val="75000"/>
                    <a:lumOff val="25000"/>
                  </a:schemeClr>
                </a:solidFill>
              </a:rPr>
              <a:t>脸，进行人脸精细分割；对家居物品进行画框标记；通过描点的方式进行区域划分；采集语音并进行标注处理等。</a:t>
            </a:r>
            <a:endParaRPr lang="zh-CN" altLang="zh-CN" sz="1800" b="0" dirty="0" smtClean="0">
              <a:solidFill>
                <a:schemeClr val="tx1">
                  <a:lumMod val="75000"/>
                  <a:lumOff val="25000"/>
                </a:schemeClr>
              </a:solidFill>
            </a:endParaRPr>
          </a:p>
          <a:p>
            <a:pPr>
              <a:lnSpc>
                <a:spcPct val="150000"/>
              </a:lnSpc>
            </a:pPr>
            <a:endParaRPr lang="zh-CN" altLang="en-US" sz="2200" b="0" dirty="0"/>
          </a:p>
          <a:p>
            <a:pPr>
              <a:lnSpc>
                <a:spcPct val="150000"/>
              </a:lnSpc>
            </a:pPr>
            <a:endParaRPr lang="zh-CN" altLang="en-US" sz="2000" dirty="0"/>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89006" y="1860320"/>
            <a:ext cx="3810000" cy="254000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sz="2100" b="1" spc="225" dirty="0" smtClean="0">
                <a:solidFill>
                  <a:prstClr val="white"/>
                </a:solidFill>
              </a:rPr>
              <a:t>1</a:t>
            </a:r>
            <a:r>
              <a:rPr sz="2100" b="1" spc="225" dirty="0" smtClean="0">
                <a:solidFill>
                  <a:prstClr val="white"/>
                </a:solidFill>
              </a:rPr>
              <a:t>.</a:t>
            </a:r>
            <a:r>
              <a:rPr lang="en-US" sz="2100" b="1" spc="225" dirty="0">
                <a:solidFill>
                  <a:prstClr val="white"/>
                </a:solidFill>
              </a:rPr>
              <a:t>2</a:t>
            </a:r>
            <a:r>
              <a:rPr sz="2100" b="1" spc="225" dirty="0">
                <a:solidFill>
                  <a:prstClr val="white"/>
                </a:solidFill>
              </a:rPr>
              <a:t> </a:t>
            </a:r>
            <a:r>
              <a:rPr lang="zh-CN" altLang="en-US" sz="2100" b="1" spc="225" dirty="0" smtClean="0">
                <a:solidFill>
                  <a:prstClr val="white"/>
                </a:solidFill>
              </a:rPr>
              <a:t>数据标注的应用场景</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smtClean="0">
                <a:solidFill>
                  <a:prstClr val="white"/>
                </a:solidFill>
              </a:rPr>
              <a:t>一</a:t>
            </a:r>
            <a:r>
              <a:rPr lang="zh-CN" altLang="en-US" sz="1355" dirty="0" smtClean="0">
                <a:solidFill>
                  <a:prstClr val="white"/>
                </a:solidFill>
              </a:rPr>
              <a:t>章  </a:t>
            </a:r>
            <a:r>
              <a:rPr lang="zh-CN" altLang="en-US" sz="1355" dirty="0" smtClean="0">
                <a:solidFill>
                  <a:prstClr val="white"/>
                </a:solidFill>
              </a:rPr>
              <a:t>数据</a:t>
            </a:r>
            <a:r>
              <a:rPr lang="zh-CN" altLang="en-US" sz="1355" dirty="0" smtClean="0">
                <a:solidFill>
                  <a:prstClr val="white"/>
                </a:solidFill>
              </a:rPr>
              <a:t>标注概述</a:t>
            </a:r>
            <a:endParaRPr lang="zh-CN" altLang="en-US" sz="1355" dirty="0" smtClean="0">
              <a:solidFill>
                <a:prstClr val="white"/>
              </a:solidFill>
            </a:endParaRPr>
          </a:p>
        </p:txBody>
      </p:sp>
      <p:sp>
        <p:nvSpPr>
          <p:cNvPr id="7" name="矩形 6"/>
          <p:cNvSpPr/>
          <p:nvPr/>
        </p:nvSpPr>
        <p:spPr>
          <a:xfrm>
            <a:off x="365926" y="978541"/>
            <a:ext cx="1889760" cy="398780"/>
          </a:xfrm>
          <a:prstGeom prst="rect">
            <a:avLst/>
          </a:prstGeom>
        </p:spPr>
        <p:txBody>
          <a:bodyPr wrap="none">
            <a:spAutoFit/>
          </a:bodyPr>
          <a:lstStyle/>
          <a:p>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1.2.5 </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安防行业</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占位符 7"/>
          <p:cNvSpPr>
            <a:spLocks noGrp="1"/>
          </p:cNvSpPr>
          <p:nvPr>
            <p:ph type="body" sz="quarter" idx="13"/>
          </p:nvPr>
        </p:nvSpPr>
        <p:spPr>
          <a:xfrm>
            <a:off x="4782177" y="2167950"/>
            <a:ext cx="3893737" cy="2034861"/>
          </a:xfrm>
        </p:spPr>
        <p:txBody>
          <a:bodyPr>
            <a:normAutofit lnSpcReduction="20000"/>
          </a:bodyPr>
          <a:lstStyle/>
          <a:p>
            <a:pPr>
              <a:lnSpc>
                <a:spcPct val="130000"/>
              </a:lnSpc>
              <a:spcBef>
                <a:spcPts val="1000"/>
              </a:spcBef>
              <a:spcAft>
                <a:spcPts val="0"/>
              </a:spcAft>
            </a:pPr>
            <a:r>
              <a:rPr lang="zh-CN" altLang="zh-CN" sz="1800" b="0" dirty="0">
                <a:solidFill>
                  <a:schemeClr val="tx1">
                    <a:lumMod val="75000"/>
                    <a:lumOff val="25000"/>
                  </a:schemeClr>
                </a:solidFill>
              </a:rPr>
              <a:t>对于数据标注人员而言，需要做的正是对训练图片中人物的性别、年龄、肤色、表情、头发以及是否带帽带</a:t>
            </a:r>
            <a:r>
              <a:rPr lang="zh-CN" altLang="zh-CN" sz="1800" b="0" dirty="0" smtClean="0">
                <a:solidFill>
                  <a:schemeClr val="tx1">
                    <a:lumMod val="75000"/>
                    <a:lumOff val="25000"/>
                  </a:schemeClr>
                </a:solidFill>
              </a:rPr>
              <a:t>眼镜等</a:t>
            </a:r>
            <a:r>
              <a:rPr lang="zh-CN" altLang="zh-CN" sz="1800" b="0" dirty="0">
                <a:solidFill>
                  <a:schemeClr val="tx1">
                    <a:lumMod val="75000"/>
                    <a:lumOff val="25000"/>
                  </a:schemeClr>
                </a:solidFill>
              </a:rPr>
              <a:t>进行分类标注，或者对行人做标框处理，帮助机器获取快速识别能力</a:t>
            </a:r>
            <a:r>
              <a:rPr lang="zh-CN" altLang="zh-CN" sz="1800" b="0" dirty="0" smtClean="0">
                <a:solidFill>
                  <a:schemeClr val="tx1">
                    <a:lumMod val="75000"/>
                    <a:lumOff val="25000"/>
                  </a:schemeClr>
                </a:solidFill>
              </a:rPr>
              <a:t>。</a:t>
            </a:r>
            <a:endParaRPr lang="zh-CN" altLang="zh-CN" sz="1800" b="0" dirty="0" smtClean="0">
              <a:solidFill>
                <a:schemeClr val="tx1">
                  <a:lumMod val="75000"/>
                  <a:lumOff val="25000"/>
                </a:schemeClr>
              </a:solidFill>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5740" y="1916651"/>
            <a:ext cx="3806190" cy="253746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sz="2100" b="1" spc="225" dirty="0" smtClean="0">
                <a:solidFill>
                  <a:prstClr val="white"/>
                </a:solidFill>
              </a:rPr>
              <a:t>1</a:t>
            </a:r>
            <a:r>
              <a:rPr sz="2100" b="1" spc="225" dirty="0" smtClean="0">
                <a:solidFill>
                  <a:prstClr val="white"/>
                </a:solidFill>
              </a:rPr>
              <a:t>.</a:t>
            </a:r>
            <a:r>
              <a:rPr lang="en-US" sz="2100" b="1" spc="225" dirty="0">
                <a:solidFill>
                  <a:prstClr val="white"/>
                </a:solidFill>
              </a:rPr>
              <a:t>2</a:t>
            </a:r>
            <a:r>
              <a:rPr sz="2100" b="1" spc="225" dirty="0">
                <a:solidFill>
                  <a:prstClr val="white"/>
                </a:solidFill>
              </a:rPr>
              <a:t> </a:t>
            </a:r>
            <a:r>
              <a:rPr lang="zh-CN" altLang="en-US" sz="2100" b="1" spc="225" dirty="0" smtClean="0">
                <a:solidFill>
                  <a:prstClr val="white"/>
                </a:solidFill>
              </a:rPr>
              <a:t>数据标注的应用场景</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smtClean="0">
                <a:solidFill>
                  <a:prstClr val="white"/>
                </a:solidFill>
              </a:rPr>
              <a:t>一</a:t>
            </a:r>
            <a:r>
              <a:rPr lang="zh-CN" altLang="en-US" sz="1355" dirty="0" smtClean="0">
                <a:solidFill>
                  <a:prstClr val="white"/>
                </a:solidFill>
              </a:rPr>
              <a:t>章  </a:t>
            </a:r>
            <a:r>
              <a:rPr lang="zh-CN" altLang="en-US" sz="1355" dirty="0" smtClean="0">
                <a:solidFill>
                  <a:prstClr val="white"/>
                </a:solidFill>
              </a:rPr>
              <a:t>数据</a:t>
            </a:r>
            <a:r>
              <a:rPr lang="zh-CN" altLang="en-US" sz="1355" dirty="0" smtClean="0">
                <a:solidFill>
                  <a:prstClr val="white"/>
                </a:solidFill>
              </a:rPr>
              <a:t>标注概述</a:t>
            </a:r>
            <a:endParaRPr lang="zh-CN" altLang="en-US" sz="1355" dirty="0" smtClean="0">
              <a:solidFill>
                <a:prstClr val="white"/>
              </a:solidFill>
            </a:endParaRPr>
          </a:p>
        </p:txBody>
      </p:sp>
      <p:sp>
        <p:nvSpPr>
          <p:cNvPr id="7" name="矩形 6"/>
          <p:cNvSpPr/>
          <p:nvPr/>
        </p:nvSpPr>
        <p:spPr>
          <a:xfrm>
            <a:off x="365926" y="978541"/>
            <a:ext cx="1889760" cy="398780"/>
          </a:xfrm>
          <a:prstGeom prst="rect">
            <a:avLst/>
          </a:prstGeom>
        </p:spPr>
        <p:txBody>
          <a:bodyPr wrap="none">
            <a:spAutoFit/>
          </a:bodyPr>
          <a:lstStyle/>
          <a:p>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1.2.6 </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公共服务</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占位符 7"/>
          <p:cNvSpPr>
            <a:spLocks noGrp="1"/>
          </p:cNvSpPr>
          <p:nvPr>
            <p:ph type="body" sz="quarter" idx="13"/>
          </p:nvPr>
        </p:nvSpPr>
        <p:spPr>
          <a:xfrm>
            <a:off x="246185" y="2091362"/>
            <a:ext cx="4800600" cy="2100943"/>
          </a:xfrm>
        </p:spPr>
        <p:txBody>
          <a:bodyPr>
            <a:normAutofit/>
          </a:bodyPr>
          <a:lstStyle/>
          <a:p>
            <a:pPr>
              <a:lnSpc>
                <a:spcPct val="120000"/>
              </a:lnSpc>
              <a:spcBef>
                <a:spcPts val="1000"/>
              </a:spcBef>
              <a:spcAft>
                <a:spcPts val="0"/>
              </a:spcAft>
            </a:pPr>
            <a:r>
              <a:rPr lang="zh-CN" altLang="en-US" sz="1800" b="0" dirty="0">
                <a:solidFill>
                  <a:schemeClr val="tx1">
                    <a:lumMod val="75000"/>
                    <a:lumOff val="25000"/>
                  </a:schemeClr>
                </a:solidFill>
              </a:rPr>
              <a:t>确定内容是否符合描述的内容审核，对具有相同意思的语句进行归类的语义分析、将音频转化为文字的语音转录，以及查看视频是否符合要求的视频审核等都是数据标注中的常见应用</a:t>
            </a:r>
            <a:r>
              <a:rPr lang="zh-CN" altLang="en-US" sz="1800" b="0" dirty="0" smtClean="0">
                <a:solidFill>
                  <a:schemeClr val="tx1">
                    <a:lumMod val="75000"/>
                    <a:lumOff val="25000"/>
                  </a:schemeClr>
                </a:solidFill>
              </a:rPr>
              <a:t>。</a:t>
            </a:r>
            <a:endParaRPr lang="zh-CN" altLang="en-US" sz="1800" b="0" dirty="0">
              <a:solidFill>
                <a:schemeClr val="tx1">
                  <a:lumMod val="75000"/>
                  <a:lumOff val="25000"/>
                </a:schemeClr>
              </a:solidFill>
            </a:endParaRPr>
          </a:p>
          <a:p>
            <a:pPr>
              <a:lnSpc>
                <a:spcPct val="120000"/>
              </a:lnSpc>
              <a:spcBef>
                <a:spcPts val="1000"/>
              </a:spcBef>
              <a:spcAft>
                <a:spcPts val="0"/>
              </a:spcAft>
            </a:pPr>
            <a:endParaRPr lang="zh-CN" altLang="en-US" sz="1800" b="0" dirty="0">
              <a:solidFill>
                <a:schemeClr val="tx1">
                  <a:lumMod val="75000"/>
                  <a:lumOff val="25000"/>
                </a:schemeClr>
              </a:solidFill>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65206" y="1871834"/>
            <a:ext cx="3810000" cy="2540000"/>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sz="2100" b="1" spc="225" dirty="0" smtClean="0">
                <a:solidFill>
                  <a:prstClr val="white"/>
                </a:solidFill>
              </a:rPr>
              <a:t>1</a:t>
            </a:r>
            <a:r>
              <a:rPr sz="2100" b="1" spc="225" dirty="0" smtClean="0">
                <a:solidFill>
                  <a:prstClr val="white"/>
                </a:solidFill>
              </a:rPr>
              <a:t>.</a:t>
            </a:r>
            <a:r>
              <a:rPr lang="en-US" sz="2100" b="1" spc="225" dirty="0">
                <a:solidFill>
                  <a:prstClr val="white"/>
                </a:solidFill>
              </a:rPr>
              <a:t>2</a:t>
            </a:r>
            <a:r>
              <a:rPr sz="2100" b="1" spc="225" dirty="0">
                <a:solidFill>
                  <a:prstClr val="white"/>
                </a:solidFill>
              </a:rPr>
              <a:t> </a:t>
            </a:r>
            <a:r>
              <a:rPr lang="zh-CN" altLang="en-US" sz="2100" b="1" spc="225" dirty="0" smtClean="0">
                <a:solidFill>
                  <a:prstClr val="white"/>
                </a:solidFill>
              </a:rPr>
              <a:t>数据标注的应用场景</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smtClean="0">
                <a:solidFill>
                  <a:prstClr val="white"/>
                </a:solidFill>
              </a:rPr>
              <a:t>一</a:t>
            </a:r>
            <a:r>
              <a:rPr lang="zh-CN" altLang="en-US" sz="1355" dirty="0" smtClean="0">
                <a:solidFill>
                  <a:prstClr val="white"/>
                </a:solidFill>
              </a:rPr>
              <a:t>章  </a:t>
            </a:r>
            <a:r>
              <a:rPr lang="zh-CN" altLang="en-US" sz="1355" dirty="0" smtClean="0">
                <a:solidFill>
                  <a:prstClr val="white"/>
                </a:solidFill>
              </a:rPr>
              <a:t>数据</a:t>
            </a:r>
            <a:r>
              <a:rPr lang="zh-CN" altLang="en-US" sz="1355" dirty="0" smtClean="0">
                <a:solidFill>
                  <a:prstClr val="white"/>
                </a:solidFill>
              </a:rPr>
              <a:t>标注概述</a:t>
            </a:r>
            <a:endParaRPr lang="zh-CN" altLang="en-US" sz="1355" dirty="0" smtClean="0">
              <a:solidFill>
                <a:prstClr val="white"/>
              </a:solidFill>
            </a:endParaRPr>
          </a:p>
        </p:txBody>
      </p:sp>
      <p:sp>
        <p:nvSpPr>
          <p:cNvPr id="7" name="矩形 6"/>
          <p:cNvSpPr/>
          <p:nvPr/>
        </p:nvSpPr>
        <p:spPr>
          <a:xfrm>
            <a:off x="365926" y="978541"/>
            <a:ext cx="1889760" cy="398780"/>
          </a:xfrm>
          <a:prstGeom prst="rect">
            <a:avLst/>
          </a:prstGeom>
        </p:spPr>
        <p:txBody>
          <a:bodyPr wrap="none">
            <a:spAutoFit/>
          </a:bodyPr>
          <a:lstStyle/>
          <a:p>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1.2.7 </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电子商务</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占位符 7"/>
          <p:cNvSpPr>
            <a:spLocks noGrp="1"/>
          </p:cNvSpPr>
          <p:nvPr>
            <p:ph type="body" sz="quarter" idx="13"/>
          </p:nvPr>
        </p:nvSpPr>
        <p:spPr>
          <a:xfrm>
            <a:off x="4782177" y="2167950"/>
            <a:ext cx="4002594" cy="2099250"/>
          </a:xfrm>
        </p:spPr>
        <p:txBody>
          <a:bodyPr>
            <a:normAutofit lnSpcReduction="10000"/>
          </a:bodyPr>
          <a:lstStyle/>
          <a:p>
            <a:pPr>
              <a:lnSpc>
                <a:spcPct val="120000"/>
              </a:lnSpc>
              <a:spcBef>
                <a:spcPts val="1000"/>
              </a:spcBef>
              <a:spcAft>
                <a:spcPts val="0"/>
              </a:spcAft>
            </a:pP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通过对产品打上结构化标签，包括品牌、颜色、型号、价格、款式、浏览量、购买量、用户评价等，建立</a:t>
            </a: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360</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度的全景画像，从而为个性化推荐提供先决条件。</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5740" y="1916651"/>
            <a:ext cx="3806190" cy="2537460"/>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672882" y="1169836"/>
              <a:ext cx="1798227" cy="523220"/>
            </a:xfrm>
            <a:prstGeom prst="rect">
              <a:avLst/>
            </a:prstGeom>
            <a:noFill/>
          </p:spPr>
          <p:txBody>
            <a:bodyPr wrap="none" rtlCol="0">
              <a:spAutoFit/>
            </a:bodyPr>
            <a:lstStyle/>
            <a:p>
              <a:pPr algn="ctr"/>
              <a:r>
                <a:rPr lang="zh-CN" altLang="en-US" sz="2800" dirty="0" smtClean="0">
                  <a:solidFill>
                    <a:srgbClr val="FFC000"/>
                  </a:solidFill>
                </a:rPr>
                <a:t>第一章</a:t>
              </a:r>
              <a:r>
                <a:rPr lang="zh-CN" altLang="en-US" sz="2800" dirty="0">
                  <a:solidFill>
                    <a:srgbClr val="FFC000"/>
                  </a:solidFill>
                </a:rPr>
                <a:t>　</a:t>
              </a:r>
              <a:r>
                <a:rPr lang="zh-CN" altLang="en-US" sz="2800" dirty="0" smtClean="0">
                  <a:solidFill>
                    <a:srgbClr val="FFC000"/>
                  </a:solidFill>
                </a:rPr>
                <a:t>数据</a:t>
              </a:r>
              <a:r>
                <a:rPr lang="zh-CN" altLang="en-US" sz="2800" dirty="0" smtClean="0">
                  <a:solidFill>
                    <a:srgbClr val="FFC000"/>
                  </a:solidFill>
                </a:rPr>
                <a:t>标注概述</a:t>
              </a:r>
              <a:endParaRPr lang="zh-CN" altLang="en-US" sz="2800" dirty="0" smtClean="0">
                <a:solidFill>
                  <a:srgbClr val="FFC000"/>
                </a:solidFill>
              </a:endParaRPr>
            </a:p>
          </p:txBody>
        </p:sp>
      </p:grpSp>
      <p:grpSp>
        <p:nvGrpSpPr>
          <p:cNvPr id="67" name="组合 66"/>
          <p:cNvGrpSpPr/>
          <p:nvPr/>
        </p:nvGrpSpPr>
        <p:grpSpPr>
          <a:xfrm>
            <a:off x="1754534" y="2160000"/>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3743332" cy="415498"/>
            </a:xfrm>
            <a:prstGeom prst="rect">
              <a:avLst/>
            </a:prstGeom>
          </p:spPr>
          <p:txBody>
            <a:bodyPr wrap="none">
              <a:spAutoFit/>
            </a:bodyPr>
            <a:lstStyle/>
            <a:p>
              <a:pPr algn="l"/>
              <a:r>
                <a:rPr lang="en-US" altLang="zh-CN" sz="2100" spc="225" dirty="0" smtClean="0">
                  <a:solidFill>
                    <a:schemeClr val="tx1">
                      <a:lumMod val="75000"/>
                      <a:lumOff val="25000"/>
                    </a:schemeClr>
                  </a:solidFill>
                </a:rPr>
                <a:t>1.1</a:t>
              </a:r>
              <a:r>
                <a:rPr lang="zh-CN" altLang="en-US" sz="2100" spc="225" dirty="0" smtClean="0">
                  <a:solidFill>
                    <a:schemeClr val="tx1">
                      <a:lumMod val="75000"/>
                      <a:lumOff val="25000"/>
                    </a:schemeClr>
                  </a:solidFill>
                </a:rPr>
                <a:t> </a:t>
              </a:r>
              <a:r>
                <a:rPr lang="zh-CN" altLang="en-US" sz="2100" spc="225" dirty="0" smtClean="0">
                  <a:solidFill>
                    <a:schemeClr val="tx1">
                      <a:lumMod val="75000"/>
                      <a:lumOff val="25000"/>
                    </a:schemeClr>
                  </a:solidFill>
                </a:rPr>
                <a:t>数据</a:t>
              </a:r>
              <a:r>
                <a:rPr lang="zh-CN" altLang="en-US" sz="2100" spc="225" dirty="0" smtClean="0">
                  <a:solidFill>
                    <a:schemeClr val="tx1">
                      <a:lumMod val="75000"/>
                      <a:lumOff val="25000"/>
                    </a:schemeClr>
                  </a:solidFill>
                </a:rPr>
                <a:t>标注的起源与发展</a:t>
              </a:r>
              <a:endParaRPr lang="zh-CN" altLang="en-US" sz="2100" spc="225" dirty="0" smtClean="0">
                <a:solidFill>
                  <a:schemeClr val="tx1">
                    <a:lumMod val="75000"/>
                    <a:lumOff val="25000"/>
                  </a:schemeClr>
                </a:solidFill>
              </a:endParaRPr>
            </a:p>
          </p:txBody>
        </p:sp>
      </p:grpSp>
      <p:grpSp>
        <p:nvGrpSpPr>
          <p:cNvPr id="68" name="组合 67"/>
          <p:cNvGrpSpPr/>
          <p:nvPr/>
        </p:nvGrpSpPr>
        <p:grpSpPr>
          <a:xfrm>
            <a:off x="1754534" y="2700000"/>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3445174" cy="415498"/>
            </a:xfrm>
            <a:prstGeom prst="rect">
              <a:avLst/>
            </a:prstGeom>
          </p:spPr>
          <p:txBody>
            <a:bodyPr wrap="none">
              <a:spAutoFit/>
            </a:bodyPr>
            <a:lstStyle/>
            <a:p>
              <a:pPr algn="l"/>
              <a:r>
                <a:rPr lang="en-US" altLang="zh-CN" sz="2100" spc="225" dirty="0" smtClean="0">
                  <a:solidFill>
                    <a:schemeClr val="tx1">
                      <a:lumMod val="75000"/>
                      <a:lumOff val="25000"/>
                    </a:schemeClr>
                  </a:solidFill>
                </a:rPr>
                <a:t>1.2</a:t>
              </a:r>
              <a:r>
                <a:rPr lang="zh-CN" altLang="en-US" sz="2100" spc="225" dirty="0" smtClean="0">
                  <a:solidFill>
                    <a:schemeClr val="tx1">
                      <a:lumMod val="75000"/>
                      <a:lumOff val="25000"/>
                    </a:schemeClr>
                  </a:solidFill>
                </a:rPr>
                <a:t> </a:t>
              </a:r>
              <a:r>
                <a:rPr lang="zh-CN" altLang="en-US" sz="2100" spc="225" dirty="0" smtClean="0">
                  <a:solidFill>
                    <a:schemeClr val="tx1">
                      <a:lumMod val="75000"/>
                      <a:lumOff val="25000"/>
                    </a:schemeClr>
                  </a:solidFill>
                </a:rPr>
                <a:t>数据</a:t>
              </a:r>
              <a:r>
                <a:rPr lang="zh-CN" altLang="en-US" sz="2100" spc="225" dirty="0" smtClean="0">
                  <a:solidFill>
                    <a:schemeClr val="tx1">
                      <a:lumMod val="75000"/>
                      <a:lumOff val="25000"/>
                    </a:schemeClr>
                  </a:solidFill>
                </a:rPr>
                <a:t>标注的应用场景</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3200845"/>
            <a:ext cx="5693399" cy="437609"/>
            <a:chOff x="1807265" y="3400693"/>
            <a:chExt cx="5693399" cy="437609"/>
          </a:xfrm>
        </p:grpSpPr>
        <p:sp>
          <p:nvSpPr>
            <p:cNvPr id="51" name="圆角矩形 50"/>
            <p:cNvSpPr/>
            <p:nvPr/>
          </p:nvSpPr>
          <p:spPr>
            <a:xfrm>
              <a:off x="1807265" y="3400693"/>
              <a:ext cx="5693399" cy="394200"/>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70438" y="3422804"/>
              <a:ext cx="4339650" cy="415498"/>
            </a:xfrm>
            <a:prstGeom prst="rect">
              <a:avLst/>
            </a:prstGeom>
          </p:spPr>
          <p:txBody>
            <a:bodyPr wrap="none">
              <a:spAutoFit/>
            </a:bodyPr>
            <a:lstStyle/>
            <a:p>
              <a:pPr algn="l"/>
              <a:r>
                <a:rPr lang="en-US" altLang="zh-CN" sz="2100" spc="225" dirty="0" smtClean="0">
                  <a:solidFill>
                    <a:schemeClr val="bg1"/>
                  </a:solidFill>
                </a:rPr>
                <a:t>1.3</a:t>
              </a:r>
              <a:r>
                <a:rPr lang="zh-CN" altLang="en-US" sz="2100" spc="225" dirty="0" smtClean="0">
                  <a:solidFill>
                    <a:schemeClr val="bg1"/>
                  </a:solidFill>
                </a:rPr>
                <a:t> 有多少智能，就有多少人工</a:t>
              </a:r>
              <a:endParaRPr lang="zh-CN" altLang="en-US" sz="2100" spc="225" dirty="0" smtClean="0">
                <a:solidFill>
                  <a:schemeClr val="bg1"/>
                </a:solidFill>
              </a:endParaRPr>
            </a:p>
          </p:txBody>
        </p:sp>
      </p:grpSp>
      <p:grpSp>
        <p:nvGrpSpPr>
          <p:cNvPr id="70" name="组合 69"/>
          <p:cNvGrpSpPr/>
          <p:nvPr/>
        </p:nvGrpSpPr>
        <p:grpSpPr>
          <a:xfrm>
            <a:off x="1754534" y="4320000"/>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2252540" cy="415498"/>
            </a:xfrm>
            <a:prstGeom prst="rect">
              <a:avLst/>
            </a:prstGeom>
          </p:spPr>
          <p:txBody>
            <a:bodyPr wrap="none">
              <a:spAutoFit/>
            </a:bodyPr>
            <a:lstStyle/>
            <a:p>
              <a:pPr algn="l"/>
              <a:r>
                <a:rPr lang="en-US" altLang="zh-CN" sz="2100" spc="225" dirty="0" smtClean="0">
                  <a:solidFill>
                    <a:schemeClr val="tx1">
                      <a:lumMod val="75000"/>
                      <a:lumOff val="25000"/>
                    </a:schemeClr>
                  </a:solidFill>
                </a:rPr>
                <a:t>1.5</a:t>
              </a:r>
              <a:r>
                <a:rPr lang="zh-CN" altLang="en-US" sz="2100" spc="225" dirty="0" smtClean="0">
                  <a:solidFill>
                    <a:schemeClr val="tx1">
                      <a:lumMod val="75000"/>
                      <a:lumOff val="25000"/>
                    </a:schemeClr>
                  </a:solidFill>
                </a:rPr>
                <a:t> 作业与练习</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3780000"/>
            <a:ext cx="5693399" cy="426278"/>
            <a:chOff x="1807265" y="3400693"/>
            <a:chExt cx="5693399" cy="426278"/>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3445174" cy="415498"/>
            </a:xfrm>
            <a:prstGeom prst="rect">
              <a:avLst/>
            </a:prstGeom>
          </p:spPr>
          <p:txBody>
            <a:bodyPr wrap="none">
              <a:spAutoFit/>
            </a:bodyPr>
            <a:lstStyle/>
            <a:p>
              <a:pPr algn="l"/>
              <a:r>
                <a:rPr lang="en-US" altLang="zh-CN" sz="2100" spc="225" dirty="0" smtClean="0">
                  <a:solidFill>
                    <a:schemeClr val="tx1">
                      <a:lumMod val="75000"/>
                      <a:lumOff val="25000"/>
                    </a:schemeClr>
                  </a:solidFill>
                </a:rPr>
                <a:t>1.4</a:t>
              </a:r>
              <a:r>
                <a:rPr lang="zh-CN" altLang="en-US" sz="2100" spc="225" dirty="0" smtClean="0">
                  <a:solidFill>
                    <a:schemeClr val="tx1">
                      <a:lumMod val="75000"/>
                      <a:lumOff val="25000"/>
                    </a:schemeClr>
                  </a:solidFill>
                </a:rPr>
                <a:t> </a:t>
              </a:r>
              <a:r>
                <a:rPr sz="2100" spc="225" dirty="0" err="1" smtClean="0">
                  <a:solidFill>
                    <a:schemeClr val="tx1">
                      <a:lumMod val="75000"/>
                      <a:lumOff val="25000"/>
                    </a:schemeClr>
                  </a:solidFill>
                </a:rPr>
                <a:t>数据</a:t>
              </a:r>
              <a:r>
                <a:rPr lang="zh-CN" altLang="en-US" sz="2100" spc="225" dirty="0" smtClean="0">
                  <a:solidFill>
                    <a:schemeClr val="tx1">
                      <a:lumMod val="75000"/>
                      <a:lumOff val="25000"/>
                    </a:schemeClr>
                  </a:solidFill>
                </a:rPr>
                <a:t>越多，智能越好</a:t>
              </a:r>
              <a:endParaRPr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4739472" cy="415498"/>
          </a:xfrm>
          <a:prstGeom prst="rect">
            <a:avLst/>
          </a:prstGeom>
          <a:noFill/>
        </p:spPr>
        <p:txBody>
          <a:bodyPr wrap="square" rtlCol="0">
            <a:spAutoFit/>
          </a:bodyPr>
          <a:lstStyle/>
          <a:p>
            <a:r>
              <a:rPr lang="en-US" sz="2100" b="1" spc="225" dirty="0" smtClean="0">
                <a:solidFill>
                  <a:prstClr val="white"/>
                </a:solidFill>
              </a:rPr>
              <a:t>1</a:t>
            </a:r>
            <a:r>
              <a:rPr sz="2100" b="1" spc="225" dirty="0" smtClean="0">
                <a:solidFill>
                  <a:prstClr val="white"/>
                </a:solidFill>
              </a:rPr>
              <a:t>.</a:t>
            </a:r>
            <a:r>
              <a:rPr lang="en-US" sz="2100" b="1" spc="225" dirty="0" smtClean="0">
                <a:solidFill>
                  <a:prstClr val="white"/>
                </a:solidFill>
              </a:rPr>
              <a:t>3</a:t>
            </a:r>
            <a:r>
              <a:rPr sz="2100" b="1" spc="225" dirty="0" smtClean="0">
                <a:solidFill>
                  <a:prstClr val="white"/>
                </a:solidFill>
              </a:rPr>
              <a:t> </a:t>
            </a:r>
            <a:r>
              <a:rPr lang="zh-CN" altLang="en-US" sz="2100" b="1" spc="225" dirty="0" smtClean="0">
                <a:solidFill>
                  <a:prstClr val="white"/>
                </a:solidFill>
              </a:rPr>
              <a:t>有多少智能，就有多少人工</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smtClean="0">
                <a:solidFill>
                  <a:prstClr val="white"/>
                </a:solidFill>
              </a:rPr>
              <a:t>一</a:t>
            </a:r>
            <a:r>
              <a:rPr lang="zh-CN" altLang="en-US" sz="1355" dirty="0" smtClean="0">
                <a:solidFill>
                  <a:prstClr val="white"/>
                </a:solidFill>
              </a:rPr>
              <a:t>章  </a:t>
            </a:r>
            <a:r>
              <a:rPr lang="zh-CN" altLang="en-US" sz="1355" dirty="0" smtClean="0">
                <a:solidFill>
                  <a:prstClr val="white"/>
                </a:solidFill>
              </a:rPr>
              <a:t>数据</a:t>
            </a:r>
            <a:r>
              <a:rPr lang="zh-CN" altLang="en-US" sz="1355" dirty="0" smtClean="0">
                <a:solidFill>
                  <a:prstClr val="white"/>
                </a:solidFill>
              </a:rPr>
              <a:t>标注概述</a:t>
            </a:r>
            <a:endParaRPr lang="zh-CN" altLang="en-US" sz="1355" dirty="0" smtClean="0">
              <a:solidFill>
                <a:prstClr val="white"/>
              </a:solidFill>
            </a:endParaRPr>
          </a:p>
        </p:txBody>
      </p:sp>
      <p:sp>
        <p:nvSpPr>
          <p:cNvPr id="7" name="矩形 6"/>
          <p:cNvSpPr/>
          <p:nvPr/>
        </p:nvSpPr>
        <p:spPr>
          <a:xfrm>
            <a:off x="365926" y="978541"/>
            <a:ext cx="2905760" cy="398780"/>
          </a:xfrm>
          <a:prstGeom prst="rect">
            <a:avLst/>
          </a:prstGeom>
        </p:spPr>
        <p:txBody>
          <a:bodyPr wrap="none">
            <a:spAutoFit/>
          </a:bodyPr>
          <a:lstStyle/>
          <a:p>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1.3.1 </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有</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监督的机器学习</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占位符 7"/>
          <p:cNvSpPr>
            <a:spLocks noGrp="1"/>
          </p:cNvSpPr>
          <p:nvPr>
            <p:ph type="body" sz="quarter" idx="13"/>
          </p:nvPr>
        </p:nvSpPr>
        <p:spPr>
          <a:xfrm>
            <a:off x="365926" y="1817823"/>
            <a:ext cx="8560360" cy="3222171"/>
          </a:xfrm>
        </p:spPr>
        <p:txBody>
          <a:bodyPr>
            <a:normAutofit/>
          </a:bodyPr>
          <a:lstStyle/>
          <a:p>
            <a:pPr>
              <a:lnSpc>
                <a:spcPct val="150000"/>
              </a:lnSpc>
            </a:pP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a:t>
            </a:r>
            <a:r>
              <a:rPr lang="zh-CN" altLang="en-US" sz="1800" b="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监督学习通过</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训练样本找出规律，对模型进行优化，使其具有判断与预知能力，这是向“样本”学习的</a:t>
            </a:r>
            <a:r>
              <a:rPr lang="zh-CN" altLang="en-US" sz="1800" b="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过程。</a:t>
            </a:r>
            <a:endPar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数据处理的量级与质量又直接关系到机器的智能程度，也就是我们所说的“有多少智能，就有多少人工”。</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672881" y="1169836"/>
              <a:ext cx="1798227" cy="523220"/>
            </a:xfrm>
            <a:prstGeom prst="rect">
              <a:avLst/>
            </a:prstGeom>
            <a:noFill/>
          </p:spPr>
          <p:txBody>
            <a:bodyPr wrap="none" rtlCol="0">
              <a:spAutoFit/>
            </a:bodyPr>
            <a:lstStyle/>
            <a:p>
              <a:pPr algn="ctr"/>
              <a:r>
                <a:rPr lang="zh-CN" altLang="en-US" sz="2800" dirty="0" smtClean="0">
                  <a:solidFill>
                    <a:srgbClr val="FFC000"/>
                  </a:solidFill>
                </a:rPr>
                <a:t>第一章</a:t>
              </a:r>
              <a:r>
                <a:rPr lang="zh-CN" altLang="en-US" sz="2800" dirty="0">
                  <a:solidFill>
                    <a:srgbClr val="FFC000"/>
                  </a:solidFill>
                </a:rPr>
                <a:t>　</a:t>
              </a:r>
              <a:r>
                <a:rPr lang="zh-CN" altLang="en-US" sz="2800" dirty="0" smtClean="0">
                  <a:solidFill>
                    <a:srgbClr val="FFC000"/>
                  </a:solidFill>
                </a:rPr>
                <a:t>数据标注概述</a:t>
              </a:r>
              <a:endParaRPr lang="zh-CN" altLang="en-US" sz="2800" dirty="0" smtClean="0">
                <a:solidFill>
                  <a:srgbClr val="FFC000"/>
                </a:solidFill>
              </a:endParaRPr>
            </a:p>
          </p:txBody>
        </p:sp>
      </p:grpSp>
      <p:grpSp>
        <p:nvGrpSpPr>
          <p:cNvPr id="67" name="组合 66"/>
          <p:cNvGrpSpPr/>
          <p:nvPr/>
        </p:nvGrpSpPr>
        <p:grpSpPr>
          <a:xfrm>
            <a:off x="1754534" y="2160000"/>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3743332" cy="415498"/>
            </a:xfrm>
            <a:prstGeom prst="rect">
              <a:avLst/>
            </a:prstGeom>
          </p:spPr>
          <p:txBody>
            <a:bodyPr wrap="none">
              <a:spAutoFit/>
            </a:bodyPr>
            <a:lstStyle/>
            <a:p>
              <a:pPr algn="l"/>
              <a:r>
                <a:rPr lang="en-US" altLang="zh-CN" sz="2100" spc="225" dirty="0" smtClean="0">
                  <a:solidFill>
                    <a:schemeClr val="bg1"/>
                  </a:solidFill>
                </a:rPr>
                <a:t>1.1</a:t>
              </a:r>
              <a:r>
                <a:rPr lang="zh-CN" altLang="en-US" sz="2100" spc="225" dirty="0" smtClean="0">
                  <a:solidFill>
                    <a:schemeClr val="bg1"/>
                  </a:solidFill>
                </a:rPr>
                <a:t> 数据标注的起源与发展</a:t>
              </a:r>
              <a:endParaRPr lang="zh-CN" altLang="en-US" sz="2100" spc="225" dirty="0" smtClean="0">
                <a:solidFill>
                  <a:schemeClr val="bg1"/>
                </a:solidFill>
              </a:endParaRPr>
            </a:p>
          </p:txBody>
        </p:sp>
      </p:grpSp>
      <p:grpSp>
        <p:nvGrpSpPr>
          <p:cNvPr id="68" name="组合 67"/>
          <p:cNvGrpSpPr/>
          <p:nvPr/>
        </p:nvGrpSpPr>
        <p:grpSpPr>
          <a:xfrm>
            <a:off x="1754534" y="2700000"/>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3445174" cy="415498"/>
            </a:xfrm>
            <a:prstGeom prst="rect">
              <a:avLst/>
            </a:prstGeom>
          </p:spPr>
          <p:txBody>
            <a:bodyPr wrap="none">
              <a:spAutoFit/>
            </a:bodyPr>
            <a:lstStyle/>
            <a:p>
              <a:pPr algn="l"/>
              <a:r>
                <a:rPr lang="en-US" altLang="zh-CN" sz="2100" spc="225" dirty="0" smtClean="0">
                  <a:solidFill>
                    <a:schemeClr val="tx1">
                      <a:lumMod val="75000"/>
                      <a:lumOff val="25000"/>
                    </a:schemeClr>
                  </a:solidFill>
                </a:rPr>
                <a:t>1.2</a:t>
              </a:r>
              <a:r>
                <a:rPr lang="zh-CN" altLang="en-US" sz="2100" spc="225" dirty="0" smtClean="0">
                  <a:solidFill>
                    <a:schemeClr val="tx1">
                      <a:lumMod val="75000"/>
                      <a:lumOff val="25000"/>
                    </a:schemeClr>
                  </a:solidFill>
                </a:rPr>
                <a:t> 数据标注的应用场景</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323174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4339650" cy="415498"/>
            </a:xfrm>
            <a:prstGeom prst="rect">
              <a:avLst/>
            </a:prstGeom>
          </p:spPr>
          <p:txBody>
            <a:bodyPr wrap="none">
              <a:spAutoFit/>
            </a:bodyPr>
            <a:lstStyle/>
            <a:p>
              <a:pPr algn="l"/>
              <a:r>
                <a:rPr lang="en-US" altLang="zh-CN" sz="2100" spc="225" dirty="0" smtClean="0">
                  <a:solidFill>
                    <a:schemeClr val="tx1">
                      <a:lumMod val="75000"/>
                      <a:lumOff val="25000"/>
                    </a:schemeClr>
                  </a:solidFill>
                </a:rPr>
                <a:t>1.3</a:t>
              </a:r>
              <a:r>
                <a:rPr lang="zh-CN" altLang="en-US" sz="2100" spc="225" dirty="0" smtClean="0">
                  <a:solidFill>
                    <a:schemeClr val="tx1">
                      <a:lumMod val="75000"/>
                      <a:lumOff val="25000"/>
                    </a:schemeClr>
                  </a:solidFill>
                </a:rPr>
                <a:t> 有多少智能，就有多少人工</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4320000"/>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2252540" cy="415498"/>
            </a:xfrm>
            <a:prstGeom prst="rect">
              <a:avLst/>
            </a:prstGeom>
          </p:spPr>
          <p:txBody>
            <a:bodyPr wrap="none">
              <a:spAutoFit/>
            </a:bodyPr>
            <a:lstStyle/>
            <a:p>
              <a:pPr algn="l"/>
              <a:r>
                <a:rPr lang="en-US" altLang="zh-CN" sz="2100" spc="225" dirty="0" smtClean="0">
                  <a:solidFill>
                    <a:schemeClr val="tx1">
                      <a:lumMod val="75000"/>
                      <a:lumOff val="25000"/>
                    </a:schemeClr>
                  </a:solidFill>
                </a:rPr>
                <a:t>1.5</a:t>
              </a:r>
              <a:r>
                <a:rPr lang="zh-CN" altLang="en-US" sz="2100" spc="225" dirty="0" smtClean="0">
                  <a:solidFill>
                    <a:schemeClr val="tx1">
                      <a:lumMod val="75000"/>
                      <a:lumOff val="25000"/>
                    </a:schemeClr>
                  </a:solidFill>
                </a:rPr>
                <a:t> 作业与练习</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3780000"/>
            <a:ext cx="5693399" cy="426278"/>
            <a:chOff x="1807265" y="3400693"/>
            <a:chExt cx="5693399" cy="426278"/>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3445174" cy="415498"/>
            </a:xfrm>
            <a:prstGeom prst="rect">
              <a:avLst/>
            </a:prstGeom>
          </p:spPr>
          <p:txBody>
            <a:bodyPr wrap="none">
              <a:spAutoFit/>
            </a:bodyPr>
            <a:lstStyle/>
            <a:p>
              <a:pPr algn="l"/>
              <a:r>
                <a:rPr lang="en-US" altLang="zh-CN" sz="2100" spc="225" dirty="0" smtClean="0">
                  <a:solidFill>
                    <a:schemeClr val="tx1">
                      <a:lumMod val="75000"/>
                      <a:lumOff val="25000"/>
                    </a:schemeClr>
                  </a:solidFill>
                </a:rPr>
                <a:t>1.4</a:t>
              </a:r>
              <a:r>
                <a:rPr lang="zh-CN" altLang="en-US" sz="2100" spc="225" dirty="0" smtClean="0">
                  <a:solidFill>
                    <a:schemeClr val="tx1">
                      <a:lumMod val="75000"/>
                      <a:lumOff val="25000"/>
                    </a:schemeClr>
                  </a:solidFill>
                </a:rPr>
                <a:t> 数据越多，智能越好</a:t>
              </a:r>
              <a:endParaRPr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4739472" cy="415498"/>
          </a:xfrm>
          <a:prstGeom prst="rect">
            <a:avLst/>
          </a:prstGeom>
          <a:noFill/>
        </p:spPr>
        <p:txBody>
          <a:bodyPr wrap="square" rtlCol="0">
            <a:spAutoFit/>
          </a:bodyPr>
          <a:lstStyle/>
          <a:p>
            <a:r>
              <a:rPr lang="en-US" sz="2100" b="1" spc="225" dirty="0" smtClean="0">
                <a:solidFill>
                  <a:prstClr val="white"/>
                </a:solidFill>
              </a:rPr>
              <a:t>1</a:t>
            </a:r>
            <a:r>
              <a:rPr sz="2100" b="1" spc="225" dirty="0" smtClean="0">
                <a:solidFill>
                  <a:prstClr val="white"/>
                </a:solidFill>
              </a:rPr>
              <a:t>.</a:t>
            </a:r>
            <a:r>
              <a:rPr lang="en-US" sz="2100" b="1" spc="225" dirty="0" smtClean="0">
                <a:solidFill>
                  <a:prstClr val="white"/>
                </a:solidFill>
              </a:rPr>
              <a:t>3</a:t>
            </a:r>
            <a:r>
              <a:rPr sz="2100" b="1" spc="225" dirty="0" smtClean="0">
                <a:solidFill>
                  <a:prstClr val="white"/>
                </a:solidFill>
              </a:rPr>
              <a:t> </a:t>
            </a:r>
            <a:r>
              <a:rPr lang="zh-CN" altLang="en-US" sz="2100" b="1" spc="225" dirty="0" smtClean="0">
                <a:solidFill>
                  <a:prstClr val="white"/>
                </a:solidFill>
              </a:rPr>
              <a:t>有多少智能，就有多少人工</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smtClean="0">
                <a:solidFill>
                  <a:prstClr val="white"/>
                </a:solidFill>
              </a:rPr>
              <a:t>一</a:t>
            </a:r>
            <a:r>
              <a:rPr lang="zh-CN" altLang="en-US" sz="1355" dirty="0" smtClean="0">
                <a:solidFill>
                  <a:prstClr val="white"/>
                </a:solidFill>
              </a:rPr>
              <a:t>章  </a:t>
            </a:r>
            <a:r>
              <a:rPr lang="zh-CN" altLang="en-US" sz="1355" dirty="0" smtClean="0">
                <a:solidFill>
                  <a:prstClr val="white"/>
                </a:solidFill>
              </a:rPr>
              <a:t>数据</a:t>
            </a:r>
            <a:r>
              <a:rPr lang="zh-CN" altLang="en-US" sz="1355" dirty="0" smtClean="0">
                <a:solidFill>
                  <a:prstClr val="white"/>
                </a:solidFill>
              </a:rPr>
              <a:t>标注概述</a:t>
            </a:r>
            <a:endParaRPr lang="zh-CN" altLang="en-US" sz="1355" dirty="0" smtClean="0">
              <a:solidFill>
                <a:prstClr val="white"/>
              </a:solidFill>
            </a:endParaRPr>
          </a:p>
        </p:txBody>
      </p:sp>
      <p:sp>
        <p:nvSpPr>
          <p:cNvPr id="7" name="矩形 6"/>
          <p:cNvSpPr/>
          <p:nvPr/>
        </p:nvSpPr>
        <p:spPr>
          <a:xfrm>
            <a:off x="365926" y="978541"/>
            <a:ext cx="4175760" cy="398780"/>
          </a:xfrm>
          <a:prstGeom prst="rect">
            <a:avLst/>
          </a:prstGeom>
        </p:spPr>
        <p:txBody>
          <a:bodyPr wrap="none">
            <a:spAutoFit/>
          </a:bodyPr>
          <a:lstStyle/>
          <a:p>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1.3.2 </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最后</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一批人工智能的“老师”</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占位符 7"/>
          <p:cNvSpPr>
            <a:spLocks noGrp="1"/>
          </p:cNvSpPr>
          <p:nvPr>
            <p:ph type="body" sz="quarter" idx="13"/>
          </p:nvPr>
        </p:nvSpPr>
        <p:spPr>
          <a:xfrm>
            <a:off x="4985657" y="1850571"/>
            <a:ext cx="4125686" cy="3156857"/>
          </a:xfrm>
        </p:spPr>
        <p:txBody>
          <a:bodyPr>
            <a:normAutofit fontScale="80000"/>
          </a:bodyPr>
          <a:lstStyle/>
          <a:p>
            <a:pPr>
              <a:lnSpc>
                <a:spcPct val="150000"/>
              </a:lnSpc>
            </a:pPr>
            <a:r>
              <a:rPr lang="zh-CN" altLang="en-US" sz="1800" b="0" dirty="0" smtClean="0">
                <a:latin typeface="微软雅黑" panose="020B0503020204020204" pitchFamily="34" charset="-122"/>
                <a:ea typeface="微软雅黑" panose="020B0503020204020204" pitchFamily="34" charset="-122"/>
                <a:cs typeface="微软雅黑" panose="020B0503020204020204" pitchFamily="34" charset="-122"/>
              </a:rPr>
              <a:t>随着人工智能由</a:t>
            </a:r>
            <a:r>
              <a:rPr lang="zh-CN" altLang="en-US" sz="1800" b="0" dirty="0">
                <a:latin typeface="微软雅黑" panose="020B0503020204020204" pitchFamily="34" charset="-122"/>
                <a:ea typeface="微软雅黑" panose="020B0503020204020204" pitchFamily="34" charset="-122"/>
                <a:cs typeface="微软雅黑" panose="020B0503020204020204" pitchFamily="34" charset="-122"/>
              </a:rPr>
              <a:t>弱人工智能向强人工智能直至超人工智能的转变</a:t>
            </a:r>
            <a:r>
              <a:rPr lang="zh-CN" altLang="en-US" sz="1800" b="0" dirty="0" smtClean="0">
                <a:latin typeface="微软雅黑" panose="020B0503020204020204" pitchFamily="34" charset="-122"/>
                <a:ea typeface="微软雅黑" panose="020B0503020204020204" pitchFamily="34" charset="-122"/>
                <a:cs typeface="微软雅黑" panose="020B0503020204020204" pitchFamily="34" charset="-122"/>
              </a:rPr>
              <a:t>，以及有</a:t>
            </a:r>
            <a:r>
              <a:rPr lang="zh-CN" altLang="en-US" sz="1800" b="0" dirty="0">
                <a:latin typeface="微软雅黑" panose="020B0503020204020204" pitchFamily="34" charset="-122"/>
                <a:ea typeface="微软雅黑" panose="020B0503020204020204" pitchFamily="34" charset="-122"/>
                <a:cs typeface="微软雅黑" panose="020B0503020204020204" pitchFamily="34" charset="-122"/>
              </a:rPr>
              <a:t>监督学习向无监督学习或迁移学习的转变，数据标注的</a:t>
            </a:r>
            <a:r>
              <a:rPr lang="zh-CN" altLang="en-US" sz="1800" b="0" dirty="0" smtClean="0">
                <a:latin typeface="微软雅黑" panose="020B0503020204020204" pitchFamily="34" charset="-122"/>
                <a:ea typeface="微软雅黑" panose="020B0503020204020204" pitchFamily="34" charset="-122"/>
                <a:cs typeface="微软雅黑" panose="020B0503020204020204" pitchFamily="34" charset="-122"/>
              </a:rPr>
              <a:t>需求将</a:t>
            </a:r>
            <a:r>
              <a:rPr lang="zh-CN" altLang="en-US" sz="1800" b="0" dirty="0">
                <a:latin typeface="微软雅黑" panose="020B0503020204020204" pitchFamily="34" charset="-122"/>
                <a:ea typeface="微软雅黑" panose="020B0503020204020204" pitchFamily="34" charset="-122"/>
                <a:cs typeface="微软雅黑" panose="020B0503020204020204" pitchFamily="34" charset="-122"/>
              </a:rPr>
              <a:t>大幅度削减</a:t>
            </a:r>
            <a:r>
              <a:rPr lang="zh-CN" altLang="en-US" sz="1800" b="0" dirty="0" smtClean="0">
                <a:latin typeface="微软雅黑" panose="020B0503020204020204" pitchFamily="34" charset="-122"/>
                <a:ea typeface="微软雅黑" panose="020B0503020204020204" pitchFamily="34" charset="-122"/>
                <a:cs typeface="微软雅黑" panose="020B0503020204020204" pitchFamily="34" charset="-122"/>
              </a:rPr>
              <a:t>，人工</a:t>
            </a:r>
            <a:r>
              <a:rPr lang="zh-CN" altLang="en-US" sz="1800" b="0" dirty="0">
                <a:latin typeface="微软雅黑" panose="020B0503020204020204" pitchFamily="34" charset="-122"/>
                <a:ea typeface="微软雅黑" panose="020B0503020204020204" pitchFamily="34" charset="-122"/>
                <a:cs typeface="微软雅黑" panose="020B0503020204020204" pitchFamily="34" charset="-122"/>
              </a:rPr>
              <a:t>标注最终可能将不复存在</a:t>
            </a:r>
            <a:r>
              <a:rPr lang="zh-CN" altLang="en-US" sz="1800" b="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800" b="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en-US" altLang="zh-CN" sz="1800" b="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800" dirty="0" smtClean="0">
                <a:latin typeface="微软雅黑" panose="020B0503020204020204" pitchFamily="34" charset="-122"/>
                <a:ea typeface="微软雅黑" panose="020B0503020204020204" pitchFamily="34" charset="-122"/>
                <a:cs typeface="微软雅黑" panose="020B0503020204020204" pitchFamily="34" charset="-122"/>
              </a:rPr>
              <a:t>数据</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标注</a:t>
            </a:r>
            <a:r>
              <a:rPr lang="zh-CN" altLang="en-US" sz="1800" dirty="0" smtClean="0">
                <a:latin typeface="微软雅黑" panose="020B0503020204020204" pitchFamily="34" charset="-122"/>
                <a:ea typeface="微软雅黑" panose="020B0503020204020204" pitchFamily="34" charset="-122"/>
                <a:cs typeface="微软雅黑" panose="020B0503020204020204" pitchFamily="34" charset="-122"/>
              </a:rPr>
              <a:t>工程师将是</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陪伴人工智能成长壮大的最后一批“老师”，很可能成为最后被替代的人类</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9921" y="1600200"/>
            <a:ext cx="4572000" cy="3657600"/>
          </a:xfrm>
          <a:prstGeom prst="rect">
            <a:avLst/>
          </a:prstGeom>
        </p:spPr>
      </p:pic>
      <p:sp>
        <p:nvSpPr>
          <p:cNvPr id="3" name="矩形 2"/>
          <p:cNvSpPr/>
          <p:nvPr/>
        </p:nvSpPr>
        <p:spPr>
          <a:xfrm>
            <a:off x="666181" y="5465411"/>
            <a:ext cx="4069080" cy="368300"/>
          </a:xfrm>
          <a:prstGeom prst="rect">
            <a:avLst/>
          </a:prstGeom>
        </p:spPr>
        <p:txBody>
          <a:bodyPr wrap="none">
            <a:spAutoFit/>
          </a:bodyPr>
          <a:lstStyle/>
          <a:p>
            <a:r>
              <a:rPr lang="zh-CN" altLang="zh-CN" dirty="0"/>
              <a:t>手动标记和流体标注</a:t>
            </a:r>
            <a:r>
              <a:rPr lang="zh-CN" altLang="zh-CN" dirty="0" smtClean="0"/>
              <a:t>对比</a:t>
            </a:r>
            <a:r>
              <a:rPr lang="zh-CN" altLang="en-US" dirty="0" smtClean="0"/>
              <a:t>（相差无几）</a:t>
            </a:r>
            <a:endParaRPr lang="zh-CN" alt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672882" y="1169836"/>
              <a:ext cx="1798227" cy="523220"/>
            </a:xfrm>
            <a:prstGeom prst="rect">
              <a:avLst/>
            </a:prstGeom>
            <a:noFill/>
          </p:spPr>
          <p:txBody>
            <a:bodyPr wrap="none" rtlCol="0">
              <a:spAutoFit/>
            </a:bodyPr>
            <a:lstStyle/>
            <a:p>
              <a:pPr algn="ctr"/>
              <a:r>
                <a:rPr lang="zh-CN" altLang="en-US" sz="2800" dirty="0" smtClean="0">
                  <a:solidFill>
                    <a:srgbClr val="FFC000"/>
                  </a:solidFill>
                </a:rPr>
                <a:t>第一章</a:t>
              </a:r>
              <a:r>
                <a:rPr lang="zh-CN" altLang="en-US" sz="2800" dirty="0">
                  <a:solidFill>
                    <a:srgbClr val="FFC000"/>
                  </a:solidFill>
                </a:rPr>
                <a:t>　</a:t>
              </a:r>
              <a:r>
                <a:rPr lang="zh-CN" altLang="en-US" sz="2800" dirty="0" smtClean="0">
                  <a:solidFill>
                    <a:srgbClr val="FFC000"/>
                  </a:solidFill>
                </a:rPr>
                <a:t>数据</a:t>
              </a:r>
              <a:r>
                <a:rPr lang="zh-CN" altLang="en-US" sz="2800" dirty="0" smtClean="0">
                  <a:solidFill>
                    <a:srgbClr val="FFC000"/>
                  </a:solidFill>
                </a:rPr>
                <a:t>标注概述</a:t>
              </a:r>
              <a:endParaRPr lang="zh-CN" altLang="en-US" sz="2800" dirty="0" smtClean="0">
                <a:solidFill>
                  <a:srgbClr val="FFC000"/>
                </a:solidFill>
              </a:endParaRPr>
            </a:p>
          </p:txBody>
        </p:sp>
      </p:grpSp>
      <p:grpSp>
        <p:nvGrpSpPr>
          <p:cNvPr id="67" name="组合 66"/>
          <p:cNvGrpSpPr/>
          <p:nvPr/>
        </p:nvGrpSpPr>
        <p:grpSpPr>
          <a:xfrm>
            <a:off x="1754534" y="2160000"/>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3730508" cy="415498"/>
            </a:xfrm>
            <a:prstGeom prst="rect">
              <a:avLst/>
            </a:prstGeom>
          </p:spPr>
          <p:txBody>
            <a:bodyPr wrap="none">
              <a:spAutoFit/>
            </a:bodyPr>
            <a:lstStyle/>
            <a:p>
              <a:pPr algn="l"/>
              <a:r>
                <a:rPr lang="en-US" altLang="zh-CN" sz="2100" spc="225" dirty="0" smtClean="0">
                  <a:solidFill>
                    <a:schemeClr val="tx1">
                      <a:lumMod val="75000"/>
                      <a:lumOff val="25000"/>
                    </a:schemeClr>
                  </a:solidFill>
                </a:rPr>
                <a:t>1.1</a:t>
              </a:r>
              <a:r>
                <a:rPr lang="zh-CN" altLang="en-US" sz="2100" spc="225" dirty="0" smtClean="0">
                  <a:solidFill>
                    <a:schemeClr val="tx1">
                      <a:lumMod val="75000"/>
                      <a:lumOff val="25000"/>
                    </a:schemeClr>
                  </a:solidFill>
                </a:rPr>
                <a:t> </a:t>
              </a:r>
              <a:r>
                <a:rPr lang="zh-CN" altLang="en-US" sz="2100" spc="225" dirty="0" smtClean="0">
                  <a:solidFill>
                    <a:schemeClr val="tx1">
                      <a:lumMod val="75000"/>
                      <a:lumOff val="25000"/>
                    </a:schemeClr>
                  </a:solidFill>
                </a:rPr>
                <a:t>数据</a:t>
              </a:r>
              <a:r>
                <a:rPr lang="zh-CN" altLang="en-US" sz="2100" spc="225" dirty="0" smtClean="0">
                  <a:solidFill>
                    <a:schemeClr val="tx1">
                      <a:lumMod val="75000"/>
                      <a:lumOff val="25000"/>
                    </a:schemeClr>
                  </a:solidFill>
                </a:rPr>
                <a:t>标注的起源与发展</a:t>
              </a:r>
              <a:endParaRPr lang="zh-CN" altLang="en-US" sz="2100" spc="225" dirty="0" smtClean="0">
                <a:solidFill>
                  <a:schemeClr val="tx1">
                    <a:lumMod val="75000"/>
                    <a:lumOff val="25000"/>
                  </a:schemeClr>
                </a:solidFill>
              </a:endParaRPr>
            </a:p>
          </p:txBody>
        </p:sp>
      </p:grpSp>
      <p:grpSp>
        <p:nvGrpSpPr>
          <p:cNvPr id="68" name="组合 67"/>
          <p:cNvGrpSpPr/>
          <p:nvPr/>
        </p:nvGrpSpPr>
        <p:grpSpPr>
          <a:xfrm>
            <a:off x="1754534" y="2700000"/>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3432350" cy="415498"/>
            </a:xfrm>
            <a:prstGeom prst="rect">
              <a:avLst/>
            </a:prstGeom>
          </p:spPr>
          <p:txBody>
            <a:bodyPr wrap="none">
              <a:spAutoFit/>
            </a:bodyPr>
            <a:lstStyle/>
            <a:p>
              <a:pPr algn="l"/>
              <a:r>
                <a:rPr lang="en-US" altLang="zh-CN" sz="2100" spc="225" dirty="0" smtClean="0">
                  <a:solidFill>
                    <a:schemeClr val="tx1">
                      <a:lumMod val="75000"/>
                      <a:lumOff val="25000"/>
                    </a:schemeClr>
                  </a:solidFill>
                </a:rPr>
                <a:t>1.2</a:t>
              </a:r>
              <a:r>
                <a:rPr lang="zh-CN" altLang="en-US" sz="2100" spc="225" dirty="0" smtClean="0">
                  <a:solidFill>
                    <a:schemeClr val="tx1">
                      <a:lumMod val="75000"/>
                      <a:lumOff val="25000"/>
                    </a:schemeClr>
                  </a:solidFill>
                </a:rPr>
                <a:t> </a:t>
              </a:r>
              <a:r>
                <a:rPr lang="zh-CN" altLang="en-US" sz="2100" spc="225" dirty="0" smtClean="0">
                  <a:solidFill>
                    <a:schemeClr val="tx1">
                      <a:lumMod val="75000"/>
                      <a:lumOff val="25000"/>
                    </a:schemeClr>
                  </a:solidFill>
                </a:rPr>
                <a:t>数据</a:t>
              </a:r>
              <a:r>
                <a:rPr lang="zh-CN" altLang="en-US" sz="2100" spc="225" dirty="0" smtClean="0">
                  <a:solidFill>
                    <a:schemeClr val="tx1">
                      <a:lumMod val="75000"/>
                      <a:lumOff val="25000"/>
                    </a:schemeClr>
                  </a:solidFill>
                </a:rPr>
                <a:t>标注的应用场景</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323174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4326826" cy="415498"/>
            </a:xfrm>
            <a:prstGeom prst="rect">
              <a:avLst/>
            </a:prstGeom>
          </p:spPr>
          <p:txBody>
            <a:bodyPr wrap="none">
              <a:spAutoFit/>
            </a:bodyPr>
            <a:lstStyle/>
            <a:p>
              <a:pPr algn="l"/>
              <a:r>
                <a:rPr lang="en-US" altLang="zh-CN" sz="2100" spc="225" dirty="0" smtClean="0">
                  <a:solidFill>
                    <a:schemeClr val="tx1">
                      <a:lumMod val="75000"/>
                      <a:lumOff val="25000"/>
                    </a:schemeClr>
                  </a:solidFill>
                </a:rPr>
                <a:t>1.3</a:t>
              </a:r>
              <a:r>
                <a:rPr lang="zh-CN" altLang="en-US" sz="2100" spc="225" dirty="0" smtClean="0">
                  <a:solidFill>
                    <a:schemeClr val="tx1">
                      <a:lumMod val="75000"/>
                      <a:lumOff val="25000"/>
                    </a:schemeClr>
                  </a:solidFill>
                </a:rPr>
                <a:t> 有多少智能，就有多少人工</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4320000"/>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2239716" cy="415498"/>
            </a:xfrm>
            <a:prstGeom prst="rect">
              <a:avLst/>
            </a:prstGeom>
          </p:spPr>
          <p:txBody>
            <a:bodyPr wrap="none">
              <a:spAutoFit/>
            </a:bodyPr>
            <a:lstStyle/>
            <a:p>
              <a:pPr algn="l"/>
              <a:r>
                <a:rPr lang="en-US" altLang="zh-CN" sz="2100" spc="225" dirty="0" smtClean="0">
                  <a:solidFill>
                    <a:schemeClr val="tx1">
                      <a:lumMod val="75000"/>
                      <a:lumOff val="25000"/>
                    </a:schemeClr>
                  </a:solidFill>
                </a:rPr>
                <a:t>1.5</a:t>
              </a:r>
              <a:r>
                <a:rPr lang="zh-CN" altLang="en-US" sz="2100" spc="225" dirty="0" smtClean="0">
                  <a:solidFill>
                    <a:schemeClr val="tx1">
                      <a:lumMod val="75000"/>
                      <a:lumOff val="25000"/>
                    </a:schemeClr>
                  </a:solidFill>
                </a:rPr>
                <a:t> 作业与练习</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3780000"/>
            <a:ext cx="5693399" cy="426278"/>
            <a:chOff x="1807265" y="3400693"/>
            <a:chExt cx="5693399" cy="426278"/>
          </a:xfrm>
        </p:grpSpPr>
        <p:sp>
          <p:nvSpPr>
            <p:cNvPr id="55" name="圆角矩形 54"/>
            <p:cNvSpPr/>
            <p:nvPr/>
          </p:nvSpPr>
          <p:spPr>
            <a:xfrm>
              <a:off x="1807265" y="3400693"/>
              <a:ext cx="5693399" cy="394200"/>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75000"/>
                  </a:schemeClr>
                </a:solidFill>
              </a:endParaRPr>
            </a:p>
          </p:txBody>
        </p:sp>
        <p:sp>
          <p:nvSpPr>
            <p:cNvPr id="56" name="矩形 55"/>
            <p:cNvSpPr/>
            <p:nvPr/>
          </p:nvSpPr>
          <p:spPr>
            <a:xfrm>
              <a:off x="1881814" y="3411473"/>
              <a:ext cx="3432350" cy="415498"/>
            </a:xfrm>
            <a:prstGeom prst="rect">
              <a:avLst/>
            </a:prstGeom>
          </p:spPr>
          <p:txBody>
            <a:bodyPr wrap="none">
              <a:spAutoFit/>
            </a:bodyPr>
            <a:lstStyle/>
            <a:p>
              <a:pPr algn="l"/>
              <a:r>
                <a:rPr lang="en-US" altLang="zh-CN" sz="2100" spc="225" dirty="0" smtClean="0">
                  <a:solidFill>
                    <a:schemeClr val="bg1"/>
                  </a:solidFill>
                </a:rPr>
                <a:t>1.4</a:t>
              </a:r>
              <a:r>
                <a:rPr lang="zh-CN" altLang="en-US" sz="2100" spc="225" dirty="0" smtClean="0">
                  <a:solidFill>
                    <a:schemeClr val="bg1"/>
                  </a:solidFill>
                </a:rPr>
                <a:t> </a:t>
              </a:r>
              <a:r>
                <a:rPr sz="2100" spc="225" dirty="0" err="1" smtClean="0">
                  <a:solidFill>
                    <a:schemeClr val="bg1"/>
                  </a:solidFill>
                </a:rPr>
                <a:t>数据</a:t>
              </a:r>
              <a:r>
                <a:rPr lang="zh-CN" altLang="en-US" sz="2100" spc="225" dirty="0" smtClean="0">
                  <a:solidFill>
                    <a:schemeClr val="bg1"/>
                  </a:solidFill>
                </a:rPr>
                <a:t>越多，智能越好</a:t>
              </a:r>
              <a:endParaRPr sz="2100" spc="225"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380" y="105410"/>
            <a:ext cx="4691380" cy="414020"/>
          </a:xfrm>
          <a:prstGeom prst="rect">
            <a:avLst/>
          </a:prstGeom>
          <a:noFill/>
        </p:spPr>
        <p:txBody>
          <a:bodyPr wrap="square" rtlCol="0">
            <a:spAutoFit/>
          </a:bodyPr>
          <a:lstStyle/>
          <a:p>
            <a:r>
              <a:rPr lang="en-US" sz="2100" b="1" spc="225" dirty="0" smtClean="0">
                <a:solidFill>
                  <a:prstClr val="white"/>
                </a:solidFill>
              </a:rPr>
              <a:t>1</a:t>
            </a:r>
            <a:r>
              <a:rPr sz="2100" b="1" spc="225" dirty="0" smtClean="0">
                <a:solidFill>
                  <a:prstClr val="white"/>
                </a:solidFill>
              </a:rPr>
              <a:t>.</a:t>
            </a:r>
            <a:r>
              <a:rPr lang="en-US" sz="2100" b="1" spc="225" dirty="0" smtClean="0">
                <a:solidFill>
                  <a:prstClr val="white"/>
                </a:solidFill>
              </a:rPr>
              <a:t>4</a:t>
            </a:r>
            <a:r>
              <a:rPr lang="zh-CN" altLang="en-US" sz="2100" spc="225" dirty="0">
                <a:solidFill>
                  <a:schemeClr val="bg1"/>
                </a:solidFill>
              </a:rPr>
              <a:t>数据越多，智能越好</a:t>
            </a:r>
            <a:endParaRPr lang="zh-CN" altLang="en-US" sz="2100" spc="225" dirty="0">
              <a:solidFill>
                <a:schemeClr val="bg1"/>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第一章  </a:t>
            </a:r>
            <a:r>
              <a:rPr lang="zh-CN" altLang="en-US" sz="1355" dirty="0" smtClean="0">
                <a:solidFill>
                  <a:prstClr val="white"/>
                </a:solidFill>
              </a:rPr>
              <a:t>数据</a:t>
            </a:r>
            <a:r>
              <a:rPr lang="zh-CN" altLang="en-US" sz="1355" dirty="0" smtClean="0">
                <a:solidFill>
                  <a:prstClr val="white"/>
                </a:solidFill>
              </a:rPr>
              <a:t>标注</a:t>
            </a:r>
            <a:r>
              <a:rPr lang="zh-CN" altLang="en-US" sz="1355" dirty="0">
                <a:solidFill>
                  <a:prstClr val="white"/>
                </a:solidFill>
              </a:rPr>
              <a:t>概述</a:t>
            </a:r>
            <a:endParaRPr lang="zh-CN" altLang="en-US" sz="1355" dirty="0" smtClean="0">
              <a:solidFill>
                <a:prstClr val="white"/>
              </a:solidFill>
            </a:endParaRPr>
          </a:p>
        </p:txBody>
      </p:sp>
      <p:sp>
        <p:nvSpPr>
          <p:cNvPr id="21" name="矩形 20"/>
          <p:cNvSpPr/>
          <p:nvPr>
            <p:custDataLst>
              <p:tags r:id="rId1"/>
            </p:custDataLst>
          </p:nvPr>
        </p:nvSpPr>
        <p:spPr>
          <a:xfrm>
            <a:off x="1950697" y="1679179"/>
            <a:ext cx="6289788" cy="1547298"/>
          </a:xfrm>
          <a:prstGeom prst="rect">
            <a:avLst/>
          </a:prstGeom>
          <a:solidFill>
            <a:srgbClr val="3498DB">
              <a:lumMod val="20000"/>
              <a:lumOff val="8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nSpc>
                <a:spcPct val="12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谷歌和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CMU</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联合发布的一篇论文中明确指出，深度学习的成功归功于：（</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）高容量的模型；（</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b</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）越来越强的计算能力；（</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）可用的大规模标签</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数据</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ext Placeholder 17"/>
          <p:cNvSpPr txBox="1"/>
          <p:nvPr>
            <p:custDataLst>
              <p:tags r:id="rId2"/>
            </p:custDataLst>
          </p:nvPr>
        </p:nvSpPr>
        <p:spPr>
          <a:xfrm>
            <a:off x="370114" y="2013093"/>
            <a:ext cx="1793875" cy="693338"/>
          </a:xfrm>
          <a:prstGeom prst="rect">
            <a:avLst/>
          </a:prstGeom>
          <a:noFill/>
        </p:spPr>
        <p:txBody>
          <a:bodyPr wrap="square" rtlCol="0" anchor="ctr" anchorCtr="0">
            <a:normAutofit fontScale="95000"/>
          </a:bodyPr>
          <a:lstStyle>
            <a:defPPr>
              <a:defRPr lang="zh-CN"/>
            </a:defPPr>
            <a:lvl1pPr algn="ctr">
              <a:lnSpc>
                <a:spcPct val="100000"/>
              </a:lnSpc>
              <a:defRPr sz="4000" b="1" spc="150">
                <a:solidFill>
                  <a:srgbClr val="000000">
                    <a:lumMod val="65000"/>
                    <a:lumOff val="35000"/>
                  </a:srgb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150" normalizeH="0" noProof="0" dirty="0" smtClean="0">
                <a:ln>
                  <a:noFill/>
                </a:ln>
                <a:solidFill>
                  <a:srgbClr val="3498DB"/>
                </a:solidFill>
                <a:effectLst/>
                <a:uLnTx/>
                <a:uFillTx/>
                <a:latin typeface="Arial" panose="020B0604020202020204" pitchFamily="34" charset="0"/>
                <a:ea typeface="微软雅黑" panose="020B0503020204020204" pitchFamily="34" charset="-122"/>
                <a:cs typeface="+mn-ea"/>
              </a:rPr>
              <a:t>研究</a:t>
            </a:r>
            <a:endParaRPr kumimoji="0" lang="zh-CN" altLang="en-US" sz="2400" b="1" i="0" u="none" strike="noStrike" kern="1200" cap="none" spc="150" normalizeH="0" noProof="0" dirty="0" smtClean="0">
              <a:ln>
                <a:noFill/>
              </a:ln>
              <a:solidFill>
                <a:srgbClr val="3498DB"/>
              </a:solidFill>
              <a:effectLst/>
              <a:uLnTx/>
              <a:uFillTx/>
              <a:latin typeface="Arial" panose="020B0604020202020204" pitchFamily="34" charset="0"/>
              <a:ea typeface="微软雅黑" panose="020B0503020204020204" pitchFamily="34" charset="-122"/>
              <a:cs typeface="+mn-ea"/>
            </a:endParaRPr>
          </a:p>
        </p:txBody>
      </p:sp>
      <p:sp>
        <p:nvSpPr>
          <p:cNvPr id="8" name="矩形 7"/>
          <p:cNvSpPr/>
          <p:nvPr/>
        </p:nvSpPr>
        <p:spPr>
          <a:xfrm>
            <a:off x="576942" y="3983781"/>
            <a:ext cx="8000999" cy="369332"/>
          </a:xfrm>
          <a:prstGeom prst="rect">
            <a:avLst/>
          </a:prstGeom>
        </p:spPr>
        <p:txBody>
          <a:bodyPr wrap="square">
            <a:spAutoFit/>
          </a:bodyPr>
          <a:lstStyle/>
          <a:p>
            <a:r>
              <a:rPr lang="zh-CN" altLang="zh-CN" b="1" dirty="0">
                <a:solidFill>
                  <a:schemeClr val="accent6">
                    <a:lumMod val="60000"/>
                    <a:lumOff val="40000"/>
                  </a:schemeClr>
                </a:solidFill>
              </a:rPr>
              <a:t>当数据规模成百倍成千倍增长时，人工智能研究的精度与准确性会怎么改变呢？</a:t>
            </a:r>
            <a:endParaRPr lang="zh-CN" altLang="en-US" b="1" dirty="0">
              <a:solidFill>
                <a:schemeClr val="accent6">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380" y="105410"/>
            <a:ext cx="4691380" cy="414020"/>
          </a:xfrm>
          <a:prstGeom prst="rect">
            <a:avLst/>
          </a:prstGeom>
          <a:noFill/>
        </p:spPr>
        <p:txBody>
          <a:bodyPr wrap="square" rtlCol="0">
            <a:spAutoFit/>
          </a:bodyPr>
          <a:lstStyle/>
          <a:p>
            <a:r>
              <a:rPr lang="en-US" sz="2100" b="1" spc="225" dirty="0" smtClean="0">
                <a:solidFill>
                  <a:prstClr val="white"/>
                </a:solidFill>
              </a:rPr>
              <a:t>1</a:t>
            </a:r>
            <a:r>
              <a:rPr sz="2100" b="1" spc="225" dirty="0" smtClean="0">
                <a:solidFill>
                  <a:prstClr val="white"/>
                </a:solidFill>
              </a:rPr>
              <a:t>.</a:t>
            </a:r>
            <a:r>
              <a:rPr lang="en-US" sz="2100" b="1" spc="225" dirty="0" smtClean="0">
                <a:solidFill>
                  <a:prstClr val="white"/>
                </a:solidFill>
              </a:rPr>
              <a:t>4</a:t>
            </a:r>
            <a:r>
              <a:rPr lang="zh-CN" altLang="en-US" sz="2100" spc="225" dirty="0">
                <a:solidFill>
                  <a:schemeClr val="bg1"/>
                </a:solidFill>
              </a:rPr>
              <a:t>数据越多，智能越好</a:t>
            </a:r>
            <a:endParaRPr lang="zh-CN" altLang="en-US" sz="2100" spc="225" dirty="0">
              <a:solidFill>
                <a:schemeClr val="bg1"/>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第一章  </a:t>
            </a:r>
            <a:r>
              <a:rPr lang="zh-CN" altLang="en-US" sz="1355" dirty="0" smtClean="0">
                <a:solidFill>
                  <a:prstClr val="white"/>
                </a:solidFill>
              </a:rPr>
              <a:t>数据</a:t>
            </a:r>
            <a:r>
              <a:rPr lang="zh-CN" altLang="en-US" sz="1355" dirty="0" smtClean="0">
                <a:solidFill>
                  <a:prstClr val="white"/>
                </a:solidFill>
              </a:rPr>
              <a:t>标注</a:t>
            </a:r>
            <a:r>
              <a:rPr lang="zh-CN" altLang="en-US" sz="1355" dirty="0">
                <a:solidFill>
                  <a:prstClr val="white"/>
                </a:solidFill>
              </a:rPr>
              <a:t>概述</a:t>
            </a:r>
            <a:endParaRPr lang="zh-CN" altLang="en-US" sz="1355" dirty="0" smtClean="0">
              <a:solidFill>
                <a:prstClr val="white"/>
              </a:solidFill>
            </a:endParaRPr>
          </a:p>
        </p:txBody>
      </p:sp>
      <p:sp>
        <p:nvSpPr>
          <p:cNvPr id="10" name="文本占位符 7"/>
          <p:cNvSpPr>
            <a:spLocks noGrp="1"/>
          </p:cNvSpPr>
          <p:nvPr>
            <p:ph type="body" sz="quarter" idx="13"/>
          </p:nvPr>
        </p:nvSpPr>
        <p:spPr>
          <a:xfrm>
            <a:off x="344352" y="1046723"/>
            <a:ext cx="8407763" cy="1130420"/>
          </a:xfrm>
        </p:spPr>
        <p:txBody>
          <a:bodyPr>
            <a:normAutofit/>
          </a:bodyPr>
          <a:lstStyle/>
          <a:p>
            <a:pPr>
              <a:lnSpc>
                <a:spcPct val="120000"/>
              </a:lnSpc>
              <a:spcBef>
                <a:spcPts val="1000"/>
              </a:spcBef>
              <a:spcAft>
                <a:spcPts val="0"/>
              </a:spcAft>
            </a:pP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为了得到确实的结果，研究人员应用</a:t>
            </a: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Google</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建立的内部数据集</a:t>
            </a: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——JFT-300M</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（数据是</a:t>
            </a:r>
            <a:r>
              <a:rPr lang="en-US" altLang="zh-CN" sz="1800" b="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ImageNet</a:t>
            </a: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的 </a:t>
            </a: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300 </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倍，含有超过</a:t>
            </a: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亿个标签）进行研究。</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1372" y="2239735"/>
            <a:ext cx="3048000" cy="3009900"/>
          </a:xfrm>
          <a:prstGeom prst="rect">
            <a:avLst/>
          </a:prstGeom>
        </p:spPr>
      </p:pic>
      <p:sp>
        <p:nvSpPr>
          <p:cNvPr id="3" name="矩形 2"/>
          <p:cNvSpPr/>
          <p:nvPr/>
        </p:nvSpPr>
        <p:spPr>
          <a:xfrm>
            <a:off x="4049486" y="2800757"/>
            <a:ext cx="4419600" cy="1751965"/>
          </a:xfrm>
          <a:prstGeom prst="rect">
            <a:avLst/>
          </a:prstGeom>
        </p:spPr>
        <p:txBody>
          <a:bodyPr wrap="square">
            <a:spAutoFit/>
          </a:bodyPr>
          <a:lstStyle/>
          <a:p>
            <a:pPr>
              <a:lnSpc>
                <a:spcPct val="120000"/>
              </a:lnSpc>
              <a:spcBef>
                <a:spcPts val="0"/>
              </a:spcBef>
              <a:spcAft>
                <a:spcPts val="0"/>
              </a:spcAft>
            </a:pPr>
            <a:r>
              <a:rPr lang="zh-CN" altLang="en-US" dirty="0">
                <a:solidFill>
                  <a:schemeClr val="tx1">
                    <a:lumMod val="75000"/>
                    <a:lumOff val="25000"/>
                  </a:schemeClr>
                </a:solidFill>
              </a:rPr>
              <a:t>结果显示，任务性能与训练数据之间关系紧密，大规模数据有助于表征学习，同时随着训练数据的数量级增长，模型性能呈线性增长，大规模的数据集对于预训练而言大有助益。</a:t>
            </a:r>
            <a:endParaRPr lang="zh-CN" altLang="en-US" dirty="0">
              <a:solidFill>
                <a:schemeClr val="tx1">
                  <a:lumMod val="75000"/>
                  <a:lumOff val="25000"/>
                </a:schemeClr>
              </a:solidFill>
            </a:endParaRPr>
          </a:p>
        </p:txBody>
      </p:sp>
      <p:sp>
        <p:nvSpPr>
          <p:cNvPr id="6" name="矩形 5"/>
          <p:cNvSpPr/>
          <p:nvPr/>
        </p:nvSpPr>
        <p:spPr>
          <a:xfrm>
            <a:off x="729340" y="5399705"/>
            <a:ext cx="2852063" cy="338554"/>
          </a:xfrm>
          <a:prstGeom prst="rect">
            <a:avLst/>
          </a:prstGeom>
        </p:spPr>
        <p:txBody>
          <a:bodyPr wrap="none">
            <a:spAutoFit/>
          </a:bodyPr>
          <a:lstStyle/>
          <a:p>
            <a:r>
              <a:rPr lang="zh-CN" altLang="zh-CN" sz="1600" dirty="0"/>
              <a:t>测试性能随数据量呈线性增长</a:t>
            </a:r>
            <a:endParaRPr lang="zh-CN" altLang="en-US" sz="16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672882" y="1169836"/>
              <a:ext cx="1798227" cy="523220"/>
            </a:xfrm>
            <a:prstGeom prst="rect">
              <a:avLst/>
            </a:prstGeom>
            <a:noFill/>
          </p:spPr>
          <p:txBody>
            <a:bodyPr wrap="none" rtlCol="0">
              <a:spAutoFit/>
            </a:bodyPr>
            <a:lstStyle/>
            <a:p>
              <a:pPr algn="ctr"/>
              <a:r>
                <a:rPr lang="zh-CN" altLang="en-US" sz="2800" dirty="0" smtClean="0">
                  <a:solidFill>
                    <a:srgbClr val="FFC000"/>
                  </a:solidFill>
                </a:rPr>
                <a:t>第一章</a:t>
              </a:r>
              <a:r>
                <a:rPr lang="zh-CN" altLang="en-US" sz="2800" dirty="0">
                  <a:solidFill>
                    <a:srgbClr val="FFC000"/>
                  </a:solidFill>
                </a:rPr>
                <a:t>　</a:t>
              </a:r>
              <a:r>
                <a:rPr lang="zh-CN" altLang="en-US" sz="2800" dirty="0" smtClean="0">
                  <a:solidFill>
                    <a:srgbClr val="FFC000"/>
                  </a:solidFill>
                </a:rPr>
                <a:t>数据</a:t>
              </a:r>
              <a:r>
                <a:rPr lang="zh-CN" altLang="en-US" sz="2800" dirty="0" smtClean="0">
                  <a:solidFill>
                    <a:srgbClr val="FFC000"/>
                  </a:solidFill>
                </a:rPr>
                <a:t>标注概述</a:t>
              </a:r>
              <a:endParaRPr lang="zh-CN" altLang="en-US" sz="2800" dirty="0" smtClean="0">
                <a:solidFill>
                  <a:srgbClr val="FFC000"/>
                </a:solidFill>
              </a:endParaRPr>
            </a:p>
          </p:txBody>
        </p:sp>
      </p:grpSp>
      <p:grpSp>
        <p:nvGrpSpPr>
          <p:cNvPr id="67" name="组合 66"/>
          <p:cNvGrpSpPr/>
          <p:nvPr/>
        </p:nvGrpSpPr>
        <p:grpSpPr>
          <a:xfrm>
            <a:off x="1754534" y="2160000"/>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3743332" cy="415498"/>
            </a:xfrm>
            <a:prstGeom prst="rect">
              <a:avLst/>
            </a:prstGeom>
          </p:spPr>
          <p:txBody>
            <a:bodyPr wrap="none">
              <a:spAutoFit/>
            </a:bodyPr>
            <a:lstStyle/>
            <a:p>
              <a:pPr algn="l"/>
              <a:r>
                <a:rPr lang="en-US" altLang="zh-CN" sz="2100" spc="225" dirty="0" smtClean="0">
                  <a:solidFill>
                    <a:schemeClr val="tx1">
                      <a:lumMod val="75000"/>
                      <a:lumOff val="25000"/>
                    </a:schemeClr>
                  </a:solidFill>
                </a:rPr>
                <a:t>1.1</a:t>
              </a:r>
              <a:r>
                <a:rPr lang="zh-CN" altLang="en-US" sz="2100" spc="225" dirty="0" smtClean="0">
                  <a:solidFill>
                    <a:schemeClr val="tx1">
                      <a:lumMod val="75000"/>
                      <a:lumOff val="25000"/>
                    </a:schemeClr>
                  </a:solidFill>
                </a:rPr>
                <a:t> </a:t>
              </a:r>
              <a:r>
                <a:rPr lang="zh-CN" altLang="en-US" sz="2100" spc="225" dirty="0" smtClean="0">
                  <a:solidFill>
                    <a:schemeClr val="tx1">
                      <a:lumMod val="75000"/>
                      <a:lumOff val="25000"/>
                    </a:schemeClr>
                  </a:solidFill>
                </a:rPr>
                <a:t>数据</a:t>
              </a:r>
              <a:r>
                <a:rPr lang="zh-CN" altLang="en-US" sz="2100" spc="225" dirty="0" smtClean="0">
                  <a:solidFill>
                    <a:schemeClr val="tx1">
                      <a:lumMod val="75000"/>
                      <a:lumOff val="25000"/>
                    </a:schemeClr>
                  </a:solidFill>
                </a:rPr>
                <a:t>标注的起源与发展</a:t>
              </a:r>
              <a:endParaRPr lang="zh-CN" altLang="en-US" sz="2100" spc="225" dirty="0" smtClean="0">
                <a:solidFill>
                  <a:schemeClr val="tx1">
                    <a:lumMod val="75000"/>
                    <a:lumOff val="25000"/>
                  </a:schemeClr>
                </a:solidFill>
              </a:endParaRPr>
            </a:p>
          </p:txBody>
        </p:sp>
      </p:grpSp>
      <p:grpSp>
        <p:nvGrpSpPr>
          <p:cNvPr id="68" name="组合 67"/>
          <p:cNvGrpSpPr/>
          <p:nvPr/>
        </p:nvGrpSpPr>
        <p:grpSpPr>
          <a:xfrm>
            <a:off x="1754534" y="2700000"/>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3445174" cy="415498"/>
            </a:xfrm>
            <a:prstGeom prst="rect">
              <a:avLst/>
            </a:prstGeom>
          </p:spPr>
          <p:txBody>
            <a:bodyPr wrap="none">
              <a:spAutoFit/>
            </a:bodyPr>
            <a:lstStyle/>
            <a:p>
              <a:pPr algn="l"/>
              <a:r>
                <a:rPr lang="en-US" altLang="zh-CN" sz="2100" spc="225" dirty="0" smtClean="0">
                  <a:solidFill>
                    <a:schemeClr val="tx1">
                      <a:lumMod val="75000"/>
                      <a:lumOff val="25000"/>
                    </a:schemeClr>
                  </a:solidFill>
                </a:rPr>
                <a:t>1.2</a:t>
              </a:r>
              <a:r>
                <a:rPr lang="zh-CN" altLang="en-US" sz="2100" spc="225" dirty="0" smtClean="0">
                  <a:solidFill>
                    <a:schemeClr val="tx1">
                      <a:lumMod val="75000"/>
                      <a:lumOff val="25000"/>
                    </a:schemeClr>
                  </a:solidFill>
                </a:rPr>
                <a:t> </a:t>
              </a:r>
              <a:r>
                <a:rPr lang="zh-CN" altLang="en-US" sz="2100" spc="225" dirty="0" smtClean="0">
                  <a:solidFill>
                    <a:schemeClr val="tx1">
                      <a:lumMod val="75000"/>
                      <a:lumOff val="25000"/>
                    </a:schemeClr>
                  </a:solidFill>
                </a:rPr>
                <a:t>数据</a:t>
              </a:r>
              <a:r>
                <a:rPr lang="zh-CN" altLang="en-US" sz="2100" spc="225" dirty="0" smtClean="0">
                  <a:solidFill>
                    <a:schemeClr val="tx1">
                      <a:lumMod val="75000"/>
                      <a:lumOff val="25000"/>
                    </a:schemeClr>
                  </a:solidFill>
                </a:rPr>
                <a:t>标注的应用场景</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323174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4339650" cy="415498"/>
            </a:xfrm>
            <a:prstGeom prst="rect">
              <a:avLst/>
            </a:prstGeom>
          </p:spPr>
          <p:txBody>
            <a:bodyPr wrap="none">
              <a:spAutoFit/>
            </a:bodyPr>
            <a:lstStyle/>
            <a:p>
              <a:pPr algn="l"/>
              <a:r>
                <a:rPr lang="en-US" altLang="zh-CN" sz="2100" spc="225" dirty="0" smtClean="0">
                  <a:solidFill>
                    <a:schemeClr val="tx1">
                      <a:lumMod val="75000"/>
                      <a:lumOff val="25000"/>
                    </a:schemeClr>
                  </a:solidFill>
                </a:rPr>
                <a:t>1.3</a:t>
              </a:r>
              <a:r>
                <a:rPr lang="zh-CN" altLang="en-US" sz="2100" spc="225" dirty="0" smtClean="0">
                  <a:solidFill>
                    <a:schemeClr val="tx1">
                      <a:lumMod val="75000"/>
                      <a:lumOff val="25000"/>
                    </a:schemeClr>
                  </a:solidFill>
                </a:rPr>
                <a:t> 有多少智能，就有多少人工</a:t>
              </a:r>
              <a:endParaRPr lang="zh-CN" altLang="en-US" sz="2100" spc="225" dirty="0" smtClean="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9" name="组合 38"/>
          <p:cNvGrpSpPr/>
          <p:nvPr/>
        </p:nvGrpSpPr>
        <p:grpSpPr>
          <a:xfrm>
            <a:off x="1754533" y="4361859"/>
            <a:ext cx="5693399" cy="426279"/>
            <a:chOff x="1807265" y="3866296"/>
            <a:chExt cx="5693399" cy="426279"/>
          </a:xfrm>
          <a:solidFill>
            <a:schemeClr val="accent1">
              <a:lumMod val="75000"/>
            </a:schemeClr>
          </a:solidFill>
        </p:grpSpPr>
        <p:sp>
          <p:nvSpPr>
            <p:cNvPr id="43" name="圆角矩形 42"/>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2252540" cy="415498"/>
            </a:xfrm>
            <a:prstGeom prst="rect">
              <a:avLst/>
            </a:prstGeom>
            <a:grpFill/>
          </p:spPr>
          <p:txBody>
            <a:bodyPr wrap="none">
              <a:spAutoFit/>
            </a:bodyPr>
            <a:lstStyle/>
            <a:p>
              <a:pPr algn="l"/>
              <a:r>
                <a:rPr lang="en-US" altLang="zh-CN" sz="2100" spc="225" dirty="0" smtClean="0">
                  <a:solidFill>
                    <a:schemeClr val="bg1"/>
                  </a:solidFill>
                </a:rPr>
                <a:t>1.5</a:t>
              </a:r>
              <a:r>
                <a:rPr lang="zh-CN" altLang="en-US" sz="2100" spc="225" dirty="0" smtClean="0">
                  <a:solidFill>
                    <a:schemeClr val="bg1"/>
                  </a:solidFill>
                </a:rPr>
                <a:t> </a:t>
              </a:r>
              <a:r>
                <a:rPr lang="zh-CN" altLang="en-US" sz="2100" spc="225" dirty="0">
                  <a:solidFill>
                    <a:schemeClr val="bg1"/>
                  </a:solidFill>
                </a:rPr>
                <a:t>作业与练习</a:t>
              </a:r>
              <a:endParaRPr lang="zh-CN" altLang="en-US" sz="2100" spc="225" dirty="0">
                <a:solidFill>
                  <a:schemeClr val="bg1"/>
                </a:solidFill>
              </a:endParaRPr>
            </a:p>
          </p:txBody>
        </p:sp>
      </p:grpSp>
      <p:grpSp>
        <p:nvGrpSpPr>
          <p:cNvPr id="46" name="组合 45"/>
          <p:cNvGrpSpPr/>
          <p:nvPr/>
        </p:nvGrpSpPr>
        <p:grpSpPr>
          <a:xfrm>
            <a:off x="1743158" y="3780000"/>
            <a:ext cx="5693399" cy="426278"/>
            <a:chOff x="1807265" y="3400693"/>
            <a:chExt cx="5693399" cy="426278"/>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3445174" cy="415498"/>
            </a:xfrm>
            <a:prstGeom prst="rect">
              <a:avLst/>
            </a:prstGeom>
          </p:spPr>
          <p:txBody>
            <a:bodyPr wrap="none">
              <a:spAutoFit/>
            </a:bodyPr>
            <a:lstStyle/>
            <a:p>
              <a:pPr algn="l"/>
              <a:r>
                <a:rPr lang="en-US" altLang="zh-CN" sz="2100" spc="225" dirty="0" smtClean="0">
                  <a:solidFill>
                    <a:schemeClr val="tx1">
                      <a:lumMod val="75000"/>
                      <a:lumOff val="25000"/>
                    </a:schemeClr>
                  </a:solidFill>
                </a:rPr>
                <a:t>1.4</a:t>
              </a:r>
              <a:r>
                <a:rPr lang="zh-CN" altLang="en-US" sz="2100" spc="225" dirty="0" smtClean="0">
                  <a:solidFill>
                    <a:schemeClr val="tx1">
                      <a:lumMod val="75000"/>
                      <a:lumOff val="25000"/>
                    </a:schemeClr>
                  </a:solidFill>
                </a:rPr>
                <a:t> 数据越多，智能越好</a:t>
              </a:r>
              <a:endParaRPr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9400" cy="6879590"/>
          </a:xfrm>
          <a:prstGeom prst="rect">
            <a:avLst/>
          </a:prstGeom>
        </p:spPr>
      </p:pic>
      <p:sp>
        <p:nvSpPr>
          <p:cNvPr id="5" name="矩形 4"/>
          <p:cNvSpPr/>
          <p:nvPr/>
        </p:nvSpPr>
        <p:spPr>
          <a:xfrm>
            <a:off x="564073" y="1998178"/>
            <a:ext cx="7961879" cy="3323987"/>
          </a:xfrm>
          <a:prstGeom prst="rect">
            <a:avLst/>
          </a:prstGeom>
        </p:spPr>
        <p:txBody>
          <a:bodyPr wrap="square">
            <a:spAutoFit/>
          </a:bodyPr>
          <a:lstStyle/>
          <a:p>
            <a:pPr>
              <a:lnSpc>
                <a:spcPct val="150000"/>
              </a:lnSpc>
            </a:pPr>
            <a:r>
              <a:rPr altLang="zh-CN"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1</a:t>
            </a:r>
            <a:r>
              <a:rPr altLang="zh-CN"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如何</a:t>
            </a:r>
            <a:r>
              <a:rPr lang="zh-CN" altLang="en-US"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理解数据标注与人工智能的关系？</a:t>
            </a:r>
            <a:endParaRPr altLang="zh-CN"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altLang="zh-CN"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a:t>
            </a:r>
            <a:r>
              <a:rPr altLang="zh-CN"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什么</a:t>
            </a:r>
            <a:r>
              <a:rPr lang="zh-CN" altLang="en-US"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是数据标注？</a:t>
            </a:r>
            <a:endParaRPr altLang="zh-CN"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altLang="zh-CN"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3</a:t>
            </a:r>
            <a:r>
              <a:rPr altLang="zh-CN"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数据标注对象可以划分为哪几类</a:t>
            </a:r>
            <a:r>
              <a:rPr lang="zh-CN" altLang="en-US"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altLang="zh-CN"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数据标注流程包括哪些环节</a:t>
            </a:r>
            <a:r>
              <a:rPr lang="zh-CN" altLang="en-US"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altLang="zh-CN"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数据</a:t>
            </a:r>
            <a:r>
              <a:rPr lang="zh-CN" altLang="en-US"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标注有哪些应用场景？</a:t>
            </a:r>
            <a:endParaRPr altLang="zh-CN"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altLang="zh-CN"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如何</a:t>
            </a:r>
            <a:r>
              <a:rPr lang="zh-CN" altLang="en-US"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理解“有多少智能，就有多少人工”</a:t>
            </a:r>
            <a:r>
              <a:rPr lang="zh-CN" altLang="en-US"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  </a:t>
            </a:r>
            <a:r>
              <a:rPr lang="zh-CN" altLang="en-US" sz="20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数据</a:t>
            </a:r>
            <a:r>
              <a:rPr lang="zh-CN" altLang="en-US"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量级与智能程度之间存在怎样的联系？</a:t>
            </a:r>
            <a:endParaRPr altLang="zh-CN" sz="20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383280" cy="645160"/>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en-US" altLang="zh-CN" dirty="0">
                <a:solidFill>
                  <a:schemeClr val="tx1">
                    <a:lumMod val="50000"/>
                    <a:lumOff val="50000"/>
                  </a:schemeClr>
                </a:solidFill>
              </a:rPr>
              <a:t>——</a:t>
            </a:r>
            <a:r>
              <a:rPr lang="zh-CN" altLang="en-US" dirty="0">
                <a:solidFill>
                  <a:schemeClr val="tx1">
                    <a:lumMod val="50000"/>
                    <a:lumOff val="50000"/>
                  </a:schemeClr>
                </a:solidFill>
              </a:rPr>
              <a:t>一</a:t>
            </a:r>
            <a:r>
              <a:rPr lang="zh-CN" altLang="zh-CN" dirty="0">
                <a:solidFill>
                  <a:schemeClr val="tx1">
                    <a:lumMod val="50000"/>
                    <a:lumOff val="50000"/>
                  </a:schemeClr>
                </a:solidFill>
              </a:rPr>
              <a:t>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4086329" cy="415498"/>
          </a:xfrm>
          <a:prstGeom prst="rect">
            <a:avLst/>
          </a:prstGeom>
          <a:noFill/>
        </p:spPr>
        <p:txBody>
          <a:bodyPr wrap="square" rtlCol="0">
            <a:spAutoFit/>
          </a:bodyPr>
          <a:lstStyle/>
          <a:p>
            <a:r>
              <a:rPr lang="en-US" sz="2100" b="1" spc="225" dirty="0" smtClean="0">
                <a:solidFill>
                  <a:prstClr val="white"/>
                </a:solidFill>
              </a:rPr>
              <a:t>1</a:t>
            </a:r>
            <a:r>
              <a:rPr sz="2100" b="1" spc="225" dirty="0" smtClean="0">
                <a:solidFill>
                  <a:prstClr val="white"/>
                </a:solidFill>
              </a:rPr>
              <a:t>.1 </a:t>
            </a:r>
            <a:r>
              <a:rPr lang="zh-CN" altLang="en-US" sz="2100" b="1" spc="225" dirty="0" smtClean="0">
                <a:solidFill>
                  <a:prstClr val="white"/>
                </a:solidFill>
              </a:rPr>
              <a:t>数据</a:t>
            </a:r>
            <a:r>
              <a:rPr lang="zh-CN" altLang="en-US" sz="2100" b="1" spc="225" dirty="0">
                <a:solidFill>
                  <a:prstClr val="white"/>
                </a:solidFill>
              </a:rPr>
              <a:t>标注的起源与发展</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a:t>
            </a:r>
            <a:r>
              <a:rPr lang="zh-CN" altLang="en-US" sz="1355" dirty="0">
                <a:solidFill>
                  <a:prstClr val="white"/>
                </a:solidFill>
              </a:rPr>
              <a:t>一</a:t>
            </a:r>
            <a:r>
              <a:rPr lang="zh-CN" altLang="en-US" sz="1355" dirty="0" smtClean="0">
                <a:solidFill>
                  <a:prstClr val="white"/>
                </a:solidFill>
              </a:rPr>
              <a:t>章  数据标注概述</a:t>
            </a:r>
            <a:endParaRPr lang="zh-CN" altLang="en-US" sz="1355" dirty="0" smtClean="0">
              <a:solidFill>
                <a:prstClr val="white"/>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8886" y="787134"/>
            <a:ext cx="8305256" cy="5284301"/>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380" y="105410"/>
            <a:ext cx="3915410" cy="414020"/>
          </a:xfrm>
          <a:prstGeom prst="rect">
            <a:avLst/>
          </a:prstGeom>
          <a:noFill/>
        </p:spPr>
        <p:txBody>
          <a:bodyPr wrap="square" rtlCol="0">
            <a:spAutoFit/>
          </a:bodyPr>
          <a:lstStyle/>
          <a:p>
            <a:r>
              <a:rPr lang="en-US" sz="2100" b="1" spc="225" dirty="0" smtClean="0">
                <a:solidFill>
                  <a:prstClr val="white"/>
                </a:solidFill>
                <a:sym typeface="+mn-ea"/>
              </a:rPr>
              <a:t>1</a:t>
            </a:r>
            <a:r>
              <a:rPr sz="2100" b="1" spc="225" dirty="0" smtClean="0">
                <a:solidFill>
                  <a:prstClr val="white"/>
                </a:solidFill>
                <a:sym typeface="+mn-ea"/>
              </a:rPr>
              <a:t>.1 </a:t>
            </a:r>
            <a:r>
              <a:rPr lang="zh-CN" altLang="en-US" sz="2100" b="1" spc="225" dirty="0" smtClean="0">
                <a:solidFill>
                  <a:prstClr val="white"/>
                </a:solidFill>
                <a:sym typeface="+mn-ea"/>
              </a:rPr>
              <a:t>数据</a:t>
            </a:r>
            <a:r>
              <a:rPr lang="zh-CN" altLang="en-US" sz="2100" b="1" spc="225" dirty="0">
                <a:solidFill>
                  <a:prstClr val="white"/>
                </a:solidFill>
                <a:sym typeface="+mn-ea"/>
              </a:rPr>
              <a:t>标注的起源与发展</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第一章  数据标注概述</a:t>
            </a:r>
            <a:endParaRPr lang="zh-CN" altLang="en-US" sz="1355" dirty="0" smtClean="0">
              <a:solidFill>
                <a:prstClr val="white"/>
              </a:solidFill>
            </a:endParaRPr>
          </a:p>
        </p:txBody>
      </p:sp>
      <p:sp>
        <p:nvSpPr>
          <p:cNvPr id="8" name="文本占位符 7"/>
          <p:cNvSpPr>
            <a:spLocks noGrp="1"/>
          </p:cNvSpPr>
          <p:nvPr>
            <p:ph type="body" sz="quarter" idx="13"/>
          </p:nvPr>
        </p:nvSpPr>
        <p:spPr>
          <a:xfrm>
            <a:off x="478896" y="1339034"/>
            <a:ext cx="8185830" cy="1012372"/>
          </a:xfrm>
        </p:spPr>
        <p:txBody>
          <a:bodyPr>
            <a:normAutofit/>
          </a:bodyPr>
          <a:lstStyle/>
          <a:p>
            <a:pPr>
              <a:lnSpc>
                <a:spcPct val="120000"/>
              </a:lnSpc>
              <a:spcBef>
                <a:spcPts val="1000"/>
              </a:spcBef>
              <a:spcAft>
                <a:spcPts val="0"/>
              </a:spcAft>
            </a:pPr>
            <a:r>
              <a:rPr lang="en-US" altLang="zh-CN" sz="1800" b="0" dirty="0" smtClean="0">
                <a:solidFill>
                  <a:schemeClr val="tx1">
                    <a:lumMod val="75000"/>
                    <a:lumOff val="25000"/>
                  </a:schemeClr>
                </a:solidFill>
              </a:rPr>
              <a:t>        </a:t>
            </a:r>
            <a:r>
              <a:rPr lang="zh-CN" altLang="en-US" sz="1800" b="0" dirty="0" smtClean="0">
                <a:solidFill>
                  <a:schemeClr val="tx1">
                    <a:lumMod val="75000"/>
                    <a:lumOff val="25000"/>
                  </a:schemeClr>
                </a:solidFill>
              </a:rPr>
              <a:t>数据</a:t>
            </a:r>
            <a:r>
              <a:rPr lang="zh-CN" altLang="en-US" sz="1800" b="0" dirty="0">
                <a:solidFill>
                  <a:schemeClr val="tx1">
                    <a:lumMod val="75000"/>
                    <a:lumOff val="25000"/>
                  </a:schemeClr>
                </a:solidFill>
              </a:rPr>
              <a:t>标注即通过分类、画框、标注、注释等，对图片、语音、文本等数据进行处理，标记对象的特征，以作为机器学习基础素材的过程。</a:t>
            </a:r>
            <a:endParaRPr lang="zh-CN" altLang="en-US" sz="1800" b="0" dirty="0">
              <a:solidFill>
                <a:schemeClr val="tx1">
                  <a:lumMod val="75000"/>
                  <a:lumOff val="25000"/>
                </a:schemeClr>
              </a:solidFill>
            </a:endParaRPr>
          </a:p>
        </p:txBody>
      </p:sp>
      <p:sp>
        <p:nvSpPr>
          <p:cNvPr id="3" name="矩形 2"/>
          <p:cNvSpPr/>
          <p:nvPr/>
        </p:nvSpPr>
        <p:spPr>
          <a:xfrm>
            <a:off x="3658514" y="5271021"/>
            <a:ext cx="2011680" cy="368300"/>
          </a:xfrm>
          <a:prstGeom prst="rect">
            <a:avLst/>
          </a:prstGeom>
        </p:spPr>
        <p:txBody>
          <a:bodyPr wrap="none">
            <a:spAutoFit/>
          </a:bodyPr>
          <a:lstStyle/>
          <a:p>
            <a:r>
              <a:rPr lang="zh-CN" altLang="en-US" dirty="0" smtClean="0">
                <a:solidFill>
                  <a:schemeClr val="tx1">
                    <a:lumMod val="75000"/>
                    <a:lumOff val="25000"/>
                  </a:schemeClr>
                </a:solidFill>
              </a:rPr>
              <a:t>“</a:t>
            </a:r>
            <a:r>
              <a:rPr lang="zh-CN" altLang="en-US" dirty="0">
                <a:solidFill>
                  <a:schemeClr val="tx1">
                    <a:lumMod val="75000"/>
                    <a:lumOff val="25000"/>
                  </a:schemeClr>
                </a:solidFill>
              </a:rPr>
              <a:t>这是一辆汽车</a:t>
            </a:r>
            <a:r>
              <a:rPr lang="zh-CN" altLang="en-US" dirty="0" smtClean="0">
                <a:solidFill>
                  <a:schemeClr val="tx1">
                    <a:lumMod val="75000"/>
                    <a:lumOff val="25000"/>
                  </a:schemeClr>
                </a:solidFill>
              </a:rPr>
              <a:t>”</a:t>
            </a:r>
            <a:endParaRPr lang="zh-CN" altLang="en-US" dirty="0" smtClean="0">
              <a:solidFill>
                <a:schemeClr val="tx1">
                  <a:lumMod val="75000"/>
                  <a:lumOff val="25000"/>
                </a:schemeClr>
              </a:solidFill>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61314" y="2351314"/>
            <a:ext cx="4320645" cy="2705099"/>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676" y="2582635"/>
            <a:ext cx="3557746" cy="2242458"/>
          </a:xfrm>
          <a:prstGeom prst="rect">
            <a:avLst/>
          </a:prstGeom>
        </p:spPr>
      </p:pic>
      <p:sp>
        <p:nvSpPr>
          <p:cNvPr id="2" name="文本占位符 5"/>
          <p:cNvSpPr>
            <a:spLocks noGrp="1"/>
          </p:cNvSpPr>
          <p:nvPr/>
        </p:nvSpPr>
        <p:spPr>
          <a:xfrm>
            <a:off x="392113" y="799518"/>
            <a:ext cx="7200000" cy="5400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2000" dirty="0"/>
              <a:t>1</a:t>
            </a:r>
            <a:r>
              <a:rPr lang="zh-CN" altLang="en-US" sz="2000" dirty="0"/>
              <a:t>.</a:t>
            </a:r>
            <a:r>
              <a:rPr lang="en-US" altLang="zh-CN" sz="2000" dirty="0"/>
              <a:t>1</a:t>
            </a:r>
            <a:r>
              <a:rPr lang="zh-CN" altLang="en-US" sz="2000" dirty="0"/>
              <a:t>.1 什么是数据标注</a:t>
            </a:r>
            <a:endParaRPr lang="zh-CN" altLang="en-US" sz="2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380" y="105410"/>
            <a:ext cx="3769360" cy="414020"/>
          </a:xfrm>
          <a:prstGeom prst="rect">
            <a:avLst/>
          </a:prstGeom>
          <a:noFill/>
        </p:spPr>
        <p:txBody>
          <a:bodyPr wrap="square" rtlCol="0">
            <a:spAutoFit/>
          </a:bodyPr>
          <a:lstStyle/>
          <a:p>
            <a:r>
              <a:rPr lang="en-US" sz="2100" b="1" spc="225" dirty="0" smtClean="0">
                <a:solidFill>
                  <a:prstClr val="white"/>
                </a:solidFill>
                <a:sym typeface="+mn-ea"/>
              </a:rPr>
              <a:t>1</a:t>
            </a:r>
            <a:r>
              <a:rPr sz="2100" b="1" spc="225" dirty="0" smtClean="0">
                <a:solidFill>
                  <a:prstClr val="white"/>
                </a:solidFill>
                <a:sym typeface="+mn-ea"/>
              </a:rPr>
              <a:t>.1 </a:t>
            </a:r>
            <a:r>
              <a:rPr lang="zh-CN" altLang="en-US" sz="2100" b="1" spc="225" dirty="0" smtClean="0">
                <a:solidFill>
                  <a:prstClr val="white"/>
                </a:solidFill>
                <a:sym typeface="+mn-ea"/>
              </a:rPr>
              <a:t>数据</a:t>
            </a:r>
            <a:r>
              <a:rPr lang="zh-CN" altLang="en-US" sz="2100" b="1" spc="225" dirty="0">
                <a:solidFill>
                  <a:prstClr val="white"/>
                </a:solidFill>
                <a:sym typeface="+mn-ea"/>
              </a:rPr>
              <a:t>标注的起源与发展</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第一章  数据标注概述</a:t>
            </a:r>
            <a:endParaRPr lang="zh-CN" altLang="en-US" sz="1355" dirty="0" smtClean="0">
              <a:solidFill>
                <a:prstClr val="white"/>
              </a:solidFill>
            </a:endParaRPr>
          </a:p>
        </p:txBody>
      </p:sp>
      <p:sp>
        <p:nvSpPr>
          <p:cNvPr id="8" name="文本占位符 7"/>
          <p:cNvSpPr>
            <a:spLocks noGrp="1"/>
          </p:cNvSpPr>
          <p:nvPr>
            <p:ph type="body" sz="quarter" idx="13"/>
          </p:nvPr>
        </p:nvSpPr>
        <p:spPr>
          <a:xfrm>
            <a:off x="837429" y="5137211"/>
            <a:ext cx="7468166" cy="550121"/>
          </a:xfrm>
        </p:spPr>
        <p:txBody>
          <a:bodyPr>
            <a:normAutofit/>
          </a:bodyPr>
          <a:lstStyle/>
          <a:p>
            <a:pPr algn="ctr">
              <a:lnSpc>
                <a:spcPct val="150000"/>
              </a:lnSpc>
            </a:pPr>
            <a:r>
              <a:rPr lang="zh-CN" altLang="en-US" sz="1800" b="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正是</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人类像教育小孩一样培养了</a:t>
            </a: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AlphaGo</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，才让其“学会”下棋。</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7434" y="2056888"/>
            <a:ext cx="7628518" cy="3080657"/>
          </a:xfrm>
          <a:prstGeom prst="rect">
            <a:avLst/>
          </a:prstGeom>
        </p:spPr>
      </p:pic>
      <p:sp>
        <p:nvSpPr>
          <p:cNvPr id="3" name="矩形 2"/>
          <p:cNvSpPr/>
          <p:nvPr/>
        </p:nvSpPr>
        <p:spPr>
          <a:xfrm>
            <a:off x="757723" y="1513874"/>
            <a:ext cx="3476625" cy="368300"/>
          </a:xfrm>
          <a:prstGeom prst="rect">
            <a:avLst/>
          </a:prstGeom>
        </p:spPr>
        <p:txBody>
          <a:bodyPr wrap="none">
            <a:spAutoFit/>
          </a:bodyPr>
          <a:lstStyle/>
          <a:p>
            <a:pPr marL="285750" indent="-285750">
              <a:buFont typeface="Wingdings" panose="05000000000000000000" pitchFamily="2" charset="2"/>
              <a:buChar char="Ø"/>
            </a:pPr>
            <a:r>
              <a:rPr lang="zh-CN"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不同</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AlphaGo</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版本的棋力比较</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占位符 5"/>
          <p:cNvSpPr>
            <a:spLocks noGrp="1"/>
          </p:cNvSpPr>
          <p:nvPr/>
        </p:nvSpPr>
        <p:spPr>
          <a:xfrm>
            <a:off x="392113" y="799518"/>
            <a:ext cx="7200000" cy="5400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2000" dirty="0"/>
              <a:t>1</a:t>
            </a:r>
            <a:r>
              <a:rPr lang="zh-CN" altLang="en-US" sz="2000" dirty="0"/>
              <a:t>.</a:t>
            </a:r>
            <a:r>
              <a:rPr lang="en-US" altLang="zh-CN" sz="2000" dirty="0"/>
              <a:t>1</a:t>
            </a:r>
            <a:r>
              <a:rPr lang="zh-CN" altLang="en-US" sz="2000" dirty="0"/>
              <a:t>.1 什么是数据标注</a:t>
            </a:r>
            <a:endParaRPr lang="zh-CN" altLang="en-US" sz="20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380" y="105410"/>
            <a:ext cx="3729990" cy="414020"/>
          </a:xfrm>
          <a:prstGeom prst="rect">
            <a:avLst/>
          </a:prstGeom>
          <a:noFill/>
        </p:spPr>
        <p:txBody>
          <a:bodyPr wrap="square" rtlCol="0">
            <a:spAutoFit/>
          </a:bodyPr>
          <a:lstStyle/>
          <a:p>
            <a:r>
              <a:rPr lang="en-US" sz="2100" b="1" spc="225" dirty="0" smtClean="0">
                <a:solidFill>
                  <a:prstClr val="white"/>
                </a:solidFill>
                <a:sym typeface="+mn-ea"/>
              </a:rPr>
              <a:t>1</a:t>
            </a:r>
            <a:r>
              <a:rPr sz="2100" b="1" spc="225" dirty="0" smtClean="0">
                <a:solidFill>
                  <a:prstClr val="white"/>
                </a:solidFill>
                <a:sym typeface="+mn-ea"/>
              </a:rPr>
              <a:t>.1 </a:t>
            </a:r>
            <a:r>
              <a:rPr lang="zh-CN" altLang="en-US" sz="2100" b="1" spc="225" dirty="0" smtClean="0">
                <a:solidFill>
                  <a:prstClr val="white"/>
                </a:solidFill>
                <a:sym typeface="+mn-ea"/>
              </a:rPr>
              <a:t>数据</a:t>
            </a:r>
            <a:r>
              <a:rPr lang="zh-CN" altLang="en-US" sz="2100" b="1" spc="225" dirty="0">
                <a:solidFill>
                  <a:prstClr val="white"/>
                </a:solidFill>
                <a:sym typeface="+mn-ea"/>
              </a:rPr>
              <a:t>标注的起源与发展</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第一章  数据标注概述</a:t>
            </a:r>
            <a:endParaRPr lang="zh-CN" altLang="en-US" sz="1355" dirty="0" smtClean="0">
              <a:solidFill>
                <a:prstClr val="white"/>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9553" y="2056252"/>
            <a:ext cx="6465087" cy="3701927"/>
          </a:xfrm>
          <a:prstGeom prst="rect">
            <a:avLst/>
          </a:prstGeom>
        </p:spPr>
      </p:pic>
      <p:sp>
        <p:nvSpPr>
          <p:cNvPr id="3" name="矩形 2"/>
          <p:cNvSpPr/>
          <p:nvPr/>
        </p:nvSpPr>
        <p:spPr>
          <a:xfrm>
            <a:off x="699303" y="1392589"/>
            <a:ext cx="1383030" cy="368300"/>
          </a:xfrm>
          <a:prstGeom prst="rect">
            <a:avLst/>
          </a:prstGeom>
        </p:spPr>
        <p:txBody>
          <a:bodyPr wrap="none">
            <a:spAutoFit/>
          </a:bodyPr>
          <a:lstStyle/>
          <a:p>
            <a:pPr marL="285750" indent="-285750">
              <a:buFont typeface="Wingdings" panose="05000000000000000000" pitchFamily="2" charset="2"/>
              <a:buChar char="Ø"/>
            </a:pPr>
            <a:r>
              <a:rPr lang="zh-CN" altLang="en-US" dirty="0" smtClean="0">
                <a:solidFill>
                  <a:schemeClr val="tx1">
                    <a:lumMod val="75000"/>
                    <a:lumOff val="25000"/>
                  </a:schemeClr>
                </a:solidFill>
              </a:rPr>
              <a:t>图像标注</a:t>
            </a:r>
            <a:endParaRPr lang="zh-CN" altLang="en-US" dirty="0" smtClean="0">
              <a:solidFill>
                <a:schemeClr val="tx1">
                  <a:lumMod val="75000"/>
                  <a:lumOff val="25000"/>
                </a:schemeClr>
              </a:solidFill>
            </a:endParaRPr>
          </a:p>
        </p:txBody>
      </p:sp>
      <p:sp>
        <p:nvSpPr>
          <p:cNvPr id="6" name="文本占位符 5"/>
          <p:cNvSpPr>
            <a:spLocks noGrp="1"/>
          </p:cNvSpPr>
          <p:nvPr/>
        </p:nvSpPr>
        <p:spPr>
          <a:xfrm>
            <a:off x="337503" y="852858"/>
            <a:ext cx="7200000" cy="5400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2000" dirty="0"/>
              <a:t>1</a:t>
            </a:r>
            <a:r>
              <a:rPr lang="zh-CN" altLang="en-US" sz="2000" dirty="0"/>
              <a:t>.</a:t>
            </a:r>
            <a:r>
              <a:rPr lang="en-US" altLang="zh-CN" sz="2000" dirty="0"/>
              <a:t>1</a:t>
            </a:r>
            <a:r>
              <a:rPr lang="zh-CN" altLang="en-US" sz="2000" dirty="0"/>
              <a:t>.1 什么是数据标注</a:t>
            </a:r>
            <a:endParaRPr lang="zh-CN" altLang="en-US" sz="20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380" y="105410"/>
            <a:ext cx="3745230" cy="414020"/>
          </a:xfrm>
          <a:prstGeom prst="rect">
            <a:avLst/>
          </a:prstGeom>
          <a:noFill/>
        </p:spPr>
        <p:txBody>
          <a:bodyPr wrap="square" rtlCol="0">
            <a:spAutoFit/>
          </a:bodyPr>
          <a:lstStyle/>
          <a:p>
            <a:r>
              <a:rPr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1.1 数据标注的起源与发展</a:t>
            </a:r>
            <a:endParaRPr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第一章  数据标注概述</a:t>
            </a:r>
            <a:endParaRPr lang="zh-CN" altLang="en-US" sz="1355" dirty="0" smtClean="0">
              <a:solidFill>
                <a:prstClr val="white"/>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5342" y="1478075"/>
            <a:ext cx="4573929" cy="4573929"/>
          </a:xfrm>
          <a:prstGeom prst="rect">
            <a:avLst/>
          </a:prstGeom>
        </p:spPr>
      </p:pic>
      <p:sp>
        <p:nvSpPr>
          <p:cNvPr id="3" name="矩形 2"/>
          <p:cNvSpPr/>
          <p:nvPr/>
        </p:nvSpPr>
        <p:spPr>
          <a:xfrm>
            <a:off x="733593" y="1286544"/>
            <a:ext cx="1383030" cy="368300"/>
          </a:xfrm>
          <a:prstGeom prst="rect">
            <a:avLst/>
          </a:prstGeom>
        </p:spPr>
        <p:txBody>
          <a:bodyPr wrap="none">
            <a:spAutoFit/>
          </a:bodyPr>
          <a:lstStyle/>
          <a:p>
            <a:pPr marL="285750" indent="-285750">
              <a:buFont typeface="Wingdings" panose="05000000000000000000" pitchFamily="2" charset="2"/>
              <a:buChar char="Ø"/>
            </a:pPr>
            <a:r>
              <a:rPr lang="zh-CN" altLang="en-US" dirty="0" smtClean="0">
                <a:solidFill>
                  <a:schemeClr val="tx1">
                    <a:lumMod val="75000"/>
                    <a:lumOff val="25000"/>
                  </a:schemeClr>
                </a:solidFill>
              </a:rPr>
              <a:t>语音标注</a:t>
            </a:r>
            <a:endParaRPr lang="zh-CN" altLang="en-US" dirty="0" smtClean="0">
              <a:solidFill>
                <a:schemeClr val="tx1">
                  <a:lumMod val="75000"/>
                  <a:lumOff val="25000"/>
                </a:schemeClr>
              </a:solidFill>
            </a:endParaRPr>
          </a:p>
        </p:txBody>
      </p:sp>
      <p:sp>
        <p:nvSpPr>
          <p:cNvPr id="6" name="文本占位符 5"/>
          <p:cNvSpPr>
            <a:spLocks noGrp="1"/>
          </p:cNvSpPr>
          <p:nvPr/>
        </p:nvSpPr>
        <p:spPr>
          <a:xfrm>
            <a:off x="365443" y="746813"/>
            <a:ext cx="7200000" cy="5400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1.1.2 数据标注分类概述</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380" y="105410"/>
            <a:ext cx="3883660" cy="414020"/>
          </a:xfrm>
          <a:prstGeom prst="rect">
            <a:avLst/>
          </a:prstGeom>
          <a:noFill/>
        </p:spPr>
        <p:txBody>
          <a:bodyPr wrap="square" rtlCol="0">
            <a:spAutoFit/>
          </a:bodyPr>
          <a:lstStyle/>
          <a:p>
            <a:r>
              <a:rPr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1.1 数据标注的起源与发展</a:t>
            </a:r>
            <a:endParaRPr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第一章  数据标注概述</a:t>
            </a:r>
            <a:endParaRPr lang="zh-CN" altLang="en-US" sz="1355" dirty="0" smtClean="0">
              <a:solidFill>
                <a:prstClr val="white"/>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9736" y="1996698"/>
            <a:ext cx="6804615" cy="3837046"/>
          </a:xfrm>
          <a:prstGeom prst="rect">
            <a:avLst/>
          </a:prstGeom>
        </p:spPr>
      </p:pic>
      <p:sp>
        <p:nvSpPr>
          <p:cNvPr id="3" name="矩形 2"/>
          <p:cNvSpPr/>
          <p:nvPr/>
        </p:nvSpPr>
        <p:spPr>
          <a:xfrm>
            <a:off x="746928" y="1372269"/>
            <a:ext cx="1383030" cy="368300"/>
          </a:xfrm>
          <a:prstGeom prst="rect">
            <a:avLst/>
          </a:prstGeom>
        </p:spPr>
        <p:txBody>
          <a:bodyPr wrap="none">
            <a:spAutoFit/>
          </a:bodyPr>
          <a:lstStyle/>
          <a:p>
            <a:pPr marL="285750" indent="-285750">
              <a:buFont typeface="Wingdings" panose="05000000000000000000" pitchFamily="2" charset="2"/>
              <a:buChar char="Ø"/>
            </a:pPr>
            <a:r>
              <a:rPr lang="zh-CN" altLang="en-US" dirty="0" smtClean="0">
                <a:solidFill>
                  <a:schemeClr val="tx1">
                    <a:lumMod val="75000"/>
                    <a:lumOff val="25000"/>
                  </a:schemeClr>
                </a:solidFill>
              </a:rPr>
              <a:t>文本标注</a:t>
            </a:r>
            <a:endParaRPr lang="zh-CN" altLang="en-US" dirty="0" smtClean="0">
              <a:solidFill>
                <a:schemeClr val="tx1">
                  <a:lumMod val="75000"/>
                  <a:lumOff val="25000"/>
                </a:schemeClr>
              </a:solidFill>
            </a:endParaRPr>
          </a:p>
        </p:txBody>
      </p:sp>
      <p:sp>
        <p:nvSpPr>
          <p:cNvPr id="6" name="文本占位符 5"/>
          <p:cNvSpPr>
            <a:spLocks noGrp="1"/>
          </p:cNvSpPr>
          <p:nvPr/>
        </p:nvSpPr>
        <p:spPr>
          <a:xfrm>
            <a:off x="351473" y="832538"/>
            <a:ext cx="7200000" cy="5400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1.1.2 数据标注分类概述</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380" y="105410"/>
            <a:ext cx="3716655" cy="414020"/>
          </a:xfrm>
          <a:prstGeom prst="rect">
            <a:avLst/>
          </a:prstGeom>
          <a:noFill/>
        </p:spPr>
        <p:txBody>
          <a:bodyPr wrap="square" rtlCol="0">
            <a:spAutoFit/>
          </a:bodyPr>
          <a:lstStyle/>
          <a:p>
            <a:r>
              <a:rPr sz="2100" b="1" spc="225" dirty="0">
                <a:solidFill>
                  <a:prstClr val="white"/>
                </a:solidFill>
              </a:rPr>
              <a:t>1.1 数据标注的起源与发展</a:t>
            </a:r>
            <a:endParaRPr sz="2100" b="1" spc="225" dirty="0">
              <a:solidFill>
                <a:prstClr val="white"/>
              </a:solidFill>
            </a:endParaRPr>
          </a:p>
        </p:txBody>
      </p:sp>
      <p:sp>
        <p:nvSpPr>
          <p:cNvPr id="5" name="TextBox 4"/>
          <p:cNvSpPr txBox="1"/>
          <p:nvPr/>
        </p:nvSpPr>
        <p:spPr>
          <a:xfrm>
            <a:off x="6523891" y="255004"/>
            <a:ext cx="3006969" cy="300355"/>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第一章  数据标注概述</a:t>
            </a:r>
            <a:endParaRPr lang="zh-CN" altLang="en-US" sz="1355" dirty="0" smtClean="0">
              <a:solidFill>
                <a:prstClr val="white"/>
              </a:solidFill>
            </a:endParaRPr>
          </a:p>
        </p:txBody>
      </p:sp>
      <p:sp>
        <p:nvSpPr>
          <p:cNvPr id="3" name="矩形 2"/>
          <p:cNvSpPr/>
          <p:nvPr/>
        </p:nvSpPr>
        <p:spPr>
          <a:xfrm>
            <a:off x="796458" y="1530265"/>
            <a:ext cx="1840230" cy="368300"/>
          </a:xfrm>
          <a:prstGeom prst="rect">
            <a:avLst/>
          </a:prstGeom>
        </p:spPr>
        <p:txBody>
          <a:bodyPr wrap="none">
            <a:spAutoFit/>
          </a:bodyPr>
          <a:lstStyle/>
          <a:p>
            <a:pPr marL="285750" indent="-285750">
              <a:buFont typeface="Wingdings" panose="05000000000000000000" pitchFamily="2" charset="2"/>
              <a:buChar char="Ø"/>
            </a:pPr>
            <a:r>
              <a:rPr lang="zh-CN" altLang="en-US" dirty="0" smtClean="0">
                <a:solidFill>
                  <a:schemeClr val="tx1">
                    <a:lumMod val="75000"/>
                    <a:lumOff val="25000"/>
                  </a:schemeClr>
                </a:solidFill>
              </a:rPr>
              <a:t>数据标注流程</a:t>
            </a:r>
            <a:endParaRPr lang="zh-CN" altLang="en-US" dirty="0" smtClean="0">
              <a:solidFill>
                <a:schemeClr val="tx1">
                  <a:lumMod val="75000"/>
                  <a:lumOff val="25000"/>
                </a:schemeClr>
              </a:solidFill>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6185" y="2242453"/>
            <a:ext cx="8819702" cy="1779585"/>
          </a:xfrm>
          <a:prstGeom prst="rect">
            <a:avLst/>
          </a:prstGeom>
        </p:spPr>
      </p:pic>
      <p:sp>
        <p:nvSpPr>
          <p:cNvPr id="2" name="文本占位符 5"/>
          <p:cNvSpPr>
            <a:spLocks noGrp="1"/>
          </p:cNvSpPr>
          <p:nvPr/>
        </p:nvSpPr>
        <p:spPr>
          <a:xfrm>
            <a:off x="392113" y="799518"/>
            <a:ext cx="7200000" cy="5400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1.1.3 数据标注流程概述</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TAG_VERSION" val="1.0"/>
  <p:tag name="KSO_WM_TEMPLATE_CATEGORY" val="custom"/>
  <p:tag name="KSO_WM_TEMPLATE_INDEX" val="20184553"/>
</p:tagLst>
</file>

<file path=ppt/tags/tag11.xml><?xml version="1.0" encoding="utf-8"?>
<p:tagLst xmlns:p="http://schemas.openxmlformats.org/presentationml/2006/main">
  <p:tag name="KSO_WM_TAG_VERSION" val="1.0"/>
  <p:tag name="KSO_WM_TEMPLATE_CATEGORY" val="custom"/>
  <p:tag name="KSO_WM_TEMPLATE_INDEX" val="20184553"/>
</p:tagLst>
</file>

<file path=ppt/tags/tag12.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35_1*l_h_i*1_2_1"/>
  <p:tag name="KSO_WM_TEMPLATE_CATEGORY" val="diagram"/>
  <p:tag name="KSO_WM_TEMPLATE_INDEX" val="2019893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UNIT_DIAGRAM_MODELTYPE" val="stripeEnum"/>
  <p:tag name="KSO_WM_UNIT_ISCONTENTSTITLE" val="0"/>
  <p:tag name="KSO_WM_UNIT_PRESET_TEXT" val="添加标题"/>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35_1*l_h_a*1_2_1"/>
  <p:tag name="KSO_WM_TEMPLATE_CATEGORY" val="diagram"/>
  <p:tag name="KSO_WM_TEMPLATE_INDEX" val="20198935"/>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xml><?xml version="1.0" encoding="utf-8"?>
<p:tagLst xmlns:p="http://schemas.openxmlformats.org/presentationml/2006/main">
  <p:tag name="KSO_WM_TAG_VERSION" val="1.0"/>
  <p:tag name="KSO_WM_TEMPLATE_CATEGORY" val="custom"/>
  <p:tag name="KSO_WM_TEMPLATE_INDEX" val="20184553"/>
</p:tagLst>
</file>

<file path=ppt/tags/tag8.xml><?xml version="1.0" encoding="utf-8"?>
<p:tagLst xmlns:p="http://schemas.openxmlformats.org/presentationml/2006/main">
  <p:tag name="KSO_WM_TAG_VERSION" val="1.0"/>
  <p:tag name="KSO_WM_TEMPLATE_CATEGORY" val="custom"/>
  <p:tag name="KSO_WM_TEMPLATE_INDEX" val="20184553"/>
</p:tagLst>
</file>

<file path=ppt/tags/tag9.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2797</Words>
  <Application>WPS 演示</Application>
  <PresentationFormat>全屏显示(4:3)</PresentationFormat>
  <Paragraphs>323</Paragraphs>
  <Slides>30</Slides>
  <Notes>6</Notes>
  <HiddenSlides>0</HiddenSlides>
  <MMClips>0</MMClips>
  <ScaleCrop>false</ScaleCrop>
  <HeadingPairs>
    <vt:vector size="6" baseType="variant">
      <vt:variant>
        <vt:lpstr>已用的字体</vt:lpstr>
      </vt:variant>
      <vt:variant>
        <vt:i4>7</vt:i4>
      </vt:variant>
      <vt:variant>
        <vt:lpstr>主题</vt:lpstr>
      </vt:variant>
      <vt:variant>
        <vt:i4>5</vt:i4>
      </vt:variant>
      <vt:variant>
        <vt:lpstr>幻灯片标题</vt:lpstr>
      </vt:variant>
      <vt:variant>
        <vt:i4>30</vt:i4>
      </vt:variant>
    </vt:vector>
  </HeadingPairs>
  <TitlesOfParts>
    <vt:vector size="42" baseType="lpstr">
      <vt:lpstr>Arial</vt:lpstr>
      <vt:lpstr>宋体</vt:lpstr>
      <vt:lpstr>Wingdings</vt:lpstr>
      <vt:lpstr>黑体</vt:lpstr>
      <vt:lpstr>微软雅黑</vt:lpstr>
      <vt:lpstr>Arial Unicode MS</vt:lpstr>
      <vt:lpstr>Calibri</vt:lpstr>
      <vt:lpstr>Office 主题</vt:lpstr>
      <vt:lpstr>1_Office 主题</vt:lpstr>
      <vt:lpstr>2_Office 主题</vt:lpstr>
      <vt:lpstr>3_Office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繁華憂傷</cp:lastModifiedBy>
  <cp:revision>96</cp:revision>
  <dcterms:created xsi:type="dcterms:W3CDTF">2018-03-01T02:03:00Z</dcterms:created>
  <dcterms:modified xsi:type="dcterms:W3CDTF">2019-08-23T05:21:10Z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